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Arial Narrow"/>
      <p:regular r:id="rId20"/>
      <p:bold r:id="rId21"/>
      <p:italic r:id="rId22"/>
      <p:boldItalic r:id="rId23"/>
    </p:embeddedFont>
    <p:embeddedFont>
      <p:font typeface="Century Schoolbook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ialNarrow-regular.fntdata"/><Relationship Id="rId22" Type="http://schemas.openxmlformats.org/officeDocument/2006/relationships/font" Target="fonts/ArialNarrow-italic.fntdata"/><Relationship Id="rId21" Type="http://schemas.openxmlformats.org/officeDocument/2006/relationships/font" Target="fonts/ArialNarrow-bold.fntdata"/><Relationship Id="rId24" Type="http://schemas.openxmlformats.org/officeDocument/2006/relationships/font" Target="fonts/CenturySchoolbook-regular.fntdata"/><Relationship Id="rId23" Type="http://schemas.openxmlformats.org/officeDocument/2006/relationships/font" Target="fonts/ArialNarrow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CenturySchoolbook-italic.fntdata"/><Relationship Id="rId25" Type="http://schemas.openxmlformats.org/officeDocument/2006/relationships/font" Target="fonts/CenturySchoolbook-bold.fntdata"/><Relationship Id="rId27" Type="http://schemas.openxmlformats.org/officeDocument/2006/relationships/font" Target="fonts/CenturySchoolbook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5e46161366_0_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25e46161366_0_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5ce8248004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5ce8248004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5ce8248004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5ce8248004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5ce8248004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5ce8248004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5e46161366_0_3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25e46161366_0_3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5e46161366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5e46161366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5ce8248004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5ce8248004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5ce8248004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5ce8248004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5ce8248004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5ce8248004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5ce8248004_0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5ce8248004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5ce8248004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5ce8248004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5ce8248004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5ce8248004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25000"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ctrTitle"/>
          </p:nvPr>
        </p:nvSpPr>
        <p:spPr>
          <a:xfrm>
            <a:off x="529045" y="3099194"/>
            <a:ext cx="8085900" cy="1788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</a:pPr>
            <a:r>
              <a:rPr b="1" lang="en" sz="2300">
                <a:latin typeface="Bookman Old Style"/>
                <a:ea typeface="Bookman Old Style"/>
                <a:cs typeface="Bookman Old Style"/>
                <a:sym typeface="Bookman Old Style"/>
              </a:rPr>
              <a:t>3</a:t>
            </a:r>
            <a:r>
              <a:rPr b="1" baseline="30000" lang="en" sz="2300">
                <a:latin typeface="Bookman Old Style"/>
                <a:ea typeface="Bookman Old Style"/>
                <a:cs typeface="Bookman Old Style"/>
                <a:sym typeface="Bookman Old Style"/>
              </a:rPr>
              <a:t>rd</a:t>
            </a:r>
            <a:r>
              <a:rPr b="1" lang="en" sz="2300">
                <a:latin typeface="Bookman Old Style"/>
                <a:ea typeface="Bookman Old Style"/>
                <a:cs typeface="Bookman Old Style"/>
                <a:sym typeface="Bookman Old Style"/>
              </a:rPr>
              <a:t> INTERNATIONAL CONFERENCE ON TECHNOLOGICAL</a:t>
            </a:r>
            <a:br>
              <a:rPr b="1" lang="en" sz="2300"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1" lang="en" sz="2300">
                <a:latin typeface="Bookman Old Style"/>
                <a:ea typeface="Bookman Old Style"/>
                <a:cs typeface="Bookman Old Style"/>
                <a:sym typeface="Bookman Old Style"/>
              </a:rPr>
              <a:t> ADVANCEMENTS IN COMPUTATIONAL SCIENCES</a:t>
            </a:r>
            <a:br>
              <a:rPr b="1" lang="en" sz="1700"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1" lang="en" sz="3000">
                <a:solidFill>
                  <a:srgbClr val="1F3864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ICTACS 2023</a:t>
            </a:r>
            <a:r>
              <a:rPr lang="en">
                <a:solidFill>
                  <a:srgbClr val="1F3864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r>
              <a:rPr lang="en" sz="3000">
                <a:solidFill>
                  <a:srgbClr val="1F3864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[1</a:t>
            </a:r>
            <a:r>
              <a:rPr baseline="30000" lang="en" sz="3000">
                <a:solidFill>
                  <a:srgbClr val="1F3864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</a:t>
            </a:r>
            <a:r>
              <a:rPr lang="en" sz="3000">
                <a:solidFill>
                  <a:srgbClr val="1F3864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-3</a:t>
            </a:r>
            <a:r>
              <a:rPr baseline="30000" lang="en" sz="3000">
                <a:solidFill>
                  <a:srgbClr val="1F3864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rd</a:t>
            </a:r>
            <a:r>
              <a:rPr lang="en" sz="3000">
                <a:solidFill>
                  <a:srgbClr val="1F3864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November]</a:t>
            </a:r>
            <a:r>
              <a:rPr lang="en" sz="3000"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r>
              <a:rPr lang="en"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br>
              <a:rPr lang="en">
                <a:latin typeface="Bookman Old Style"/>
                <a:ea typeface="Bookman Old Style"/>
                <a:cs typeface="Bookman Old Style"/>
                <a:sym typeface="Bookman Old Style"/>
              </a:rPr>
            </a:br>
            <a:br>
              <a:rPr lang="en" sz="800">
                <a:latin typeface="Bookman Old Style"/>
                <a:ea typeface="Bookman Old Style"/>
                <a:cs typeface="Bookman Old Style"/>
                <a:sym typeface="Bookman Old Style"/>
              </a:rPr>
            </a:br>
            <a:br>
              <a:rPr i="1" lang="en" sz="21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1" i="1" lang="en" sz="3000">
                <a:solidFill>
                  <a:srgbClr val="38562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IoT Malware Detection Using 	CNN and Deep Learning : A Comparative Study</a:t>
            </a:r>
            <a:br>
              <a:rPr i="1" lang="en" sz="21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br>
              <a:rPr i="1" lang="en" sz="21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br>
              <a:rPr lang="en" sz="24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endParaRPr i="1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30" name="Google Shape;130;p25"/>
          <p:cNvSpPr txBox="1"/>
          <p:nvPr>
            <p:ph idx="1" type="subTitle"/>
          </p:nvPr>
        </p:nvSpPr>
        <p:spPr>
          <a:xfrm>
            <a:off x="529050" y="4025800"/>
            <a:ext cx="2271900" cy="8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8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Author 1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80"/>
              <a:buNone/>
            </a:pPr>
            <a:r>
              <a:rPr b="1" i="1" lang="en" sz="13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Name : Siddharth Singh Rana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80"/>
              <a:buNone/>
            </a:pPr>
            <a:r>
              <a:rPr b="1" i="1" lang="en" sz="13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Affiliation: GEHU</a:t>
            </a:r>
            <a:endParaRPr i="1" sz="13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80"/>
              <a:buNone/>
            </a:pPr>
            <a:r>
              <a:t/>
            </a:r>
            <a:endParaRPr b="1" sz="1300"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31" name="Google Shape;13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680" y="112910"/>
            <a:ext cx="1450675" cy="4912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&#10;&#10;Description automatically generated with medium confidence" id="132" name="Google Shape;132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86594" y="165496"/>
            <a:ext cx="1724025" cy="58674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5"/>
          <p:cNvSpPr txBox="1"/>
          <p:nvPr/>
        </p:nvSpPr>
        <p:spPr>
          <a:xfrm>
            <a:off x="3680675" y="4025800"/>
            <a:ext cx="1895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5"/>
              <a:buFont typeface="Arial"/>
              <a:buNone/>
            </a:pPr>
            <a:r>
              <a:rPr b="1" i="0" lang="en" sz="1185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Author 2</a:t>
            </a:r>
            <a:endParaRPr sz="952"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85"/>
              <a:buFont typeface="Arial"/>
              <a:buNone/>
            </a:pPr>
            <a:r>
              <a:rPr b="1" i="1" lang="en" sz="1185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Name : Digvijay Singh Bisht</a:t>
            </a:r>
            <a:endParaRPr sz="952"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85"/>
              <a:buFont typeface="Arial"/>
              <a:buNone/>
            </a:pPr>
            <a:r>
              <a:rPr b="1" i="1" lang="en" sz="1185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Affiliation: GEHU</a:t>
            </a:r>
            <a:endParaRPr b="0" i="1" sz="1495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6563300" y="3964724"/>
            <a:ext cx="1705500" cy="8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Author 3</a:t>
            </a:r>
            <a:endParaRPr sz="1100"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i="1" lang="en" sz="1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Name : Rakshit Raute</a:t>
            </a:r>
            <a:r>
              <a:rPr b="1" i="1" lang="en" sz="1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la</a:t>
            </a:r>
            <a:endParaRPr sz="1100"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i="1" lang="en" sz="1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Affiliation: GEHU</a:t>
            </a:r>
            <a:endParaRPr b="0" i="1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135" name="Google Shape;135;p25"/>
          <p:cNvCxnSpPr/>
          <p:nvPr/>
        </p:nvCxnSpPr>
        <p:spPr>
          <a:xfrm>
            <a:off x="77680" y="836642"/>
            <a:ext cx="89115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6" name="Google Shape;136;p25"/>
          <p:cNvCxnSpPr/>
          <p:nvPr/>
        </p:nvCxnSpPr>
        <p:spPr>
          <a:xfrm>
            <a:off x="116210" y="3813462"/>
            <a:ext cx="89115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/>
          <p:nvPr>
            <p:ph idx="1" type="body"/>
          </p:nvPr>
        </p:nvSpPr>
        <p:spPr>
          <a:xfrm>
            <a:off x="324425" y="515900"/>
            <a:ext cx="6779700" cy="8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Impact of different optimizers on VGG16's performance</a:t>
            </a:r>
            <a:endParaRPr/>
          </a:p>
        </p:txBody>
      </p:sp>
      <p:pic>
        <p:nvPicPr>
          <p:cNvPr id="192" name="Google Shape;19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02000"/>
            <a:ext cx="8686800" cy="33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5"/>
          <p:cNvSpPr txBox="1"/>
          <p:nvPr>
            <p:ph idx="1" type="body"/>
          </p:nvPr>
        </p:nvSpPr>
        <p:spPr>
          <a:xfrm>
            <a:off x="311700" y="299475"/>
            <a:ext cx="8520600" cy="6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Histogram</a:t>
            </a:r>
            <a:r>
              <a:rPr lang="en"/>
              <a:t> and ROC curve for visual representation of models evaluation</a:t>
            </a:r>
            <a:endParaRPr/>
          </a:p>
        </p:txBody>
      </p:sp>
      <p:pic>
        <p:nvPicPr>
          <p:cNvPr id="198" name="Google Shape;19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575" y="1385888"/>
            <a:ext cx="3543300" cy="237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7450" y="1385888"/>
            <a:ext cx="3600450" cy="23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05" name="Google Shape;205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Significance of developing effective methods for detecting IoT malware is emphasized.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Three CNN models (ResNet50, VGG19, VGG16) were evaluated on a dataset of 17,219 binary file images.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VGG16 demonstrated the highest accuracy at 95.6%, followed by VGG19 at 94.6%, and ResNet50 at 89.4%.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Growing IoT device numbers require robust security measures to combat malware, and this research supports the goal of ensuring a secure IoT ecosystem.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25000"/>
          </a:blip>
          <a:stretch>
            <a:fillRect/>
          </a:stretch>
        </a:blip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7"/>
          <p:cNvSpPr txBox="1"/>
          <p:nvPr>
            <p:ph type="ctrTitle"/>
          </p:nvPr>
        </p:nvSpPr>
        <p:spPr>
          <a:xfrm>
            <a:off x="640080" y="2429591"/>
            <a:ext cx="8085900" cy="1788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</a:pPr>
            <a:r>
              <a:rPr b="1" lang="en" sz="2000">
                <a:latin typeface="Bookman Old Style"/>
                <a:ea typeface="Bookman Old Style"/>
                <a:cs typeface="Bookman Old Style"/>
                <a:sym typeface="Bookman Old Style"/>
              </a:rPr>
              <a:t>3</a:t>
            </a:r>
            <a:r>
              <a:rPr b="1" baseline="30000" lang="en" sz="2000">
                <a:latin typeface="Bookman Old Style"/>
                <a:ea typeface="Bookman Old Style"/>
                <a:cs typeface="Bookman Old Style"/>
                <a:sym typeface="Bookman Old Style"/>
              </a:rPr>
              <a:t>rd</a:t>
            </a:r>
            <a:r>
              <a:rPr b="1" lang="en" sz="2000">
                <a:latin typeface="Bookman Old Style"/>
                <a:ea typeface="Bookman Old Style"/>
                <a:cs typeface="Bookman Old Style"/>
                <a:sym typeface="Bookman Old Style"/>
              </a:rPr>
              <a:t> INTERNATIONAL CONFERENCE ON TECHNOLOGICAL</a:t>
            </a:r>
            <a:br>
              <a:rPr b="1" lang="en" sz="2000">
                <a:latin typeface="Bookman Old Style"/>
                <a:ea typeface="Bookman Old Style"/>
                <a:cs typeface="Bookman Old Style"/>
                <a:sym typeface="Bookman Old Style"/>
              </a:rPr>
            </a:br>
            <a:br>
              <a:rPr b="1" lang="en" sz="2000"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1" lang="en" sz="2000">
                <a:latin typeface="Bookman Old Style"/>
                <a:ea typeface="Bookman Old Style"/>
                <a:cs typeface="Bookman Old Style"/>
                <a:sym typeface="Bookman Old Style"/>
              </a:rPr>
              <a:t> ADVANCEMENTS IN COMPUTATIONAL SCIENCE</a:t>
            </a:r>
            <a:br>
              <a:rPr b="1" lang="en" sz="2000"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lang="en">
                <a:latin typeface="Bookman Old Style"/>
                <a:ea typeface="Bookman Old Style"/>
                <a:cs typeface="Bookman Old Style"/>
                <a:sym typeface="Bookman Old Style"/>
              </a:rPr>
              <a:t>   </a:t>
            </a:r>
            <a:br>
              <a:rPr lang="en">
                <a:latin typeface="Bookman Old Style"/>
                <a:ea typeface="Bookman Old Style"/>
                <a:cs typeface="Bookman Old Style"/>
                <a:sym typeface="Bookman Old Style"/>
              </a:rPr>
            </a:br>
            <a:br>
              <a:rPr lang="en" sz="800">
                <a:latin typeface="Bookman Old Style"/>
                <a:ea typeface="Bookman Old Style"/>
                <a:cs typeface="Bookman Old Style"/>
                <a:sym typeface="Bookman Old Style"/>
              </a:rPr>
            </a:br>
            <a:br>
              <a:rPr i="1" lang="en" sz="21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1" i="1" lang="en" sz="3000">
                <a:solidFill>
                  <a:srgbClr val="38562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THANK YOU!!!</a:t>
            </a:r>
            <a:br>
              <a:rPr i="1" lang="en" sz="21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br>
              <a:rPr i="1" lang="en" sz="21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br>
              <a:rPr lang="en" sz="24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endParaRPr i="1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211" name="Google Shape;211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680" y="112910"/>
            <a:ext cx="1450675" cy="4912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&#10;&#10;Description automatically generated with medium confidence" id="212" name="Google Shape;212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42295" y="112910"/>
            <a:ext cx="1724025" cy="5867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3" name="Google Shape;213;p37"/>
          <p:cNvCxnSpPr/>
          <p:nvPr/>
        </p:nvCxnSpPr>
        <p:spPr>
          <a:xfrm>
            <a:off x="77680" y="780757"/>
            <a:ext cx="89115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4" name="Google Shape;214;p37"/>
          <p:cNvCxnSpPr/>
          <p:nvPr/>
        </p:nvCxnSpPr>
        <p:spPr>
          <a:xfrm>
            <a:off x="116212" y="3511648"/>
            <a:ext cx="89115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ctrTitle"/>
          </p:nvPr>
        </p:nvSpPr>
        <p:spPr>
          <a:xfrm>
            <a:off x="340500" y="471025"/>
            <a:ext cx="2788200" cy="58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320"/>
              <a:t>   </a:t>
            </a:r>
            <a:r>
              <a:rPr lang="en" sz="4320"/>
              <a:t>Contents</a:t>
            </a:r>
            <a:endParaRPr sz="4320"/>
          </a:p>
        </p:txBody>
      </p:sp>
      <p:sp>
        <p:nvSpPr>
          <p:cNvPr id="142" name="Google Shape;142;p26"/>
          <p:cNvSpPr txBox="1"/>
          <p:nvPr>
            <p:ph idx="1" type="subTitle"/>
          </p:nvPr>
        </p:nvSpPr>
        <p:spPr>
          <a:xfrm>
            <a:off x="340500" y="1056625"/>
            <a:ext cx="8463000" cy="39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6639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Abstract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6639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Introduction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6639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Workflow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6639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Dataset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6639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Methods and Models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6639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Result and Interpretation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6639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Conclusion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ctrTitle"/>
          </p:nvPr>
        </p:nvSpPr>
        <p:spPr>
          <a:xfrm>
            <a:off x="599850" y="763900"/>
            <a:ext cx="1642500" cy="49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40"/>
              <a:t>Abstract</a:t>
            </a:r>
            <a:endParaRPr sz="2840"/>
          </a:p>
        </p:txBody>
      </p:sp>
      <p:sp>
        <p:nvSpPr>
          <p:cNvPr id="148" name="Google Shape;148;p27"/>
          <p:cNvSpPr txBox="1"/>
          <p:nvPr>
            <p:ph idx="1" type="subTitle"/>
          </p:nvPr>
        </p:nvSpPr>
        <p:spPr>
          <a:xfrm>
            <a:off x="599850" y="1260401"/>
            <a:ext cx="7944300" cy="36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IoT devices have seen an increase in malware attacks.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paper proposes a deep learning approach using CNN and pretrained models for IoT malware detection.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Performance evaluation of different models on an IoT malware dataset.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Impact of hyperparameters (batch size, learning rate, optimizer) on model performance was examined.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Optimizing hyperparameters improves neural network detection accuracy.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Study results can aid in the development of more effective IoT malware detection systems.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88100" y="215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11"/>
              <a:t>Introduction</a:t>
            </a:r>
            <a:endParaRPr sz="2811"/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311700" y="970513"/>
            <a:ext cx="7811100" cy="16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Image classification on images of binary files.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Evaluating </a:t>
            </a:r>
            <a:r>
              <a:rPr lang="en"/>
              <a:t>ResNet50, VGG16 and VGG19 for malware detection.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Choosing the best optimizer for the best performing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Adam, AdamMax, Adadelta, RMSprop</a:t>
            </a:r>
            <a:endParaRPr/>
          </a:p>
        </p:txBody>
      </p:sp>
      <p:pic>
        <p:nvPicPr>
          <p:cNvPr id="155" name="Google Shape;1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2725" y="2329975"/>
            <a:ext cx="3349050" cy="255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/>
        </p:nvSpPr>
        <p:spPr>
          <a:xfrm>
            <a:off x="560175" y="241875"/>
            <a:ext cx="24063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Workflow</a:t>
            </a:r>
            <a:endParaRPr sz="2800"/>
          </a:p>
        </p:txBody>
      </p:sp>
      <p:pic>
        <p:nvPicPr>
          <p:cNvPr id="161" name="Google Shape;1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950" y="827275"/>
            <a:ext cx="7861026" cy="399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/>
              <a:t>Dataset</a:t>
            </a:r>
            <a:endParaRPr sz="2820"/>
          </a:p>
        </p:txBody>
      </p:sp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dataset used contains 17,219 binary file images categorized as "benign" and "malware," making it suitable for supervised learning, particularly for image classification using Neural Networks.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facilitate analysis, the dataset was divided into training, testing, and validation sets in a ratio of 80:10:10.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311700" y="355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and Models</a:t>
            </a:r>
            <a:endParaRPr/>
          </a:p>
        </p:txBody>
      </p:sp>
      <p:sp>
        <p:nvSpPr>
          <p:cNvPr id="173" name="Google Shape;17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Image Classification: Used for categorizing images into predefined categories, e.g., object recognition and scene classification.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Pretrained Models: Models like ResNet50, VGG16, and VGG19 pretrained on ImageNet can be fine-tuned for new tasks.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Architectural Differences: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ResNet50 uses skip connections to address vanishing gradient problem.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VGG16 and VGG19 have deep, uniform architecture with 3x3 convolutional filters.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and Models</a:t>
            </a:r>
            <a:endParaRPr/>
          </a:p>
        </p:txBody>
      </p:sp>
      <p:sp>
        <p:nvSpPr>
          <p:cNvPr id="179" name="Google Shape;17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Computational Resources: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ResNet50 is more computationally efficient due to skip connections.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VGG16 and VGG19 require more computational resources with their deeper architecture.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Case Considerations: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Choose based on task requirements: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Limited resources: ResNet50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Higher accuracy, more resources: VGG16 or VGG19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Dataset size and pretrained model availability also influence the choice.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>
            <p:ph type="title"/>
          </p:nvPr>
        </p:nvSpPr>
        <p:spPr>
          <a:xfrm>
            <a:off x="311700" y="254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/>
              <a:t>Result And Interpretation</a:t>
            </a:r>
            <a:endParaRPr sz="2820"/>
          </a:p>
        </p:txBody>
      </p:sp>
      <p:sp>
        <p:nvSpPr>
          <p:cNvPr id="185" name="Google Shape;185;p33"/>
          <p:cNvSpPr txBox="1"/>
          <p:nvPr>
            <p:ph idx="1" type="body"/>
          </p:nvPr>
        </p:nvSpPr>
        <p:spPr>
          <a:xfrm>
            <a:off x="311700" y="910600"/>
            <a:ext cx="8358300" cy="15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Evaluation of three deep learning models for malware detection through images: ResNet50, VGG19, and VGG16.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Metrics used for assessment: accuracy, time delay, recall, standard deviation, precision, and F1 score.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/>
          </a:p>
        </p:txBody>
      </p:sp>
      <p:pic>
        <p:nvPicPr>
          <p:cNvPr id="186" name="Google Shape;18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0875" y="2470000"/>
            <a:ext cx="6485932" cy="236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