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9"/>
  </p:notesMasterIdLst>
  <p:handoutMasterIdLst>
    <p:handoutMasterId r:id="rId20"/>
  </p:handoutMasterIdLst>
  <p:sldIdLst>
    <p:sldId id="277" r:id="rId4"/>
    <p:sldId id="399" r:id="rId5"/>
    <p:sldId id="400" r:id="rId6"/>
    <p:sldId id="413" r:id="rId7"/>
    <p:sldId id="401" r:id="rId8"/>
    <p:sldId id="402" r:id="rId9"/>
    <p:sldId id="403" r:id="rId10"/>
    <p:sldId id="404" r:id="rId11"/>
    <p:sldId id="409" r:id="rId12"/>
    <p:sldId id="410" r:id="rId13"/>
    <p:sldId id="411" r:id="rId14"/>
    <p:sldId id="405" r:id="rId15"/>
    <p:sldId id="406" r:id="rId16"/>
    <p:sldId id="407" r:id="rId17"/>
    <p:sldId id="40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82" d="100"/>
          <a:sy n="82" d="100"/>
        </p:scale>
        <p:origin x="94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46D83A-2EB6-42D7-8A56-58E138154025}"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US"/>
        </a:p>
      </dgm:t>
    </dgm:pt>
    <dgm:pt modelId="{1FAE1ECB-615B-4019-BB54-7F074FD9E1AF}">
      <dgm:prSet phldrT="[Text]"/>
      <dgm:spPr/>
      <dgm:t>
        <a:bodyPr/>
        <a:lstStyle/>
        <a:p>
          <a:pPr>
            <a:buNone/>
          </a:pPr>
          <a:r>
            <a:rPr lang="en-US" dirty="0"/>
            <a:t>Lost data retrieval is recovering the loss of any data due to human error or any other hazard occur due to the following.</a:t>
          </a:r>
        </a:p>
      </dgm:t>
    </dgm:pt>
    <dgm:pt modelId="{1EE66F82-A354-489E-ABD1-46C0D757C7BD}" type="parTrans" cxnId="{4532819C-B7E0-445F-8F32-ED2921F98AED}">
      <dgm:prSet/>
      <dgm:spPr/>
      <dgm:t>
        <a:bodyPr/>
        <a:lstStyle/>
        <a:p>
          <a:endParaRPr lang="en-US"/>
        </a:p>
      </dgm:t>
    </dgm:pt>
    <dgm:pt modelId="{78D0CE43-EAC3-4C32-84C8-2EB4FFABF9D4}" type="sibTrans" cxnId="{4532819C-B7E0-445F-8F32-ED2921F98AED}">
      <dgm:prSet/>
      <dgm:spPr/>
      <dgm:t>
        <a:bodyPr/>
        <a:lstStyle/>
        <a:p>
          <a:endParaRPr lang="en-US"/>
        </a:p>
      </dgm:t>
    </dgm:pt>
    <dgm:pt modelId="{6226DEFC-5573-402A-96A9-68E09D5ED371}">
      <dgm:prSet phldrT="[Text]"/>
      <dgm:spPr/>
      <dgm:t>
        <a:bodyPr/>
        <a:lstStyle/>
        <a:p>
          <a:r>
            <a:rPr lang="en-US" dirty="0"/>
            <a:t>accidental deletion</a:t>
          </a:r>
        </a:p>
      </dgm:t>
    </dgm:pt>
    <dgm:pt modelId="{6B87F0B7-4F1A-4E0D-BE1C-C55E012E7313}" type="parTrans" cxnId="{55623CE8-1389-4E5F-8E20-B130A1E15867}">
      <dgm:prSet/>
      <dgm:spPr/>
      <dgm:t>
        <a:bodyPr/>
        <a:lstStyle/>
        <a:p>
          <a:endParaRPr lang="en-US"/>
        </a:p>
      </dgm:t>
    </dgm:pt>
    <dgm:pt modelId="{541934A3-7CB2-418E-94AE-9E1ACABD7428}" type="sibTrans" cxnId="{55623CE8-1389-4E5F-8E20-B130A1E15867}">
      <dgm:prSet/>
      <dgm:spPr/>
      <dgm:t>
        <a:bodyPr/>
        <a:lstStyle/>
        <a:p>
          <a:endParaRPr lang="en-US"/>
        </a:p>
      </dgm:t>
    </dgm:pt>
    <dgm:pt modelId="{39FC4641-DD11-41DE-AAF9-F0ECC94A2370}">
      <dgm:prSet phldrT="[Text]"/>
      <dgm:spPr/>
      <dgm:t>
        <a:bodyPr/>
        <a:lstStyle/>
        <a:p>
          <a:r>
            <a:rPr lang="en-US" dirty="0"/>
            <a:t>Human error</a:t>
          </a:r>
        </a:p>
      </dgm:t>
    </dgm:pt>
    <dgm:pt modelId="{14DCA0C8-1DDF-48ED-8480-5CED153B0AFC}" type="parTrans" cxnId="{EBE9B8E1-85E7-4D25-875C-2FAD00BE4545}">
      <dgm:prSet/>
      <dgm:spPr/>
      <dgm:t>
        <a:bodyPr/>
        <a:lstStyle/>
        <a:p>
          <a:endParaRPr lang="en-US"/>
        </a:p>
      </dgm:t>
    </dgm:pt>
    <dgm:pt modelId="{746AD91E-1948-4DE7-BDC2-07657AA910DB}" type="sibTrans" cxnId="{EBE9B8E1-85E7-4D25-875C-2FAD00BE4545}">
      <dgm:prSet/>
      <dgm:spPr/>
      <dgm:t>
        <a:bodyPr/>
        <a:lstStyle/>
        <a:p>
          <a:endParaRPr lang="en-US"/>
        </a:p>
      </dgm:t>
    </dgm:pt>
    <dgm:pt modelId="{CB26791C-CC42-4479-BACA-DC1445F22816}">
      <dgm:prSet phldrT="[Text]"/>
      <dgm:spPr/>
      <dgm:t>
        <a:bodyPr/>
        <a:lstStyle/>
        <a:p>
          <a:r>
            <a:rPr lang="en-US" dirty="0"/>
            <a:t>Natural disasters</a:t>
          </a:r>
        </a:p>
      </dgm:t>
    </dgm:pt>
    <dgm:pt modelId="{5590D17B-37FC-4772-B85E-C4C0A86C7089}" type="parTrans" cxnId="{F550D198-D396-4016-8E7E-B30F9970C48B}">
      <dgm:prSet/>
      <dgm:spPr/>
      <dgm:t>
        <a:bodyPr/>
        <a:lstStyle/>
        <a:p>
          <a:endParaRPr lang="en-US"/>
        </a:p>
      </dgm:t>
    </dgm:pt>
    <dgm:pt modelId="{FC1C353D-A4D9-4679-8868-18E31B0DAC7C}" type="sibTrans" cxnId="{F550D198-D396-4016-8E7E-B30F9970C48B}">
      <dgm:prSet/>
      <dgm:spPr/>
      <dgm:t>
        <a:bodyPr/>
        <a:lstStyle/>
        <a:p>
          <a:endParaRPr lang="en-US"/>
        </a:p>
      </dgm:t>
    </dgm:pt>
    <dgm:pt modelId="{17E271D7-AEE2-4853-BBA1-6E61A9CC21E9}">
      <dgm:prSet phldrT="[Text]"/>
      <dgm:spPr/>
      <dgm:t>
        <a:bodyPr/>
        <a:lstStyle/>
        <a:p>
          <a:r>
            <a:rPr lang="en-US" dirty="0"/>
            <a:t>virus attacks</a:t>
          </a:r>
        </a:p>
      </dgm:t>
    </dgm:pt>
    <dgm:pt modelId="{63CDC138-1CCA-4F23-95AF-1123BF0ED0FF}" type="parTrans" cxnId="{5A627425-BA06-4F2E-8F21-897A49515396}">
      <dgm:prSet/>
      <dgm:spPr/>
      <dgm:t>
        <a:bodyPr/>
        <a:lstStyle/>
        <a:p>
          <a:endParaRPr lang="en-US"/>
        </a:p>
      </dgm:t>
    </dgm:pt>
    <dgm:pt modelId="{1E00FC35-4886-489C-A353-ED5F836489BA}" type="sibTrans" cxnId="{5A627425-BA06-4F2E-8F21-897A49515396}">
      <dgm:prSet/>
      <dgm:spPr/>
      <dgm:t>
        <a:bodyPr/>
        <a:lstStyle/>
        <a:p>
          <a:endParaRPr lang="en-US"/>
        </a:p>
      </dgm:t>
    </dgm:pt>
    <dgm:pt modelId="{885771D2-EBDF-4A02-9A33-EF05C9E48A50}">
      <dgm:prSet phldrT="[Text]"/>
      <dgm:spPr/>
      <dgm:t>
        <a:bodyPr/>
        <a:lstStyle/>
        <a:p>
          <a:r>
            <a:rPr lang="en-US" dirty="0"/>
            <a:t>Hardware malfunctions</a:t>
          </a:r>
        </a:p>
      </dgm:t>
    </dgm:pt>
    <dgm:pt modelId="{18D78244-70FB-4D77-9270-2C56FEE1BB51}" type="parTrans" cxnId="{F823ABB2-E6D7-430D-8D06-67EE06FC4C78}">
      <dgm:prSet/>
      <dgm:spPr/>
      <dgm:t>
        <a:bodyPr/>
        <a:lstStyle/>
        <a:p>
          <a:endParaRPr lang="en-US"/>
        </a:p>
      </dgm:t>
    </dgm:pt>
    <dgm:pt modelId="{06DC62FF-2B9E-43E3-A566-F11CDC34A1BD}" type="sibTrans" cxnId="{F823ABB2-E6D7-430D-8D06-67EE06FC4C78}">
      <dgm:prSet/>
      <dgm:spPr/>
      <dgm:t>
        <a:bodyPr/>
        <a:lstStyle/>
        <a:p>
          <a:endParaRPr lang="en-US"/>
        </a:p>
      </dgm:t>
    </dgm:pt>
    <dgm:pt modelId="{1451C41F-71AB-40A1-AA24-034DF143BF51}">
      <dgm:prSet/>
      <dgm:spPr/>
      <dgm:t>
        <a:bodyPr/>
        <a:lstStyle/>
        <a:p>
          <a:r>
            <a:rPr lang="en-US"/>
            <a:t>Software crashes</a:t>
          </a:r>
          <a:endParaRPr lang="en-US" dirty="0"/>
        </a:p>
      </dgm:t>
    </dgm:pt>
    <dgm:pt modelId="{920CF6F3-ADB5-4702-A899-AEE86D771E6A}" type="parTrans" cxnId="{630FCA0B-A86C-499D-8AEE-DBA41D7654B1}">
      <dgm:prSet/>
      <dgm:spPr/>
      <dgm:t>
        <a:bodyPr/>
        <a:lstStyle/>
        <a:p>
          <a:endParaRPr lang="en-US"/>
        </a:p>
      </dgm:t>
    </dgm:pt>
    <dgm:pt modelId="{E0BD6387-A432-4DA8-BEC7-50B142BF563B}" type="sibTrans" cxnId="{630FCA0B-A86C-499D-8AEE-DBA41D7654B1}">
      <dgm:prSet/>
      <dgm:spPr/>
      <dgm:t>
        <a:bodyPr/>
        <a:lstStyle/>
        <a:p>
          <a:endParaRPr lang="en-US"/>
        </a:p>
      </dgm:t>
    </dgm:pt>
    <dgm:pt modelId="{2575134B-D4A3-409E-90FA-91E5F615AB35}" type="pres">
      <dgm:prSet presAssocID="{F246D83A-2EB6-42D7-8A56-58E138154025}" presName="Name0" presStyleCnt="0">
        <dgm:presLayoutVars>
          <dgm:chPref val="1"/>
          <dgm:dir/>
          <dgm:animOne val="branch"/>
          <dgm:animLvl val="lvl"/>
          <dgm:resizeHandles/>
        </dgm:presLayoutVars>
      </dgm:prSet>
      <dgm:spPr/>
    </dgm:pt>
    <dgm:pt modelId="{850C93ED-D530-42AD-8E08-9A9E6AEAE844}" type="pres">
      <dgm:prSet presAssocID="{1FAE1ECB-615B-4019-BB54-7F074FD9E1AF}" presName="vertOne" presStyleCnt="0"/>
      <dgm:spPr/>
    </dgm:pt>
    <dgm:pt modelId="{8DC6D061-EA7D-4CB0-9FE1-287EC5B146DA}" type="pres">
      <dgm:prSet presAssocID="{1FAE1ECB-615B-4019-BB54-7F074FD9E1AF}" presName="txOne" presStyleLbl="node0" presStyleIdx="0" presStyleCnt="1">
        <dgm:presLayoutVars>
          <dgm:chPref val="3"/>
        </dgm:presLayoutVars>
      </dgm:prSet>
      <dgm:spPr/>
    </dgm:pt>
    <dgm:pt modelId="{25FBDA52-B309-48AE-A2D8-ED63C6AC63A2}" type="pres">
      <dgm:prSet presAssocID="{1FAE1ECB-615B-4019-BB54-7F074FD9E1AF}" presName="parTransOne" presStyleCnt="0"/>
      <dgm:spPr/>
    </dgm:pt>
    <dgm:pt modelId="{F8710D60-E916-4FFA-A57E-3F5DEC303952}" type="pres">
      <dgm:prSet presAssocID="{1FAE1ECB-615B-4019-BB54-7F074FD9E1AF}" presName="horzOne" presStyleCnt="0"/>
      <dgm:spPr/>
    </dgm:pt>
    <dgm:pt modelId="{E4E247F6-47A1-4D25-B6F7-32E53715A4F9}" type="pres">
      <dgm:prSet presAssocID="{6226DEFC-5573-402A-96A9-68E09D5ED371}" presName="vertTwo" presStyleCnt="0"/>
      <dgm:spPr/>
    </dgm:pt>
    <dgm:pt modelId="{2D789947-CB99-4068-8CEB-0D068729AE1E}" type="pres">
      <dgm:prSet presAssocID="{6226DEFC-5573-402A-96A9-68E09D5ED371}" presName="txTwo" presStyleLbl="node2" presStyleIdx="0" presStyleCnt="2">
        <dgm:presLayoutVars>
          <dgm:chPref val="3"/>
        </dgm:presLayoutVars>
      </dgm:prSet>
      <dgm:spPr/>
    </dgm:pt>
    <dgm:pt modelId="{322CC6E3-6F6A-43DF-AFA8-C00CFEBB32ED}" type="pres">
      <dgm:prSet presAssocID="{6226DEFC-5573-402A-96A9-68E09D5ED371}" presName="parTransTwo" presStyleCnt="0"/>
      <dgm:spPr/>
    </dgm:pt>
    <dgm:pt modelId="{15E005EB-9742-4976-9318-FF084595B45A}" type="pres">
      <dgm:prSet presAssocID="{6226DEFC-5573-402A-96A9-68E09D5ED371}" presName="horzTwo" presStyleCnt="0"/>
      <dgm:spPr/>
    </dgm:pt>
    <dgm:pt modelId="{07A7DE48-87D0-4E57-90C6-EF1B7A36A2EB}" type="pres">
      <dgm:prSet presAssocID="{39FC4641-DD11-41DE-AAF9-F0ECC94A2370}" presName="vertThree" presStyleCnt="0"/>
      <dgm:spPr/>
    </dgm:pt>
    <dgm:pt modelId="{F8DB4252-BBEC-408C-B348-06E71723E425}" type="pres">
      <dgm:prSet presAssocID="{39FC4641-DD11-41DE-AAF9-F0ECC94A2370}" presName="txThree" presStyleLbl="node3" presStyleIdx="0" presStyleCnt="4">
        <dgm:presLayoutVars>
          <dgm:chPref val="3"/>
        </dgm:presLayoutVars>
      </dgm:prSet>
      <dgm:spPr/>
    </dgm:pt>
    <dgm:pt modelId="{B145842D-D8E4-4428-BED7-ED33D7851EAE}" type="pres">
      <dgm:prSet presAssocID="{39FC4641-DD11-41DE-AAF9-F0ECC94A2370}" presName="horzThree" presStyleCnt="0"/>
      <dgm:spPr/>
    </dgm:pt>
    <dgm:pt modelId="{62E1BE9E-DFA6-4262-834F-D01E7AF6E388}" type="pres">
      <dgm:prSet presAssocID="{746AD91E-1948-4DE7-BDC2-07657AA910DB}" presName="sibSpaceThree" presStyleCnt="0"/>
      <dgm:spPr/>
    </dgm:pt>
    <dgm:pt modelId="{236418A0-9AFA-4DB0-A5D6-726AA3975E7A}" type="pres">
      <dgm:prSet presAssocID="{CB26791C-CC42-4479-BACA-DC1445F22816}" presName="vertThree" presStyleCnt="0"/>
      <dgm:spPr/>
    </dgm:pt>
    <dgm:pt modelId="{CBB2F3A8-FDFB-4AD1-83F6-A286F080CECF}" type="pres">
      <dgm:prSet presAssocID="{CB26791C-CC42-4479-BACA-DC1445F22816}" presName="txThree" presStyleLbl="node3" presStyleIdx="1" presStyleCnt="4">
        <dgm:presLayoutVars>
          <dgm:chPref val="3"/>
        </dgm:presLayoutVars>
      </dgm:prSet>
      <dgm:spPr/>
    </dgm:pt>
    <dgm:pt modelId="{CE2D2A42-4D30-4482-9ACD-71595B705CFB}" type="pres">
      <dgm:prSet presAssocID="{CB26791C-CC42-4479-BACA-DC1445F22816}" presName="horzThree" presStyleCnt="0"/>
      <dgm:spPr/>
    </dgm:pt>
    <dgm:pt modelId="{EB4733A4-B7F2-4380-8A43-7383B211F3DB}" type="pres">
      <dgm:prSet presAssocID="{541934A3-7CB2-418E-94AE-9E1ACABD7428}" presName="sibSpaceTwo" presStyleCnt="0"/>
      <dgm:spPr/>
    </dgm:pt>
    <dgm:pt modelId="{6DDFF0C2-F406-42D1-AA0B-1ACE418AB0F1}" type="pres">
      <dgm:prSet presAssocID="{17E271D7-AEE2-4853-BBA1-6E61A9CC21E9}" presName="vertTwo" presStyleCnt="0"/>
      <dgm:spPr/>
    </dgm:pt>
    <dgm:pt modelId="{48C21E22-C312-4168-93F6-A6FB39868248}" type="pres">
      <dgm:prSet presAssocID="{17E271D7-AEE2-4853-BBA1-6E61A9CC21E9}" presName="txTwo" presStyleLbl="node2" presStyleIdx="1" presStyleCnt="2">
        <dgm:presLayoutVars>
          <dgm:chPref val="3"/>
        </dgm:presLayoutVars>
      </dgm:prSet>
      <dgm:spPr/>
    </dgm:pt>
    <dgm:pt modelId="{AFEF33F6-E7EC-4759-99FB-6E01DD664824}" type="pres">
      <dgm:prSet presAssocID="{17E271D7-AEE2-4853-BBA1-6E61A9CC21E9}" presName="parTransTwo" presStyleCnt="0"/>
      <dgm:spPr/>
    </dgm:pt>
    <dgm:pt modelId="{92E31A5D-A0AD-43BD-82FD-9F67258AF427}" type="pres">
      <dgm:prSet presAssocID="{17E271D7-AEE2-4853-BBA1-6E61A9CC21E9}" presName="horzTwo" presStyleCnt="0"/>
      <dgm:spPr/>
    </dgm:pt>
    <dgm:pt modelId="{6BDE10ED-4E45-44AB-B6AE-A192AF96C446}" type="pres">
      <dgm:prSet presAssocID="{885771D2-EBDF-4A02-9A33-EF05C9E48A50}" presName="vertThree" presStyleCnt="0"/>
      <dgm:spPr/>
    </dgm:pt>
    <dgm:pt modelId="{0320599F-7F70-4200-8A13-AC880F157A75}" type="pres">
      <dgm:prSet presAssocID="{885771D2-EBDF-4A02-9A33-EF05C9E48A50}" presName="txThree" presStyleLbl="node3" presStyleIdx="2" presStyleCnt="4">
        <dgm:presLayoutVars>
          <dgm:chPref val="3"/>
        </dgm:presLayoutVars>
      </dgm:prSet>
      <dgm:spPr/>
    </dgm:pt>
    <dgm:pt modelId="{C3FCD037-12D4-4217-80BA-0292F2AE4DC5}" type="pres">
      <dgm:prSet presAssocID="{885771D2-EBDF-4A02-9A33-EF05C9E48A50}" presName="horzThree" presStyleCnt="0"/>
      <dgm:spPr/>
    </dgm:pt>
    <dgm:pt modelId="{2E1D0D11-FC68-4E0A-9F34-0F84721D9F99}" type="pres">
      <dgm:prSet presAssocID="{06DC62FF-2B9E-43E3-A566-F11CDC34A1BD}" presName="sibSpaceThree" presStyleCnt="0"/>
      <dgm:spPr/>
    </dgm:pt>
    <dgm:pt modelId="{580C79CF-CF96-4559-8822-44581FA5BBD3}" type="pres">
      <dgm:prSet presAssocID="{1451C41F-71AB-40A1-AA24-034DF143BF51}" presName="vertThree" presStyleCnt="0"/>
      <dgm:spPr/>
    </dgm:pt>
    <dgm:pt modelId="{FE864660-C033-4442-98E2-FA1D43BAAEAF}" type="pres">
      <dgm:prSet presAssocID="{1451C41F-71AB-40A1-AA24-034DF143BF51}" presName="txThree" presStyleLbl="node3" presStyleIdx="3" presStyleCnt="4">
        <dgm:presLayoutVars>
          <dgm:chPref val="3"/>
        </dgm:presLayoutVars>
      </dgm:prSet>
      <dgm:spPr/>
    </dgm:pt>
    <dgm:pt modelId="{2D0EA01F-7F13-47E8-9A19-2933784FAF5F}" type="pres">
      <dgm:prSet presAssocID="{1451C41F-71AB-40A1-AA24-034DF143BF51}" presName="horzThree" presStyleCnt="0"/>
      <dgm:spPr/>
    </dgm:pt>
  </dgm:ptLst>
  <dgm:cxnLst>
    <dgm:cxn modelId="{86CC6103-068F-4F9C-819D-4869F8CC544F}" type="presOf" srcId="{17E271D7-AEE2-4853-BBA1-6E61A9CC21E9}" destId="{48C21E22-C312-4168-93F6-A6FB39868248}" srcOrd="0" destOrd="0" presId="urn:microsoft.com/office/officeart/2005/8/layout/hierarchy4"/>
    <dgm:cxn modelId="{630FCA0B-A86C-499D-8AEE-DBA41D7654B1}" srcId="{17E271D7-AEE2-4853-BBA1-6E61A9CC21E9}" destId="{1451C41F-71AB-40A1-AA24-034DF143BF51}" srcOrd="1" destOrd="0" parTransId="{920CF6F3-ADB5-4702-A899-AEE86D771E6A}" sibTransId="{E0BD6387-A432-4DA8-BEC7-50B142BF563B}"/>
    <dgm:cxn modelId="{29C83C25-A64C-4DDC-9EA9-9D9F97CA3054}" type="presOf" srcId="{F246D83A-2EB6-42D7-8A56-58E138154025}" destId="{2575134B-D4A3-409E-90FA-91E5F615AB35}" srcOrd="0" destOrd="0" presId="urn:microsoft.com/office/officeart/2005/8/layout/hierarchy4"/>
    <dgm:cxn modelId="{5A627425-BA06-4F2E-8F21-897A49515396}" srcId="{1FAE1ECB-615B-4019-BB54-7F074FD9E1AF}" destId="{17E271D7-AEE2-4853-BBA1-6E61A9CC21E9}" srcOrd="1" destOrd="0" parTransId="{63CDC138-1CCA-4F23-95AF-1123BF0ED0FF}" sibTransId="{1E00FC35-4886-489C-A353-ED5F836489BA}"/>
    <dgm:cxn modelId="{CF08AB2E-6590-4B77-AF40-39B43E0702B5}" type="presOf" srcId="{885771D2-EBDF-4A02-9A33-EF05C9E48A50}" destId="{0320599F-7F70-4200-8A13-AC880F157A75}" srcOrd="0" destOrd="0" presId="urn:microsoft.com/office/officeart/2005/8/layout/hierarchy4"/>
    <dgm:cxn modelId="{DCDBD15D-A04A-4FD9-B679-CDFB3A5800F2}" type="presOf" srcId="{1FAE1ECB-615B-4019-BB54-7F074FD9E1AF}" destId="{8DC6D061-EA7D-4CB0-9FE1-287EC5B146DA}" srcOrd="0" destOrd="0" presId="urn:microsoft.com/office/officeart/2005/8/layout/hierarchy4"/>
    <dgm:cxn modelId="{84217D7A-EA99-4DAD-A6BA-197FE8E7351D}" type="presOf" srcId="{1451C41F-71AB-40A1-AA24-034DF143BF51}" destId="{FE864660-C033-4442-98E2-FA1D43BAAEAF}" srcOrd="0" destOrd="0" presId="urn:microsoft.com/office/officeart/2005/8/layout/hierarchy4"/>
    <dgm:cxn modelId="{B1D42592-08BC-4D71-AEC1-3FCBD8296D4A}" type="presOf" srcId="{39FC4641-DD11-41DE-AAF9-F0ECC94A2370}" destId="{F8DB4252-BBEC-408C-B348-06E71723E425}" srcOrd="0" destOrd="0" presId="urn:microsoft.com/office/officeart/2005/8/layout/hierarchy4"/>
    <dgm:cxn modelId="{F550D198-D396-4016-8E7E-B30F9970C48B}" srcId="{6226DEFC-5573-402A-96A9-68E09D5ED371}" destId="{CB26791C-CC42-4479-BACA-DC1445F22816}" srcOrd="1" destOrd="0" parTransId="{5590D17B-37FC-4772-B85E-C4C0A86C7089}" sibTransId="{FC1C353D-A4D9-4679-8868-18E31B0DAC7C}"/>
    <dgm:cxn modelId="{4532819C-B7E0-445F-8F32-ED2921F98AED}" srcId="{F246D83A-2EB6-42D7-8A56-58E138154025}" destId="{1FAE1ECB-615B-4019-BB54-7F074FD9E1AF}" srcOrd="0" destOrd="0" parTransId="{1EE66F82-A354-489E-ABD1-46C0D757C7BD}" sibTransId="{78D0CE43-EAC3-4C32-84C8-2EB4FFABF9D4}"/>
    <dgm:cxn modelId="{F823ABB2-E6D7-430D-8D06-67EE06FC4C78}" srcId="{17E271D7-AEE2-4853-BBA1-6E61A9CC21E9}" destId="{885771D2-EBDF-4A02-9A33-EF05C9E48A50}" srcOrd="0" destOrd="0" parTransId="{18D78244-70FB-4D77-9270-2C56FEE1BB51}" sibTransId="{06DC62FF-2B9E-43E3-A566-F11CDC34A1BD}"/>
    <dgm:cxn modelId="{F70613BC-FDE7-41DE-840B-D76A4D33FFD2}" type="presOf" srcId="{6226DEFC-5573-402A-96A9-68E09D5ED371}" destId="{2D789947-CB99-4068-8CEB-0D068729AE1E}" srcOrd="0" destOrd="0" presId="urn:microsoft.com/office/officeart/2005/8/layout/hierarchy4"/>
    <dgm:cxn modelId="{476F59BD-C5FC-4F45-B6BF-45D8D7C87E37}" type="presOf" srcId="{CB26791C-CC42-4479-BACA-DC1445F22816}" destId="{CBB2F3A8-FDFB-4AD1-83F6-A286F080CECF}" srcOrd="0" destOrd="0" presId="urn:microsoft.com/office/officeart/2005/8/layout/hierarchy4"/>
    <dgm:cxn modelId="{EBE9B8E1-85E7-4D25-875C-2FAD00BE4545}" srcId="{6226DEFC-5573-402A-96A9-68E09D5ED371}" destId="{39FC4641-DD11-41DE-AAF9-F0ECC94A2370}" srcOrd="0" destOrd="0" parTransId="{14DCA0C8-1DDF-48ED-8480-5CED153B0AFC}" sibTransId="{746AD91E-1948-4DE7-BDC2-07657AA910DB}"/>
    <dgm:cxn modelId="{55623CE8-1389-4E5F-8E20-B130A1E15867}" srcId="{1FAE1ECB-615B-4019-BB54-7F074FD9E1AF}" destId="{6226DEFC-5573-402A-96A9-68E09D5ED371}" srcOrd="0" destOrd="0" parTransId="{6B87F0B7-4F1A-4E0D-BE1C-C55E012E7313}" sibTransId="{541934A3-7CB2-418E-94AE-9E1ACABD7428}"/>
    <dgm:cxn modelId="{AB106341-5235-4194-870B-5D920B0FB607}" type="presParOf" srcId="{2575134B-D4A3-409E-90FA-91E5F615AB35}" destId="{850C93ED-D530-42AD-8E08-9A9E6AEAE844}" srcOrd="0" destOrd="0" presId="urn:microsoft.com/office/officeart/2005/8/layout/hierarchy4"/>
    <dgm:cxn modelId="{975B9322-1EAF-401F-9096-DB5CF15C17CC}" type="presParOf" srcId="{850C93ED-D530-42AD-8E08-9A9E6AEAE844}" destId="{8DC6D061-EA7D-4CB0-9FE1-287EC5B146DA}" srcOrd="0" destOrd="0" presId="urn:microsoft.com/office/officeart/2005/8/layout/hierarchy4"/>
    <dgm:cxn modelId="{227244C1-94A2-4E57-81B5-A332255C39C5}" type="presParOf" srcId="{850C93ED-D530-42AD-8E08-9A9E6AEAE844}" destId="{25FBDA52-B309-48AE-A2D8-ED63C6AC63A2}" srcOrd="1" destOrd="0" presId="urn:microsoft.com/office/officeart/2005/8/layout/hierarchy4"/>
    <dgm:cxn modelId="{E6D2CF1C-EAEA-4CDE-B4E3-BEB0C969E286}" type="presParOf" srcId="{850C93ED-D530-42AD-8E08-9A9E6AEAE844}" destId="{F8710D60-E916-4FFA-A57E-3F5DEC303952}" srcOrd="2" destOrd="0" presId="urn:microsoft.com/office/officeart/2005/8/layout/hierarchy4"/>
    <dgm:cxn modelId="{008EB61F-FC09-421A-8F2C-0077629E67F9}" type="presParOf" srcId="{F8710D60-E916-4FFA-A57E-3F5DEC303952}" destId="{E4E247F6-47A1-4D25-B6F7-32E53715A4F9}" srcOrd="0" destOrd="0" presId="urn:microsoft.com/office/officeart/2005/8/layout/hierarchy4"/>
    <dgm:cxn modelId="{67AC2797-3585-4DD0-897D-19D1927C33C9}" type="presParOf" srcId="{E4E247F6-47A1-4D25-B6F7-32E53715A4F9}" destId="{2D789947-CB99-4068-8CEB-0D068729AE1E}" srcOrd="0" destOrd="0" presId="urn:microsoft.com/office/officeart/2005/8/layout/hierarchy4"/>
    <dgm:cxn modelId="{3D3D5886-0223-4738-9AE3-09B1F15197DE}" type="presParOf" srcId="{E4E247F6-47A1-4D25-B6F7-32E53715A4F9}" destId="{322CC6E3-6F6A-43DF-AFA8-C00CFEBB32ED}" srcOrd="1" destOrd="0" presId="urn:microsoft.com/office/officeart/2005/8/layout/hierarchy4"/>
    <dgm:cxn modelId="{B1798475-40F3-4A56-9AF7-1BA7E1854318}" type="presParOf" srcId="{E4E247F6-47A1-4D25-B6F7-32E53715A4F9}" destId="{15E005EB-9742-4976-9318-FF084595B45A}" srcOrd="2" destOrd="0" presId="urn:microsoft.com/office/officeart/2005/8/layout/hierarchy4"/>
    <dgm:cxn modelId="{7D148FB7-0382-42AA-B2ED-78F7576E09AD}" type="presParOf" srcId="{15E005EB-9742-4976-9318-FF084595B45A}" destId="{07A7DE48-87D0-4E57-90C6-EF1B7A36A2EB}" srcOrd="0" destOrd="0" presId="urn:microsoft.com/office/officeart/2005/8/layout/hierarchy4"/>
    <dgm:cxn modelId="{7F2BEAA3-348E-4F97-9680-03625A4F5C83}" type="presParOf" srcId="{07A7DE48-87D0-4E57-90C6-EF1B7A36A2EB}" destId="{F8DB4252-BBEC-408C-B348-06E71723E425}" srcOrd="0" destOrd="0" presId="urn:microsoft.com/office/officeart/2005/8/layout/hierarchy4"/>
    <dgm:cxn modelId="{CAB4EE35-8008-4014-A232-25AD5814069D}" type="presParOf" srcId="{07A7DE48-87D0-4E57-90C6-EF1B7A36A2EB}" destId="{B145842D-D8E4-4428-BED7-ED33D7851EAE}" srcOrd="1" destOrd="0" presId="urn:microsoft.com/office/officeart/2005/8/layout/hierarchy4"/>
    <dgm:cxn modelId="{D7FC7F96-9A3A-428D-B845-401E27479E3F}" type="presParOf" srcId="{15E005EB-9742-4976-9318-FF084595B45A}" destId="{62E1BE9E-DFA6-4262-834F-D01E7AF6E388}" srcOrd="1" destOrd="0" presId="urn:microsoft.com/office/officeart/2005/8/layout/hierarchy4"/>
    <dgm:cxn modelId="{383BD1AA-4A63-4C4D-96C4-96215490FD39}" type="presParOf" srcId="{15E005EB-9742-4976-9318-FF084595B45A}" destId="{236418A0-9AFA-4DB0-A5D6-726AA3975E7A}" srcOrd="2" destOrd="0" presId="urn:microsoft.com/office/officeart/2005/8/layout/hierarchy4"/>
    <dgm:cxn modelId="{4AE7C1D9-78E1-43E2-8A87-5140212B4A1F}" type="presParOf" srcId="{236418A0-9AFA-4DB0-A5D6-726AA3975E7A}" destId="{CBB2F3A8-FDFB-4AD1-83F6-A286F080CECF}" srcOrd="0" destOrd="0" presId="urn:microsoft.com/office/officeart/2005/8/layout/hierarchy4"/>
    <dgm:cxn modelId="{C1B0BBD9-5CA5-45D5-94AE-9F2E96A9A1F5}" type="presParOf" srcId="{236418A0-9AFA-4DB0-A5D6-726AA3975E7A}" destId="{CE2D2A42-4D30-4482-9ACD-71595B705CFB}" srcOrd="1" destOrd="0" presId="urn:microsoft.com/office/officeart/2005/8/layout/hierarchy4"/>
    <dgm:cxn modelId="{0434A7A5-2450-4A24-8E4D-826EEB53F48A}" type="presParOf" srcId="{F8710D60-E916-4FFA-A57E-3F5DEC303952}" destId="{EB4733A4-B7F2-4380-8A43-7383B211F3DB}" srcOrd="1" destOrd="0" presId="urn:microsoft.com/office/officeart/2005/8/layout/hierarchy4"/>
    <dgm:cxn modelId="{C43FEEC9-F190-42FB-92B3-491A3C83C0DA}" type="presParOf" srcId="{F8710D60-E916-4FFA-A57E-3F5DEC303952}" destId="{6DDFF0C2-F406-42D1-AA0B-1ACE418AB0F1}" srcOrd="2" destOrd="0" presId="urn:microsoft.com/office/officeart/2005/8/layout/hierarchy4"/>
    <dgm:cxn modelId="{03746243-9DD6-40C9-BB40-30EBEC781018}" type="presParOf" srcId="{6DDFF0C2-F406-42D1-AA0B-1ACE418AB0F1}" destId="{48C21E22-C312-4168-93F6-A6FB39868248}" srcOrd="0" destOrd="0" presId="urn:microsoft.com/office/officeart/2005/8/layout/hierarchy4"/>
    <dgm:cxn modelId="{385F595D-2320-49B4-B8DB-C6E4052A3E7F}" type="presParOf" srcId="{6DDFF0C2-F406-42D1-AA0B-1ACE418AB0F1}" destId="{AFEF33F6-E7EC-4759-99FB-6E01DD664824}" srcOrd="1" destOrd="0" presId="urn:microsoft.com/office/officeart/2005/8/layout/hierarchy4"/>
    <dgm:cxn modelId="{87501B36-B59A-4C57-A21B-E0880EF27E53}" type="presParOf" srcId="{6DDFF0C2-F406-42D1-AA0B-1ACE418AB0F1}" destId="{92E31A5D-A0AD-43BD-82FD-9F67258AF427}" srcOrd="2" destOrd="0" presId="urn:microsoft.com/office/officeart/2005/8/layout/hierarchy4"/>
    <dgm:cxn modelId="{6839DEE9-DD36-4088-904A-B6A91B265140}" type="presParOf" srcId="{92E31A5D-A0AD-43BD-82FD-9F67258AF427}" destId="{6BDE10ED-4E45-44AB-B6AE-A192AF96C446}" srcOrd="0" destOrd="0" presId="urn:microsoft.com/office/officeart/2005/8/layout/hierarchy4"/>
    <dgm:cxn modelId="{EE808D4F-2BB6-4FA7-A29A-F602B850240A}" type="presParOf" srcId="{6BDE10ED-4E45-44AB-B6AE-A192AF96C446}" destId="{0320599F-7F70-4200-8A13-AC880F157A75}" srcOrd="0" destOrd="0" presId="urn:microsoft.com/office/officeart/2005/8/layout/hierarchy4"/>
    <dgm:cxn modelId="{923BD5C5-38E2-4EA9-B06B-2CD369CBBDA0}" type="presParOf" srcId="{6BDE10ED-4E45-44AB-B6AE-A192AF96C446}" destId="{C3FCD037-12D4-4217-80BA-0292F2AE4DC5}" srcOrd="1" destOrd="0" presId="urn:microsoft.com/office/officeart/2005/8/layout/hierarchy4"/>
    <dgm:cxn modelId="{BAC13399-C878-4781-A428-54BA5BA23F0B}" type="presParOf" srcId="{92E31A5D-A0AD-43BD-82FD-9F67258AF427}" destId="{2E1D0D11-FC68-4E0A-9F34-0F84721D9F99}" srcOrd="1" destOrd="0" presId="urn:microsoft.com/office/officeart/2005/8/layout/hierarchy4"/>
    <dgm:cxn modelId="{C02A03DF-807A-48F8-B2B1-8237C0DC63DC}" type="presParOf" srcId="{92E31A5D-A0AD-43BD-82FD-9F67258AF427}" destId="{580C79CF-CF96-4559-8822-44581FA5BBD3}" srcOrd="2" destOrd="0" presId="urn:microsoft.com/office/officeart/2005/8/layout/hierarchy4"/>
    <dgm:cxn modelId="{263C5405-8EB2-4B4E-9BBC-879D0682DB29}" type="presParOf" srcId="{580C79CF-CF96-4559-8822-44581FA5BBD3}" destId="{FE864660-C033-4442-98E2-FA1D43BAAEAF}" srcOrd="0" destOrd="0" presId="urn:microsoft.com/office/officeart/2005/8/layout/hierarchy4"/>
    <dgm:cxn modelId="{7A49CD3D-1464-4530-9C0A-C54DBA570B99}" type="presParOf" srcId="{580C79CF-CF96-4559-8822-44581FA5BBD3}" destId="{2D0EA01F-7F13-47E8-9A19-2933784FAF5F}"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C6D061-EA7D-4CB0-9FE1-287EC5B146DA}">
      <dsp:nvSpPr>
        <dsp:cNvPr id="0" name=""/>
        <dsp:cNvSpPr/>
      </dsp:nvSpPr>
      <dsp:spPr>
        <a:xfrm>
          <a:off x="3000" y="1947"/>
          <a:ext cx="8121999" cy="17092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Lost data retrieval is recovering the loss of any data due to human error or any other hazard occur due to the following.</a:t>
          </a:r>
        </a:p>
      </dsp:txBody>
      <dsp:txXfrm>
        <a:off x="53061" y="52008"/>
        <a:ext cx="8021877" cy="1609086"/>
      </dsp:txXfrm>
    </dsp:sp>
    <dsp:sp modelId="{2D789947-CB99-4068-8CEB-0D068729AE1E}">
      <dsp:nvSpPr>
        <dsp:cNvPr id="0" name=""/>
        <dsp:cNvSpPr/>
      </dsp:nvSpPr>
      <dsp:spPr>
        <a:xfrm>
          <a:off x="3000" y="1854729"/>
          <a:ext cx="3979156" cy="17092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accidental deletion</a:t>
          </a:r>
        </a:p>
      </dsp:txBody>
      <dsp:txXfrm>
        <a:off x="53061" y="1904790"/>
        <a:ext cx="3879034" cy="1609086"/>
      </dsp:txXfrm>
    </dsp:sp>
    <dsp:sp modelId="{F8DB4252-BBEC-408C-B348-06E71723E425}">
      <dsp:nvSpPr>
        <dsp:cNvPr id="0" name=""/>
        <dsp:cNvSpPr/>
      </dsp:nvSpPr>
      <dsp:spPr>
        <a:xfrm>
          <a:off x="3000" y="3707511"/>
          <a:ext cx="1948656" cy="17092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Human error</a:t>
          </a:r>
        </a:p>
      </dsp:txBody>
      <dsp:txXfrm>
        <a:off x="53061" y="3757572"/>
        <a:ext cx="1848534" cy="1609086"/>
      </dsp:txXfrm>
    </dsp:sp>
    <dsp:sp modelId="{CBB2F3A8-FDFB-4AD1-83F6-A286F080CECF}">
      <dsp:nvSpPr>
        <dsp:cNvPr id="0" name=""/>
        <dsp:cNvSpPr/>
      </dsp:nvSpPr>
      <dsp:spPr>
        <a:xfrm>
          <a:off x="2033500" y="3707511"/>
          <a:ext cx="1948656" cy="17092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Natural disasters</a:t>
          </a:r>
        </a:p>
      </dsp:txBody>
      <dsp:txXfrm>
        <a:off x="2083561" y="3757572"/>
        <a:ext cx="1848534" cy="1609086"/>
      </dsp:txXfrm>
    </dsp:sp>
    <dsp:sp modelId="{48C21E22-C312-4168-93F6-A6FB39868248}">
      <dsp:nvSpPr>
        <dsp:cNvPr id="0" name=""/>
        <dsp:cNvSpPr/>
      </dsp:nvSpPr>
      <dsp:spPr>
        <a:xfrm>
          <a:off x="4145843" y="1854729"/>
          <a:ext cx="3979156" cy="17092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virus attacks</a:t>
          </a:r>
        </a:p>
      </dsp:txBody>
      <dsp:txXfrm>
        <a:off x="4195904" y="1904790"/>
        <a:ext cx="3879034" cy="1609086"/>
      </dsp:txXfrm>
    </dsp:sp>
    <dsp:sp modelId="{0320599F-7F70-4200-8A13-AC880F157A75}">
      <dsp:nvSpPr>
        <dsp:cNvPr id="0" name=""/>
        <dsp:cNvSpPr/>
      </dsp:nvSpPr>
      <dsp:spPr>
        <a:xfrm>
          <a:off x="4145843" y="3707511"/>
          <a:ext cx="1948656" cy="17092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Hardware malfunctions</a:t>
          </a:r>
        </a:p>
      </dsp:txBody>
      <dsp:txXfrm>
        <a:off x="4195904" y="3757572"/>
        <a:ext cx="1848534" cy="1609086"/>
      </dsp:txXfrm>
    </dsp:sp>
    <dsp:sp modelId="{FE864660-C033-4442-98E2-FA1D43BAAEAF}">
      <dsp:nvSpPr>
        <dsp:cNvPr id="0" name=""/>
        <dsp:cNvSpPr/>
      </dsp:nvSpPr>
      <dsp:spPr>
        <a:xfrm>
          <a:off x="6176343" y="3707511"/>
          <a:ext cx="1948656" cy="17092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Software crashes</a:t>
          </a:r>
          <a:endParaRPr lang="en-US" sz="2400" kern="1200" dirty="0"/>
        </a:p>
      </dsp:txBody>
      <dsp:txXfrm>
        <a:off x="6226404" y="3757572"/>
        <a:ext cx="1848534" cy="160908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4/30/2024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Information Security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Lost Data </a:t>
            </a:r>
            <a:r>
              <a:rPr lang="en-US" sz="3600" b="1" dirty="0" err="1">
                <a:latin typeface="Arial Black" pitchFamily="34" charset="0"/>
              </a:rPr>
              <a:t>Retreival</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745335" y="4167497"/>
            <a:ext cx="2389950" cy="2246769"/>
          </a:xfrm>
          <a:prstGeom prst="rect">
            <a:avLst/>
          </a:prstGeom>
          <a:noFill/>
        </p:spPr>
        <p:txBody>
          <a:bodyPr wrap="none" rtlCol="0">
            <a:spAutoFit/>
          </a:bodyPr>
          <a:lstStyle/>
          <a:p>
            <a:r>
              <a:rPr lang="en-US" sz="2000" b="1" dirty="0"/>
              <a:t>Submitted by: </a:t>
            </a:r>
          </a:p>
          <a:p>
            <a:r>
              <a:rPr lang="en-US" sz="2000" dirty="0"/>
              <a:t>DIGVIJAY:22BIS70113</a:t>
            </a:r>
            <a:endParaRPr lang="en-US" sz="2000" b="1" dirty="0"/>
          </a:p>
          <a:p>
            <a:r>
              <a:rPr lang="en-US" sz="2000" dirty="0"/>
              <a:t>ADITI :22BIS70143</a:t>
            </a:r>
          </a:p>
          <a:p>
            <a:r>
              <a:rPr lang="en-US" sz="2000" dirty="0"/>
              <a:t>AMAN:22IIS70021</a:t>
            </a:r>
          </a:p>
          <a:p>
            <a:r>
              <a:rPr lang="en-US" sz="2000" dirty="0"/>
              <a:t>ADNAN : 22BIS70146</a:t>
            </a:r>
          </a:p>
          <a:p>
            <a:r>
              <a:rPr lang="en-US" sz="2000" dirty="0"/>
              <a:t>LIKITH : 22BIS70112</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err="1"/>
              <a:t>Ms</a:t>
            </a:r>
            <a:r>
              <a:rPr lang="en-US" sz="2000" dirty="0"/>
              <a:t> </a:t>
            </a:r>
            <a:r>
              <a:rPr lang="en-US" sz="2000" dirty="0" err="1"/>
              <a:t>Somdatta</a:t>
            </a:r>
            <a:endParaRPr lang="en-US" sz="2000" dirty="0"/>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204D2-733D-8934-2FD5-E460246D972D}"/>
              </a:ext>
            </a:extLst>
          </p:cNvPr>
          <p:cNvSpPr>
            <a:spLocks noGrp="1"/>
          </p:cNvSpPr>
          <p:nvPr>
            <p:ph type="title"/>
          </p:nvPr>
        </p:nvSpPr>
        <p:spPr/>
        <p:txBody>
          <a:bodyPr>
            <a:normAutofit/>
          </a:bodyPr>
          <a:lstStyle/>
          <a:p>
            <a:r>
              <a:rPr lang="en-US" sz="1600" dirty="0">
                <a:solidFill>
                  <a:srgbClr val="000000"/>
                </a:solidFill>
                <a:latin typeface="Times New Roman" panose="02020603050405020304" pitchFamily="18" charset="0"/>
                <a:cs typeface="Times New Roman" panose="02020603050405020304" pitchFamily="18" charset="0"/>
              </a:rPr>
              <a:t>2.If you are not recovering data for law enforcement, the other information is not necessary. Therefore, type in any number and name in the </a:t>
            </a:r>
            <a:r>
              <a:rPr lang="en-US" sz="1600" b="1" dirty="0">
                <a:solidFill>
                  <a:srgbClr val="000000"/>
                </a:solidFill>
                <a:latin typeface="Times New Roman" panose="02020603050405020304" pitchFamily="18" charset="0"/>
                <a:cs typeface="Times New Roman" panose="02020603050405020304" pitchFamily="18" charset="0"/>
              </a:rPr>
              <a:t>additional information</a:t>
            </a:r>
            <a:r>
              <a:rPr lang="en-US" sz="1600" dirty="0">
                <a:solidFill>
                  <a:srgbClr val="000000"/>
                </a:solidFill>
                <a:latin typeface="Times New Roman" panose="02020603050405020304" pitchFamily="18" charset="0"/>
                <a:cs typeface="Times New Roman" panose="02020603050405020304" pitchFamily="18" charset="0"/>
              </a:rPr>
              <a:t> field. After clicking </a:t>
            </a:r>
            <a:r>
              <a:rPr lang="en-US" sz="1600" b="1" dirty="0">
                <a:solidFill>
                  <a:srgbClr val="000000"/>
                </a:solidFill>
                <a:latin typeface="Times New Roman" panose="02020603050405020304" pitchFamily="18" charset="0"/>
                <a:cs typeface="Times New Roman" panose="02020603050405020304" pitchFamily="18" charset="0"/>
              </a:rPr>
              <a:t>Finish</a:t>
            </a:r>
            <a:r>
              <a:rPr lang="en-US" sz="1600" dirty="0">
                <a:solidFill>
                  <a:srgbClr val="000000"/>
                </a:solidFill>
                <a:latin typeface="Times New Roman" panose="02020603050405020304" pitchFamily="18" charset="0"/>
                <a:cs typeface="Times New Roman" panose="02020603050405020304" pitchFamily="18" charset="0"/>
              </a:rPr>
              <a:t> in the dialog above, the </a:t>
            </a:r>
            <a:r>
              <a:rPr lang="en-US" sz="1600" b="1" dirty="0">
                <a:solidFill>
                  <a:srgbClr val="000000"/>
                </a:solidFill>
                <a:latin typeface="Times New Roman" panose="02020603050405020304" pitchFamily="18" charset="0"/>
                <a:cs typeface="Times New Roman" panose="02020603050405020304" pitchFamily="18" charset="0"/>
              </a:rPr>
              <a:t>Add Data Source</a:t>
            </a:r>
            <a:r>
              <a:rPr lang="en-US" sz="1600" dirty="0">
                <a:solidFill>
                  <a:srgbClr val="000000"/>
                </a:solidFill>
                <a:latin typeface="Times New Roman" panose="02020603050405020304" pitchFamily="18" charset="0"/>
                <a:cs typeface="Times New Roman" panose="02020603050405020304" pitchFamily="18" charset="0"/>
              </a:rPr>
              <a:t> window pops up &gt; Select </a:t>
            </a:r>
            <a:r>
              <a:rPr lang="en-US" sz="1600" b="1" dirty="0">
                <a:solidFill>
                  <a:srgbClr val="000000"/>
                </a:solidFill>
                <a:latin typeface="Times New Roman" panose="02020603050405020304" pitchFamily="18" charset="0"/>
                <a:cs typeface="Times New Roman" panose="02020603050405020304" pitchFamily="18" charset="0"/>
              </a:rPr>
              <a:t>Logical disk</a:t>
            </a:r>
            <a:r>
              <a:rPr lang="en-US" sz="1600" dirty="0">
                <a:solidFill>
                  <a:srgbClr val="000000"/>
                </a:solidFill>
                <a:latin typeface="Times New Roman" panose="02020603050405020304" pitchFamily="18" charset="0"/>
                <a:cs typeface="Times New Roman" panose="02020603050405020304" pitchFamily="18" charset="0"/>
              </a:rPr>
              <a:t> from the drop-down list &gt; Choose the targeted </a:t>
            </a:r>
            <a:r>
              <a:rPr lang="en-US" sz="1600" b="1" dirty="0">
                <a:solidFill>
                  <a:srgbClr val="000000"/>
                </a:solidFill>
                <a:latin typeface="Times New Roman" panose="02020603050405020304" pitchFamily="18" charset="0"/>
                <a:cs typeface="Times New Roman" panose="02020603050405020304" pitchFamily="18" charset="0"/>
              </a:rPr>
              <a:t>drive image</a:t>
            </a:r>
            <a:r>
              <a:rPr lang="en-US" sz="1600" dirty="0">
                <a:solidFill>
                  <a:srgbClr val="000000"/>
                </a:solidFill>
                <a:latin typeface="Times New Roman" panose="02020603050405020304" pitchFamily="18" charset="0"/>
                <a:cs typeface="Times New Roman" panose="02020603050405020304" pitchFamily="18" charset="0"/>
              </a:rPr>
              <a:t> whose data is to be recovered.</a:t>
            </a:r>
            <a:r>
              <a:rPr lang="en-US" sz="1600" b="0" i="0" dirty="0">
                <a:solidFill>
                  <a:srgbClr val="000000"/>
                </a:solidFill>
                <a:effectLst/>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A5CE607-14C4-DC31-F1A4-4E69CB9E7C70}"/>
              </a:ext>
            </a:extLst>
          </p:cNvPr>
          <p:cNvPicPr>
            <a:picLocks noGrp="1" noChangeAspect="1"/>
          </p:cNvPicPr>
          <p:nvPr>
            <p:ph idx="1"/>
          </p:nvPr>
        </p:nvPicPr>
        <p:blipFill>
          <a:blip r:embed="rId2"/>
          <a:stretch>
            <a:fillRect/>
          </a:stretch>
        </p:blipFill>
        <p:spPr>
          <a:xfrm>
            <a:off x="1325218" y="1422845"/>
            <a:ext cx="8344298" cy="5298630"/>
          </a:xfrm>
        </p:spPr>
      </p:pic>
      <p:sp>
        <p:nvSpPr>
          <p:cNvPr id="4" name="Slide Number Placeholder 3">
            <a:extLst>
              <a:ext uri="{FF2B5EF4-FFF2-40B4-BE49-F238E27FC236}">
                <a16:creationId xmlns:a16="http://schemas.microsoft.com/office/drawing/2014/main" id="{77697D2B-3247-E88A-78CD-F2CD8F800248}"/>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349559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799DA-6791-C543-AEA5-D9E836E68551}"/>
              </a:ext>
            </a:extLst>
          </p:cNvPr>
          <p:cNvSpPr>
            <a:spLocks noGrp="1"/>
          </p:cNvSpPr>
          <p:nvPr>
            <p:ph type="title"/>
          </p:nvPr>
        </p:nvSpPr>
        <p:spPr/>
        <p:txBody>
          <a:bodyPr>
            <a:normAutofit/>
          </a:bodyPr>
          <a:lstStyle/>
          <a:p>
            <a:r>
              <a:rPr lang="en-US" sz="1600" b="0" i="0" dirty="0">
                <a:solidFill>
                  <a:srgbClr val="000000"/>
                </a:solidFill>
                <a:effectLst/>
                <a:latin typeface="Times New Roman" panose="02020603050405020304" pitchFamily="18" charset="0"/>
                <a:cs typeface="Times New Roman" panose="02020603050405020304" pitchFamily="18" charset="0"/>
              </a:rPr>
              <a:t>Step 3. Data restoration</a:t>
            </a:r>
            <a:br>
              <a:rPr lang="en-US" sz="1600" b="0" i="0" dirty="0">
                <a:solidFill>
                  <a:srgbClr val="000000"/>
                </a:solidFill>
                <a:effectLst/>
                <a:latin typeface="Times New Roman" panose="02020603050405020304" pitchFamily="18" charset="0"/>
                <a:cs typeface="Times New Roman" panose="02020603050405020304" pitchFamily="18" charset="0"/>
              </a:rPr>
            </a:br>
            <a:r>
              <a:rPr lang="en-US" sz="1600" b="0" i="0" dirty="0">
                <a:solidFill>
                  <a:srgbClr val="000000"/>
                </a:solidFill>
                <a:effectLst/>
                <a:latin typeface="Times New Roman" panose="02020603050405020304" pitchFamily="18" charset="0"/>
                <a:cs typeface="Times New Roman" panose="02020603050405020304" pitchFamily="18" charset="0"/>
              </a:rPr>
              <a:t>Click </a:t>
            </a:r>
            <a:r>
              <a:rPr lang="en-US" sz="1600" b="1" i="0" dirty="0">
                <a:solidFill>
                  <a:srgbClr val="000000"/>
                </a:solidFill>
                <a:effectLst/>
                <a:latin typeface="Times New Roman" panose="02020603050405020304" pitchFamily="18" charset="0"/>
                <a:cs typeface="Times New Roman" panose="02020603050405020304" pitchFamily="18" charset="0"/>
              </a:rPr>
              <a:t>next </a:t>
            </a:r>
            <a:r>
              <a:rPr lang="en-US" sz="1600" b="0" i="0" dirty="0">
                <a:solidFill>
                  <a:srgbClr val="000000"/>
                </a:solidFill>
                <a:effectLst/>
                <a:latin typeface="Times New Roman" panose="02020603050405020304" pitchFamily="18" charset="0"/>
                <a:cs typeface="Times New Roman" panose="02020603050405020304" pitchFamily="18" charset="0"/>
              </a:rPr>
              <a:t>to proceed to the second step &gt; Ensure that you leave the default values and press </a:t>
            </a:r>
            <a:r>
              <a:rPr lang="en-US" sz="1600" b="1" i="0" dirty="0">
                <a:solidFill>
                  <a:srgbClr val="000000"/>
                </a:solidFill>
                <a:effectLst/>
                <a:latin typeface="Times New Roman" panose="02020603050405020304" pitchFamily="18" charset="0"/>
                <a:cs typeface="Times New Roman" panose="02020603050405020304" pitchFamily="18" charset="0"/>
              </a:rPr>
              <a:t>next </a:t>
            </a:r>
            <a:r>
              <a:rPr lang="en-US" sz="1600" b="0" i="0" dirty="0">
                <a:solidFill>
                  <a:srgbClr val="000000"/>
                </a:solidFill>
                <a:effectLst/>
                <a:latin typeface="Times New Roman" panose="02020603050405020304" pitchFamily="18" charset="0"/>
                <a:cs typeface="Times New Roman" panose="02020603050405020304" pitchFamily="18" charset="0"/>
              </a:rPr>
              <a:t>&gt; Click </a:t>
            </a:r>
            <a:r>
              <a:rPr lang="en-US" sz="1600" b="1" i="0" dirty="0">
                <a:solidFill>
                  <a:srgbClr val="000000"/>
                </a:solidFill>
                <a:effectLst/>
                <a:latin typeface="Times New Roman" panose="02020603050405020304" pitchFamily="18" charset="0"/>
                <a:cs typeface="Times New Roman" panose="02020603050405020304" pitchFamily="18" charset="0"/>
              </a:rPr>
              <a:t>Finish </a:t>
            </a:r>
            <a:r>
              <a:rPr lang="en-US" sz="1600" b="0" i="0" dirty="0">
                <a:solidFill>
                  <a:srgbClr val="000000"/>
                </a:solidFill>
                <a:effectLst/>
                <a:latin typeface="Times New Roman" panose="02020603050405020304" pitchFamily="18" charset="0"/>
                <a:cs typeface="Times New Roman" panose="02020603050405020304" pitchFamily="18" charset="0"/>
              </a:rPr>
              <a:t>to close the dialog box and let the analysis proceed. Wait for the analysis to complete, and the data will be displayed in different categories. The main sections include: Data Sources, Views, Results, Tags, and Reports.</a:t>
            </a:r>
            <a:endParaRPr lang="en-IN" sz="16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B77BF486-5184-E338-8AE7-6284469EB812}"/>
              </a:ext>
            </a:extLst>
          </p:cNvPr>
          <p:cNvPicPr>
            <a:picLocks noGrp="1" noChangeAspect="1"/>
          </p:cNvPicPr>
          <p:nvPr>
            <p:ph idx="1"/>
          </p:nvPr>
        </p:nvPicPr>
        <p:blipFill>
          <a:blip r:embed="rId2"/>
          <a:stretch>
            <a:fillRect/>
          </a:stretch>
        </p:blipFill>
        <p:spPr>
          <a:xfrm>
            <a:off x="1544928" y="1609803"/>
            <a:ext cx="8437272" cy="4883072"/>
          </a:xfrm>
        </p:spPr>
      </p:pic>
      <p:sp>
        <p:nvSpPr>
          <p:cNvPr id="4" name="Slide Number Placeholder 3">
            <a:extLst>
              <a:ext uri="{FF2B5EF4-FFF2-40B4-BE49-F238E27FC236}">
                <a16:creationId xmlns:a16="http://schemas.microsoft.com/office/drawing/2014/main" id="{C447BC62-78C4-A592-A6B6-BCE5E38EBAA1}"/>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2353861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Recap of key findings and insights gained from the project.</a:t>
            </a:r>
          </a:p>
          <a:p>
            <a:r>
              <a:rPr lang="en-US" dirty="0"/>
              <a:t>Summary of the effectiveness of the proposed methodology in retrieving lost data.</a:t>
            </a:r>
          </a:p>
          <a:p>
            <a:r>
              <a:rPr lang="en-US" dirty="0"/>
              <a:t>Discussion on the implications of the findings and their relevance to the broader field of data recovery.</a:t>
            </a:r>
          </a:p>
          <a:p>
            <a:r>
              <a:rPr lang="en-US" dirty="0"/>
              <a:t>Suggestions for future research and improvements in data retrieval techniques.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880465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lstStyle/>
          <a:p>
            <a:r>
              <a:rPr lang="en-US" dirty="0"/>
              <a:t>Exploration of advanced data recovery techniques, such as machine learning-based approaches.</a:t>
            </a:r>
          </a:p>
          <a:p>
            <a:r>
              <a:rPr lang="en-US" dirty="0"/>
              <a:t>Integration of data recovery functionalities into existing operating systems and software.</a:t>
            </a:r>
          </a:p>
          <a:p>
            <a:r>
              <a:rPr lang="en-US" dirty="0"/>
              <a:t>Collaboration with hardware manufacturers to develop data loss prevention mechanisms.</a:t>
            </a:r>
          </a:p>
          <a:p>
            <a:r>
              <a:rPr lang="en-US" dirty="0"/>
              <a:t>Further research on data encryption and its impact on data recovery processes.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952428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228600" algn="just">
              <a:lnSpc>
                <a:spcPct val="107000"/>
              </a:lnSpc>
              <a:spcAft>
                <a:spcPts val="800"/>
              </a:spcAft>
            </a:pP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Huang </a:t>
            </a:r>
            <a:r>
              <a:rPr lang="en-IN" sz="16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Zongjie</a:t>
            </a: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Cai </a:t>
            </a:r>
            <a:r>
              <a:rPr lang="en-IN" sz="16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Jiuzhong</a:t>
            </a: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feature and modelling principle of the meteorological service benefits[J]", Journal of Chengdu University of Information Technology, vol. 11, no. 1, pp. 3339, 1996.    </a:t>
            </a:r>
          </a:p>
          <a:p>
            <a:pPr algn="just">
              <a:lnSpc>
                <a:spcPct val="107000"/>
              </a:lnSpc>
              <a:spcAft>
                <a:spcPts val="800"/>
              </a:spcAft>
            </a:pP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Ma </a:t>
            </a:r>
            <a:r>
              <a:rPr lang="en-IN" sz="16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Henian</a:t>
            </a: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Shen </a:t>
            </a:r>
            <a:r>
              <a:rPr lang="en-IN" sz="16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Guoquan</a:t>
            </a: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6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Ruan</a:t>
            </a: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Shuigen</a:t>
            </a: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QIXIANG FUWU XUE JICHU[M], Beijing: China  Meteorological Press, pp. 500, 2001.   </a:t>
            </a:r>
            <a:endPar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Y. Wei, C. Huang, J. Li and L. Xie, "An evaluation model for urban carrying capacity: A case study of China’s mega-cities", Habitat Int., vol. 53, pp. 87-96, Apr. 2016.  </a:t>
            </a:r>
            <a:endPar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[4]. H. Hu, Y. Wen, T.-S. Chua and X. Li, "Toward scalable systems for big data analytics: A technology tutorial", IEEE Access, vol. 2, pp. 652687, Jul. 2014.  </a:t>
            </a:r>
            <a:endPar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[5].  </a:t>
            </a:r>
            <a:r>
              <a:rPr lang="en-IN" sz="16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Ruibo</a:t>
            </a: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Duan and Xiong Zhang 2020 J.2007. HICSS 2007. 40th Annual Hawaii International Conference on, pp. 266b266b, 2007, January. Phys.: </a:t>
            </a:r>
            <a:r>
              <a:rPr lang="en-IN" sz="16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Conf.Ser</a:t>
            </a: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1648 032025DOI 10.1088/17426596/1648/ 3/032025  </a:t>
            </a:r>
          </a:p>
          <a:p>
            <a:r>
              <a:rPr lang="en-IN" sz="1600" kern="100" dirty="0">
                <a:solidFill>
                  <a:srgbClr val="000000"/>
                </a:solidFill>
                <a:effectLst/>
                <a:latin typeface="Times New Roman" panose="02020603050405020304" pitchFamily="18" charset="0"/>
                <a:ea typeface="Times New Roman" panose="02020603050405020304" pitchFamily="18" charset="0"/>
              </a:rPr>
              <a:t>[6]. Feng-Ying </a:t>
            </a:r>
            <a:r>
              <a:rPr lang="en-IN" sz="1600" kern="100" dirty="0" err="1">
                <a:solidFill>
                  <a:srgbClr val="000000"/>
                </a:solidFill>
                <a:effectLst/>
                <a:latin typeface="Times New Roman" panose="02020603050405020304" pitchFamily="18" charset="0"/>
                <a:ea typeface="Times New Roman" panose="02020603050405020304" pitchFamily="18" charset="0"/>
              </a:rPr>
              <a:t>Nie</a:t>
            </a:r>
            <a:r>
              <a:rPr lang="en-IN" sz="1600" kern="100" dirty="0">
                <a:solidFill>
                  <a:srgbClr val="000000"/>
                </a:solidFill>
                <a:effectLst/>
                <a:latin typeface="Times New Roman" panose="02020603050405020304" pitchFamily="18" charset="0"/>
                <a:ea typeface="Times New Roman" panose="02020603050405020304" pitchFamily="18" charset="0"/>
              </a:rPr>
              <a:t>, A value-oriented model of big </a:t>
            </a:r>
            <a:r>
              <a:rPr lang="en-IN" sz="1600" kern="100" dirty="0" err="1">
                <a:solidFill>
                  <a:srgbClr val="000000"/>
                </a:solidFill>
                <a:effectLst/>
                <a:latin typeface="Times New Roman" panose="02020603050405020304" pitchFamily="18" charset="0"/>
                <a:ea typeface="Times New Roman" panose="02020603050405020304" pitchFamily="18" charset="0"/>
              </a:rPr>
              <a:t>datadriven</a:t>
            </a:r>
            <a:r>
              <a:rPr lang="en-IN" sz="1600" kern="100" dirty="0">
                <a:solidFill>
                  <a:srgbClr val="000000"/>
                </a:solidFill>
                <a:effectLst/>
                <a:latin typeface="Times New Roman" panose="02020603050405020304" pitchFamily="18" charset="0"/>
                <a:ea typeface="Times New Roman" panose="02020603050405020304" pitchFamily="18" charset="0"/>
              </a:rPr>
              <a:t> knowledge management and collaborative services: A meteorological service case IEEE 2017 3rd International Conference on Information Management (ICIM), pp. 511516.  </a:t>
            </a:r>
            <a:endParaRPr lang="en-IN" sz="1600" kern="100" dirty="0">
              <a:solidFill>
                <a:srgbClr val="000000"/>
              </a:solidFill>
              <a:effectLst/>
              <a:latin typeface="Calibri" panose="020F0502020204030204" pitchFamily="34" charset="0"/>
              <a:ea typeface="Calibri" panose="020F0502020204030204" pitchFamily="34" charset="0"/>
            </a:endParaRPr>
          </a:p>
          <a:p>
            <a:pPr algn="just">
              <a:lnSpc>
                <a:spcPct val="107000"/>
              </a:lnSpc>
              <a:spcAft>
                <a:spcPts val="800"/>
              </a:spcAft>
            </a:pPr>
            <a:endPar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800" kern="100" dirty="0">
              <a:solidFill>
                <a:srgbClr val="000000"/>
              </a:solidFill>
              <a:effectLst/>
              <a:latin typeface="Calibri" panose="020F0502020204030204" pitchFamily="34" charset="0"/>
              <a:ea typeface="Calibri" panose="020F050202020403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191225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6F9ED9-5C8E-E464-EE98-4FB11F841D42}"/>
              </a:ext>
            </a:extLst>
          </p:cNvPr>
          <p:cNvSpPr>
            <a:spLocks noGrp="1"/>
          </p:cNvSpPr>
          <p:nvPr>
            <p:ph idx="1"/>
          </p:nvPr>
        </p:nvSpPr>
        <p:spPr>
          <a:xfrm>
            <a:off x="755374" y="817562"/>
            <a:ext cx="10598426" cy="6040438"/>
          </a:xfrm>
        </p:spPr>
        <p:txBody>
          <a:bodyPr>
            <a:normAutofit/>
          </a:bodyPr>
          <a:lstStyle/>
          <a:p>
            <a:r>
              <a:rPr lang="en-IN" sz="1800" kern="100" dirty="0">
                <a:solidFill>
                  <a:srgbClr val="000000"/>
                </a:solidFill>
                <a:effectLst/>
                <a:latin typeface="Times New Roman" panose="02020603050405020304" pitchFamily="18" charset="0"/>
                <a:ea typeface="Times New Roman" panose="02020603050405020304" pitchFamily="18" charset="0"/>
              </a:rPr>
              <a:t>[7]. S. Seo, M. Nabeel, X. Ding, and E. </a:t>
            </a:r>
            <a:r>
              <a:rPr lang="en-IN" sz="1800" kern="100" dirty="0" err="1">
                <a:solidFill>
                  <a:srgbClr val="000000"/>
                </a:solidFill>
                <a:effectLst/>
                <a:latin typeface="Times New Roman" panose="02020603050405020304" pitchFamily="18" charset="0"/>
                <a:ea typeface="Times New Roman" panose="02020603050405020304" pitchFamily="18" charset="0"/>
              </a:rPr>
              <a:t>Bertino</a:t>
            </a:r>
            <a:r>
              <a:rPr lang="en-IN" sz="1800" kern="100" dirty="0">
                <a:solidFill>
                  <a:srgbClr val="000000"/>
                </a:solidFill>
                <a:effectLst/>
                <a:latin typeface="Times New Roman" panose="02020603050405020304" pitchFamily="18" charset="0"/>
                <a:ea typeface="Times New Roman" panose="02020603050405020304" pitchFamily="18" charset="0"/>
              </a:rPr>
              <a:t>. An efficient certificateless encryption for secure data sharing in public clouds. IEEE Transactions on Knowledge and Data Engineering, http://doi.ieeecomputersociety.org/10.1109/TKDE. 2013.138, </a:t>
            </a:r>
            <a:r>
              <a:rPr lang="en-IN" sz="1800" kern="100" dirty="0" err="1">
                <a:solidFill>
                  <a:srgbClr val="000000"/>
                </a:solidFill>
                <a:effectLst/>
                <a:latin typeface="Times New Roman" panose="02020603050405020304" pitchFamily="18" charset="0"/>
                <a:ea typeface="Times New Roman" panose="02020603050405020304" pitchFamily="18" charset="0"/>
              </a:rPr>
              <a:t>aug</a:t>
            </a:r>
            <a:r>
              <a:rPr lang="en-IN" sz="1800" kern="100" dirty="0">
                <a:solidFill>
                  <a:srgbClr val="000000"/>
                </a:solidFill>
                <a:effectLst/>
                <a:latin typeface="Times New Roman" panose="02020603050405020304" pitchFamily="18" charset="0"/>
                <a:ea typeface="Times New Roman" panose="02020603050405020304" pitchFamily="18" charset="0"/>
              </a:rPr>
              <a:t> 2013.  </a:t>
            </a:r>
          </a:p>
          <a:p>
            <a:r>
              <a:rPr lang="en-IN" sz="1800" kern="100" dirty="0">
                <a:solidFill>
                  <a:srgbClr val="000000"/>
                </a:solidFill>
                <a:effectLst/>
                <a:latin typeface="Times New Roman" panose="02020603050405020304" pitchFamily="18" charset="0"/>
                <a:ea typeface="Times New Roman" panose="02020603050405020304" pitchFamily="18" charset="0"/>
              </a:rPr>
              <a:t>[8]. K. Yang and X. Jia. An efficient and secure dynamic auditing protocol for data storage in cloud computing. IEEE Transactions on Dependable and Secure Computing, 24(9):1717-1726, </a:t>
            </a:r>
            <a:r>
              <a:rPr lang="en-IN" sz="1800" kern="100" dirty="0" err="1">
                <a:solidFill>
                  <a:srgbClr val="000000"/>
                </a:solidFill>
                <a:effectLst/>
                <a:latin typeface="Times New Roman" panose="02020603050405020304" pitchFamily="18" charset="0"/>
                <a:ea typeface="Times New Roman" panose="02020603050405020304" pitchFamily="18" charset="0"/>
              </a:rPr>
              <a:t>sep</a:t>
            </a:r>
            <a:r>
              <a:rPr lang="en-IN" sz="1800" kern="100" dirty="0">
                <a:solidFill>
                  <a:srgbClr val="000000"/>
                </a:solidFill>
                <a:effectLst/>
                <a:latin typeface="Times New Roman" panose="02020603050405020304" pitchFamily="18" charset="0"/>
                <a:ea typeface="Times New Roman" panose="02020603050405020304" pitchFamily="18" charset="0"/>
              </a:rPr>
              <a:t> 2013. </a:t>
            </a:r>
            <a:endParaRPr lang="en-IN" sz="1800" kern="100" dirty="0">
              <a:solidFill>
                <a:srgbClr val="000000"/>
              </a:solidFill>
              <a:effectLst/>
              <a:latin typeface="Calibri" panose="020F0502020204030204" pitchFamily="34" charset="0"/>
              <a:ea typeface="Calibri" panose="020F0502020204030204" pitchFamily="34" charset="0"/>
            </a:endParaRPr>
          </a:p>
          <a:p>
            <a:r>
              <a:rPr lang="en-IN" sz="1800" kern="100" dirty="0">
                <a:solidFill>
                  <a:srgbClr val="000000"/>
                </a:solidFill>
                <a:effectLst/>
                <a:latin typeface="Times New Roman" panose="02020603050405020304" pitchFamily="18" charset="0"/>
                <a:ea typeface="Times New Roman" panose="02020603050405020304" pitchFamily="18" charset="0"/>
              </a:rPr>
              <a:t>[9].</a:t>
            </a:r>
            <a:r>
              <a:rPr lang="en-IN" sz="1800" kern="100" dirty="0">
                <a:solidFill>
                  <a:srgbClr val="000000"/>
                </a:solidFill>
                <a:effectLst/>
                <a:latin typeface="Calibri" panose="020F0502020204030204" pitchFamily="34" charset="0"/>
                <a:ea typeface="Calibri" panose="020F0502020204030204" pitchFamily="34" charset="0"/>
              </a:rPr>
              <a:t> </a:t>
            </a:r>
            <a:r>
              <a:rPr lang="en-IN" sz="1800" kern="100" dirty="0">
                <a:solidFill>
                  <a:srgbClr val="000000"/>
                </a:solidFill>
                <a:effectLst/>
                <a:latin typeface="Times New Roman" panose="02020603050405020304" pitchFamily="18" charset="0"/>
                <a:ea typeface="Times New Roman" panose="02020603050405020304" pitchFamily="18" charset="0"/>
              </a:rPr>
              <a:t>.Open Security Foundation. </a:t>
            </a:r>
            <a:r>
              <a:rPr lang="en-IN" sz="1800" kern="100" dirty="0" err="1">
                <a:solidFill>
                  <a:srgbClr val="000000"/>
                </a:solidFill>
                <a:effectLst/>
                <a:latin typeface="Times New Roman" panose="02020603050405020304" pitchFamily="18" charset="0"/>
                <a:ea typeface="Times New Roman" panose="02020603050405020304" pitchFamily="18" charset="0"/>
              </a:rPr>
              <a:t>DataLossDB</a:t>
            </a:r>
            <a:r>
              <a:rPr lang="en-IN" sz="1800" kern="100" dirty="0">
                <a:solidFill>
                  <a:srgbClr val="000000"/>
                </a:solidFill>
                <a:effectLst/>
                <a:latin typeface="Times New Roman" panose="02020603050405020304" pitchFamily="18" charset="0"/>
                <a:ea typeface="Times New Roman" panose="02020603050405020304" pitchFamily="18" charset="0"/>
              </a:rPr>
              <a:t>. http://datalossdb.org/, Last accessed November 26, 2013.  </a:t>
            </a:r>
            <a:endParaRPr lang="en-IN" sz="1800" kern="100" dirty="0">
              <a:solidFill>
                <a:srgbClr val="000000"/>
              </a:solidFill>
              <a:effectLst/>
              <a:latin typeface="Calibri" panose="020F0502020204030204" pitchFamily="34" charset="0"/>
              <a:ea typeface="Calibri" panose="020F0502020204030204" pitchFamily="34" charset="0"/>
            </a:endParaRPr>
          </a:p>
          <a:p>
            <a:r>
              <a:rPr lang="en-IN" sz="1800" kern="100" dirty="0">
                <a:solidFill>
                  <a:srgbClr val="000000"/>
                </a:solidFill>
                <a:effectLst/>
                <a:latin typeface="Times New Roman" panose="02020603050405020304" pitchFamily="18" charset="0"/>
                <a:ea typeface="Times New Roman" panose="02020603050405020304" pitchFamily="18" charset="0"/>
              </a:rPr>
              <a:t>[10]. M. Ali, S. U. Khan and A. V. </a:t>
            </a:r>
            <a:r>
              <a:rPr lang="en-IN" sz="1800" kern="100" dirty="0" err="1">
                <a:solidFill>
                  <a:srgbClr val="000000"/>
                </a:solidFill>
                <a:effectLst/>
                <a:latin typeface="Times New Roman" panose="02020603050405020304" pitchFamily="18" charset="0"/>
                <a:ea typeface="Times New Roman" panose="02020603050405020304" pitchFamily="18" charset="0"/>
              </a:rPr>
              <a:t>Vasilakos</a:t>
            </a:r>
            <a:r>
              <a:rPr lang="en-IN" sz="1800" kern="100" dirty="0">
                <a:solidFill>
                  <a:srgbClr val="000000"/>
                </a:solidFill>
                <a:effectLst/>
                <a:latin typeface="Times New Roman" panose="02020603050405020304" pitchFamily="18" charset="0"/>
                <a:ea typeface="Times New Roman" panose="02020603050405020304" pitchFamily="18" charset="0"/>
              </a:rPr>
              <a:t>, "Security in cloud computing: Opportunities and challenges", Information Sciences, vol. 305, pp. 357-383, 2015.  </a:t>
            </a:r>
            <a:endParaRPr lang="en-IN" sz="1800" kern="100" dirty="0">
              <a:solidFill>
                <a:srgbClr val="000000"/>
              </a:solidFill>
              <a:effectLst/>
              <a:latin typeface="Calibri" panose="020F0502020204030204" pitchFamily="34" charset="0"/>
              <a:ea typeface="Calibri" panose="020F0502020204030204" pitchFamily="34" charset="0"/>
            </a:endParaRPr>
          </a:p>
          <a:p>
            <a:r>
              <a:rPr lang="en-IN" sz="1800" kern="100" dirty="0">
                <a:solidFill>
                  <a:srgbClr val="000000"/>
                </a:solidFill>
                <a:effectLst/>
                <a:latin typeface="Times New Roman" panose="02020603050405020304" pitchFamily="18" charset="0"/>
                <a:ea typeface="Times New Roman" panose="02020603050405020304" pitchFamily="18" charset="0"/>
              </a:rPr>
              <a:t>[11].</a:t>
            </a:r>
            <a:r>
              <a:rPr lang="en-IN" sz="1800" kern="100" dirty="0">
                <a:solidFill>
                  <a:srgbClr val="000000"/>
                </a:solidFill>
                <a:effectLst/>
                <a:latin typeface="Calibri" panose="020F0502020204030204" pitchFamily="34" charset="0"/>
                <a:ea typeface="Calibri" panose="020F0502020204030204" pitchFamily="34" charset="0"/>
              </a:rPr>
              <a:t> </a:t>
            </a:r>
            <a:r>
              <a:rPr lang="en-IN" sz="1800" kern="100" dirty="0">
                <a:solidFill>
                  <a:srgbClr val="000000"/>
                </a:solidFill>
                <a:effectLst/>
                <a:latin typeface="Times New Roman" panose="02020603050405020304" pitchFamily="18" charset="0"/>
                <a:ea typeface="Times New Roman" panose="02020603050405020304" pitchFamily="18" charset="0"/>
              </a:rPr>
              <a:t>Roberto </a:t>
            </a:r>
            <a:r>
              <a:rPr lang="en-IN" sz="1800" kern="100" dirty="0" err="1">
                <a:solidFill>
                  <a:srgbClr val="000000"/>
                </a:solidFill>
                <a:effectLst/>
                <a:latin typeface="Times New Roman" panose="02020603050405020304" pitchFamily="18" charset="0"/>
                <a:ea typeface="Times New Roman" panose="02020603050405020304" pitchFamily="18" charset="0"/>
              </a:rPr>
              <a:t>Beraldi</a:t>
            </a:r>
            <a:r>
              <a:rPr lang="en-IN" sz="1800" kern="100" dirty="0">
                <a:solidFill>
                  <a:srgbClr val="000000"/>
                </a:solidFill>
                <a:effectLst/>
                <a:latin typeface="Times New Roman" panose="02020603050405020304" pitchFamily="18" charset="0"/>
                <a:ea typeface="Times New Roman" panose="02020603050405020304" pitchFamily="18" charset="0"/>
              </a:rPr>
              <a:t>, Khalil </a:t>
            </a:r>
            <a:r>
              <a:rPr lang="en-IN" sz="1800" kern="100" dirty="0" err="1">
                <a:solidFill>
                  <a:srgbClr val="000000"/>
                </a:solidFill>
                <a:effectLst/>
                <a:latin typeface="Times New Roman" panose="02020603050405020304" pitchFamily="18" charset="0"/>
                <a:ea typeface="Times New Roman" panose="02020603050405020304" pitchFamily="18" charset="0"/>
              </a:rPr>
              <a:t>Massri</a:t>
            </a:r>
            <a:r>
              <a:rPr lang="en-IN" sz="1800" kern="100" dirty="0">
                <a:solidFill>
                  <a:srgbClr val="000000"/>
                </a:solidFill>
                <a:effectLst/>
                <a:latin typeface="Times New Roman" panose="02020603050405020304" pitchFamily="18" charset="0"/>
                <a:ea typeface="Times New Roman" panose="02020603050405020304" pitchFamily="18" charset="0"/>
              </a:rPr>
              <a:t> and Hussein </a:t>
            </a:r>
            <a:r>
              <a:rPr lang="en-IN" sz="1800" kern="100" dirty="0" err="1">
                <a:solidFill>
                  <a:srgbClr val="000000"/>
                </a:solidFill>
                <a:effectLst/>
                <a:latin typeface="Times New Roman" panose="02020603050405020304" pitchFamily="18" charset="0"/>
                <a:ea typeface="Times New Roman" panose="02020603050405020304" pitchFamily="18" charset="0"/>
              </a:rPr>
              <a:t>Alnuweiri</a:t>
            </a:r>
            <a:r>
              <a:rPr lang="en-IN" sz="1800" kern="100" dirty="0">
                <a:solidFill>
                  <a:srgbClr val="000000"/>
                </a:solidFill>
                <a:effectLst/>
                <a:latin typeface="Times New Roman" panose="02020603050405020304" pitchFamily="18" charset="0"/>
                <a:ea typeface="Times New Roman" panose="02020603050405020304" pitchFamily="18" charset="0"/>
              </a:rPr>
              <a:t>,"Erasure-Coding Based Dissemination Protocol for Mobile Clouds", Eighth International Conference on P2P Parallel Grid Cloud and Internet Computing, 2013.  </a:t>
            </a:r>
            <a:endParaRPr lang="en-IN" sz="1800" kern="100" dirty="0">
              <a:solidFill>
                <a:srgbClr val="000000"/>
              </a:solidFill>
              <a:effectLst/>
              <a:latin typeface="Calibri" panose="020F0502020204030204" pitchFamily="34" charset="0"/>
              <a:ea typeface="Calibri" panose="020F0502020204030204" pitchFamily="34" charset="0"/>
            </a:endParaRPr>
          </a:p>
          <a:p>
            <a:r>
              <a:rPr lang="en-IN" sz="1800" dirty="0">
                <a:solidFill>
                  <a:srgbClr val="000000"/>
                </a:solidFill>
                <a:effectLst/>
                <a:latin typeface="Times New Roman" panose="02020603050405020304" pitchFamily="18" charset="0"/>
                <a:ea typeface="Times New Roman" panose="02020603050405020304" pitchFamily="18" charset="0"/>
              </a:rPr>
              <a:t>[12].</a:t>
            </a:r>
            <a:r>
              <a:rPr lang="en-IN" sz="1800" dirty="0">
                <a:solidFill>
                  <a:srgbClr val="000000"/>
                </a:solidFill>
                <a:effectLst/>
                <a:latin typeface="Calibri" panose="020F0502020204030204" pitchFamily="34" charset="0"/>
                <a:ea typeface="Calibri" panose="020F0502020204030204" pitchFamily="34" charset="0"/>
              </a:rPr>
              <a:t> </a:t>
            </a:r>
            <a:r>
              <a:rPr lang="en-IN" sz="1800" dirty="0">
                <a:solidFill>
                  <a:srgbClr val="000000"/>
                </a:solidFill>
                <a:effectLst/>
                <a:latin typeface="Times New Roman" panose="02020603050405020304" pitchFamily="18" charset="0"/>
                <a:ea typeface="Times New Roman" panose="02020603050405020304" pitchFamily="18" charset="0"/>
              </a:rPr>
              <a:t>Tang, </a:t>
            </a:r>
            <a:r>
              <a:rPr lang="en-IN" sz="1800" dirty="0" err="1">
                <a:solidFill>
                  <a:srgbClr val="000000"/>
                </a:solidFill>
                <a:effectLst/>
                <a:latin typeface="Times New Roman" panose="02020603050405020304" pitchFamily="18" charset="0"/>
                <a:ea typeface="Times New Roman" panose="02020603050405020304" pitchFamily="18" charset="0"/>
              </a:rPr>
              <a:t>P.P.Lee,J.C.S.Lui</a:t>
            </a:r>
            <a:r>
              <a:rPr lang="en-IN" sz="1800" dirty="0">
                <a:solidFill>
                  <a:srgbClr val="000000"/>
                </a:solidFill>
                <a:effectLst/>
                <a:latin typeface="Times New Roman" panose="02020603050405020304" pitchFamily="18" charset="0"/>
                <a:ea typeface="Times New Roman" panose="02020603050405020304" pitchFamily="18" charset="0"/>
              </a:rPr>
              <a:t> and </a:t>
            </a:r>
            <a:r>
              <a:rPr lang="en-IN" sz="1800" dirty="0" err="1">
                <a:solidFill>
                  <a:srgbClr val="000000"/>
                </a:solidFill>
                <a:effectLst/>
                <a:latin typeface="Times New Roman" panose="02020603050405020304" pitchFamily="18" charset="0"/>
                <a:ea typeface="Times New Roman" panose="02020603050405020304" pitchFamily="18" charset="0"/>
              </a:rPr>
              <a:t>R.Perlman,"Secure</a:t>
            </a:r>
            <a:r>
              <a:rPr lang="en-IN" sz="1800" dirty="0">
                <a:solidFill>
                  <a:srgbClr val="000000"/>
                </a:solidFill>
                <a:effectLst/>
                <a:latin typeface="Times New Roman" panose="02020603050405020304" pitchFamily="18" charset="0"/>
                <a:ea typeface="Times New Roman" panose="02020603050405020304" pitchFamily="18" charset="0"/>
              </a:rPr>
              <a:t> Overlay Cloud Storage with Access Control and Assured Deletion", IEEE Transactions on Dependable and Secure Computing, vol. 9, no. 6, pp. 903-916, Nov. 2012</a:t>
            </a:r>
          </a:p>
          <a:p>
            <a:r>
              <a:rPr lang="en-IN" sz="1800" kern="100" dirty="0">
                <a:solidFill>
                  <a:srgbClr val="000000"/>
                </a:solidFill>
                <a:effectLst/>
                <a:latin typeface="Times New Roman" panose="02020603050405020304" pitchFamily="18" charset="0"/>
                <a:ea typeface="Times New Roman" panose="02020603050405020304" pitchFamily="18" charset="0"/>
              </a:rPr>
              <a:t>[13].</a:t>
            </a:r>
            <a:r>
              <a:rPr lang="en-IN" sz="1800" kern="100" dirty="0">
                <a:solidFill>
                  <a:srgbClr val="000000"/>
                </a:solidFill>
                <a:effectLst/>
                <a:latin typeface="Calibri" panose="020F0502020204030204" pitchFamily="34" charset="0"/>
                <a:ea typeface="Calibri" panose="020F0502020204030204" pitchFamily="34" charset="0"/>
              </a:rPr>
              <a:t> </a:t>
            </a:r>
            <a:r>
              <a:rPr lang="en-IN" sz="1800" kern="100" dirty="0">
                <a:solidFill>
                  <a:srgbClr val="000000"/>
                </a:solidFill>
                <a:effectLst/>
                <a:latin typeface="Times New Roman" panose="02020603050405020304" pitchFamily="18" charset="0"/>
                <a:ea typeface="Times New Roman" panose="02020603050405020304" pitchFamily="18" charset="0"/>
              </a:rPr>
              <a:t>W.A. Conklin, R.E. Cline and T. </a:t>
            </a:r>
            <a:r>
              <a:rPr lang="en-IN" sz="1800" kern="100" dirty="0" err="1">
                <a:solidFill>
                  <a:srgbClr val="000000"/>
                </a:solidFill>
                <a:effectLst/>
                <a:latin typeface="Times New Roman" panose="02020603050405020304" pitchFamily="18" charset="0"/>
                <a:ea typeface="Times New Roman" panose="02020603050405020304" pitchFamily="18" charset="0"/>
              </a:rPr>
              <a:t>Roosa</a:t>
            </a:r>
            <a:r>
              <a:rPr lang="en-IN" sz="1800" kern="100" dirty="0">
                <a:solidFill>
                  <a:srgbClr val="000000"/>
                </a:solidFill>
                <a:effectLst/>
                <a:latin typeface="Times New Roman" panose="02020603050405020304" pitchFamily="18" charset="0"/>
                <a:ea typeface="Times New Roman" panose="02020603050405020304" pitchFamily="18" charset="0"/>
              </a:rPr>
              <a:t>, "Reengineering Cybersecurity Education in the US: An Analysis of the Critical Factors", HICSS, 2014.</a:t>
            </a:r>
            <a:endParaRPr lang="en-IN" sz="1800" kern="100" dirty="0">
              <a:solidFill>
                <a:srgbClr val="000000"/>
              </a:solidFill>
              <a:effectLst/>
              <a:latin typeface="Calibri" panose="020F0502020204030204" pitchFamily="34" charset="0"/>
              <a:ea typeface="Calibri" panose="020F0502020204030204" pitchFamily="34" charset="0"/>
            </a:endParaRPr>
          </a:p>
          <a:p>
            <a:r>
              <a:rPr lang="en-IN" sz="1800" dirty="0">
                <a:solidFill>
                  <a:srgbClr val="000000"/>
                </a:solidFill>
                <a:effectLst/>
                <a:latin typeface="Times New Roman" panose="02020603050405020304" pitchFamily="18" charset="0"/>
                <a:ea typeface="Times New Roman" panose="02020603050405020304" pitchFamily="18" charset="0"/>
              </a:rPr>
              <a:t>[14].</a:t>
            </a:r>
            <a:r>
              <a:rPr lang="en-IN" sz="1800" dirty="0">
                <a:solidFill>
                  <a:srgbClr val="000000"/>
                </a:solidFill>
                <a:effectLst/>
                <a:latin typeface="Calibri" panose="020F0502020204030204" pitchFamily="34" charset="0"/>
                <a:ea typeface="Calibri" panose="020F0502020204030204" pitchFamily="34" charset="0"/>
              </a:rPr>
              <a:t> </a:t>
            </a:r>
            <a:r>
              <a:rPr lang="en-IN" sz="1800" dirty="0">
                <a:solidFill>
                  <a:srgbClr val="000000"/>
                </a:solidFill>
                <a:effectLst/>
                <a:latin typeface="Times New Roman" panose="02020603050405020304" pitchFamily="18" charset="0"/>
                <a:ea typeface="Times New Roman" panose="02020603050405020304" pitchFamily="18" charset="0"/>
              </a:rPr>
              <a:t>D. Manson, A. Carlin, S. Ramos, A. </a:t>
            </a:r>
            <a:r>
              <a:rPr lang="en-IN" sz="1800" dirty="0" err="1">
                <a:solidFill>
                  <a:srgbClr val="000000"/>
                </a:solidFill>
                <a:effectLst/>
                <a:latin typeface="Times New Roman" panose="02020603050405020304" pitchFamily="18" charset="0"/>
                <a:ea typeface="Times New Roman" panose="02020603050405020304" pitchFamily="18" charset="0"/>
              </a:rPr>
              <a:t>Gyger</a:t>
            </a:r>
            <a:r>
              <a:rPr lang="en-IN" sz="1800" dirty="0">
                <a:solidFill>
                  <a:srgbClr val="000000"/>
                </a:solidFill>
                <a:effectLst/>
                <a:latin typeface="Times New Roman" panose="02020603050405020304" pitchFamily="18" charset="0"/>
                <a:ea typeface="Times New Roman" panose="02020603050405020304" pitchFamily="18" charset="0"/>
              </a:rPr>
              <a:t>, M. Kaufman and J. </a:t>
            </a:r>
            <a:r>
              <a:rPr lang="en-IN" sz="1800" dirty="0" err="1">
                <a:solidFill>
                  <a:srgbClr val="000000"/>
                </a:solidFill>
                <a:effectLst/>
                <a:latin typeface="Times New Roman" panose="02020603050405020304" pitchFamily="18" charset="0"/>
                <a:ea typeface="Times New Roman" panose="02020603050405020304" pitchFamily="18" charset="0"/>
              </a:rPr>
              <a:t>Treichelt</a:t>
            </a:r>
            <a:r>
              <a:rPr lang="en-IN" sz="1800" dirty="0">
                <a:solidFill>
                  <a:srgbClr val="000000"/>
                </a:solidFill>
                <a:effectLst/>
                <a:latin typeface="Times New Roman" panose="02020603050405020304" pitchFamily="18" charset="0"/>
                <a:ea typeface="Times New Roman" panose="02020603050405020304" pitchFamily="18" charset="0"/>
              </a:rPr>
              <a:t>, "Is the open way a better way? Digital forensics using open source tools", System Sciences </a:t>
            </a:r>
          </a:p>
          <a:p>
            <a:r>
              <a:rPr lang="en-IN" sz="1800" kern="100" dirty="0">
                <a:solidFill>
                  <a:srgbClr val="000000"/>
                </a:solidFill>
                <a:effectLst/>
                <a:latin typeface="Times New Roman" panose="02020603050405020304" pitchFamily="18" charset="0"/>
                <a:ea typeface="Times New Roman" panose="02020603050405020304" pitchFamily="18" charset="0"/>
              </a:rPr>
              <a:t>[15].</a:t>
            </a:r>
            <a:r>
              <a:rPr lang="en-IN" sz="1800" kern="100" dirty="0">
                <a:solidFill>
                  <a:srgbClr val="000000"/>
                </a:solidFill>
                <a:effectLst/>
                <a:latin typeface="Calibri" panose="020F0502020204030204" pitchFamily="34" charset="0"/>
                <a:ea typeface="Calibri" panose="020F0502020204030204" pitchFamily="34" charset="0"/>
              </a:rPr>
              <a:t> </a:t>
            </a:r>
            <a:r>
              <a:rPr lang="en-IN" sz="1800" kern="100" dirty="0">
                <a:solidFill>
                  <a:srgbClr val="000000"/>
                </a:solidFill>
                <a:effectLst/>
                <a:latin typeface="Times New Roman" panose="02020603050405020304" pitchFamily="18" charset="0"/>
                <a:ea typeface="Times New Roman" panose="02020603050405020304" pitchFamily="18" charset="0"/>
              </a:rPr>
              <a:t>L. Gottschalk et </a:t>
            </a:r>
            <a:r>
              <a:rPr lang="en-IN" sz="1800" kern="100" dirty="0" err="1">
                <a:solidFill>
                  <a:srgbClr val="000000"/>
                </a:solidFill>
                <a:effectLst/>
                <a:latin typeface="Times New Roman" panose="02020603050405020304" pitchFamily="18" charset="0"/>
                <a:ea typeface="Times New Roman" panose="02020603050405020304" pitchFamily="18" charset="0"/>
              </a:rPr>
              <a:t>al.,"Computer</a:t>
            </a:r>
            <a:r>
              <a:rPr lang="en-IN" sz="1800" kern="100" dirty="0">
                <a:solidFill>
                  <a:srgbClr val="000000"/>
                </a:solidFill>
                <a:effectLst/>
                <a:latin typeface="Times New Roman" panose="02020603050405020304" pitchFamily="18" charset="0"/>
                <a:ea typeface="Times New Roman" panose="02020603050405020304" pitchFamily="18" charset="0"/>
              </a:rPr>
              <a:t> Forensics Programs in Higher Education: A Preliminary  Study", the proceedings of the 36th SIGCSE Technical Symposium on Computer Science Education, pp. 147-151, Feb</a:t>
            </a:r>
            <a:endParaRPr lang="en-IN" sz="1800" kern="100" dirty="0">
              <a:solidFill>
                <a:srgbClr val="000000"/>
              </a:solidFill>
              <a:effectLst/>
              <a:latin typeface="Calibri" panose="020F0502020204030204" pitchFamily="34" charset="0"/>
              <a:ea typeface="Calibri" panose="020F0502020204030204" pitchFamily="34" charset="0"/>
            </a:endParaRPr>
          </a:p>
          <a:p>
            <a:endParaRPr lang="en-IN" dirty="0"/>
          </a:p>
        </p:txBody>
      </p:sp>
      <p:sp>
        <p:nvSpPr>
          <p:cNvPr id="4" name="Slide Number Placeholder 3">
            <a:extLst>
              <a:ext uri="{FF2B5EF4-FFF2-40B4-BE49-F238E27FC236}">
                <a16:creationId xmlns:a16="http://schemas.microsoft.com/office/drawing/2014/main" id="{C3A0B6D7-09E6-6DBC-424F-EED6CFEB07BC}"/>
              </a:ext>
            </a:extLst>
          </p:cNvPr>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2448878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45" y="0"/>
            <a:ext cx="10515600" cy="1325563"/>
          </a:xfrm>
        </p:spPr>
        <p:txBody>
          <a:bodyPr/>
          <a:lstStyle/>
          <a:p>
            <a:r>
              <a:rPr lang="en-US" dirty="0"/>
              <a:t>Introduction to Project</a:t>
            </a:r>
          </a:p>
        </p:txBody>
      </p:sp>
      <p:sp>
        <p:nvSpPr>
          <p:cNvPr id="3" name="Content Placeholder 2"/>
          <p:cNvSpPr>
            <a:spLocks noGrp="1"/>
          </p:cNvSpPr>
          <p:nvPr>
            <p:ph idx="1"/>
          </p:nvPr>
        </p:nvSpPr>
        <p:spPr/>
        <p:txBody>
          <a:bodyPr>
            <a:normAutofit/>
          </a:bodyPr>
          <a:lstStyle/>
          <a:p>
            <a:pPr marL="0" indent="0" algn="l">
              <a:buNone/>
            </a:pPr>
            <a:endParaRPr lang="en-US" dirty="0"/>
          </a:p>
          <a:p>
            <a:pPr marL="0" indent="0" algn="l">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graphicFrame>
        <p:nvGraphicFramePr>
          <p:cNvPr id="5" name="Diagram 4">
            <a:extLst>
              <a:ext uri="{FF2B5EF4-FFF2-40B4-BE49-F238E27FC236}">
                <a16:creationId xmlns:a16="http://schemas.microsoft.com/office/drawing/2014/main" id="{B1BB33A1-AC3C-E4E9-6ECE-919AB08B2CAF}"/>
              </a:ext>
            </a:extLst>
          </p:cNvPr>
          <p:cNvGraphicFramePr/>
          <p:nvPr>
            <p:extLst>
              <p:ext uri="{D42A27DB-BD31-4B8C-83A1-F6EECF244321}">
                <p14:modId xmlns:p14="http://schemas.microsoft.com/office/powerpoint/2010/main" val="4167510968"/>
              </p:ext>
            </p:extLst>
          </p:nvPr>
        </p:nvGraphicFramePr>
        <p:xfrm>
          <a:off x="1584131" y="125605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1FDB7-E5FD-4BCF-27AE-AFBF3289362E}"/>
              </a:ext>
            </a:extLst>
          </p:cNvPr>
          <p:cNvSpPr>
            <a:spLocks noGrp="1"/>
          </p:cNvSpPr>
          <p:nvPr>
            <p:ph type="title"/>
          </p:nvPr>
        </p:nvSpPr>
        <p:spPr/>
        <p:txBody>
          <a:bodyPr/>
          <a:lstStyle/>
          <a:p>
            <a:r>
              <a:rPr lang="en-US" dirty="0"/>
              <a:t> </a:t>
            </a:r>
          </a:p>
        </p:txBody>
      </p:sp>
      <p:sp>
        <p:nvSpPr>
          <p:cNvPr id="4" name="Slide Number Placeholder 3">
            <a:extLst>
              <a:ext uri="{FF2B5EF4-FFF2-40B4-BE49-F238E27FC236}">
                <a16:creationId xmlns:a16="http://schemas.microsoft.com/office/drawing/2014/main" id="{704E2BEA-A9E4-05B7-27B2-F7AA851462D0}"/>
              </a:ext>
            </a:extLst>
          </p:cNvPr>
          <p:cNvSpPr>
            <a:spLocks noGrp="1"/>
          </p:cNvSpPr>
          <p:nvPr>
            <p:ph type="sldNum" sz="quarter" idx="12"/>
          </p:nvPr>
        </p:nvSpPr>
        <p:spPr/>
        <p:txBody>
          <a:bodyPr/>
          <a:lstStyle/>
          <a:p>
            <a:fld id="{BDCDBBEF-AA6C-4BA6-85B2-A17D7F280E38}" type="slidenum">
              <a:rPr lang="en-US" smtClean="0"/>
              <a:pPr/>
              <a:t>4</a:t>
            </a:fld>
            <a:endParaRPr lang="en-US"/>
          </a:p>
        </p:txBody>
      </p:sp>
      <p:sp>
        <p:nvSpPr>
          <p:cNvPr id="7" name="Content Placeholder 6">
            <a:extLst>
              <a:ext uri="{FF2B5EF4-FFF2-40B4-BE49-F238E27FC236}">
                <a16:creationId xmlns:a16="http://schemas.microsoft.com/office/drawing/2014/main" id="{D258C20E-E0FD-FE17-0BEA-85196475892A}"/>
              </a:ext>
            </a:extLst>
          </p:cNvPr>
          <p:cNvSpPr>
            <a:spLocks noGrp="1"/>
          </p:cNvSpPr>
          <p:nvPr>
            <p:ph idx="1"/>
          </p:nvPr>
        </p:nvSpPr>
        <p:spPr>
          <a:xfrm>
            <a:off x="838200" y="544512"/>
            <a:ext cx="10515600" cy="5811838"/>
          </a:xfrm>
        </p:spPr>
        <p:txBody>
          <a:bodyPr>
            <a:normAutofit fontScale="92500" lnSpcReduction="20000"/>
          </a:bodyPr>
          <a:lstStyle/>
          <a:p>
            <a:pPr marL="0" indent="0">
              <a:buNone/>
            </a:pPr>
            <a:endParaRPr lang="en-US" sz="2400" dirty="0"/>
          </a:p>
          <a:p>
            <a:pPr marL="0" indent="0">
              <a:buNone/>
            </a:pPr>
            <a:r>
              <a:rPr lang="en-US" b="1" dirty="0"/>
              <a:t>1. AIDS IN</a:t>
            </a:r>
          </a:p>
          <a:p>
            <a:r>
              <a:rPr lang="en-US" dirty="0"/>
              <a:t>Maintains CIA triad</a:t>
            </a:r>
          </a:p>
          <a:p>
            <a:r>
              <a:rPr lang="en-US" dirty="0"/>
              <a:t>Recovery of financial losses, </a:t>
            </a:r>
            <a:r>
              <a:rPr lang="en-US" dirty="0" err="1"/>
              <a:t>assests</a:t>
            </a:r>
            <a:r>
              <a:rPr lang="en-US" dirty="0"/>
              <a:t> and sensitive data.</a:t>
            </a:r>
          </a:p>
          <a:p>
            <a:pPr marL="0" indent="0">
              <a:buNone/>
            </a:pPr>
            <a:endParaRPr lang="en-US" dirty="0"/>
          </a:p>
          <a:p>
            <a:pPr marL="0" indent="0">
              <a:buNone/>
            </a:pPr>
            <a:r>
              <a:rPr lang="en-US" b="1" dirty="0"/>
              <a:t> 2. DATA RECOVERED</a:t>
            </a:r>
          </a:p>
          <a:p>
            <a:r>
              <a:rPr lang="en-US" dirty="0"/>
              <a:t> Documents, </a:t>
            </a:r>
            <a:r>
              <a:rPr lang="en-US" dirty="0" err="1"/>
              <a:t>photos,videos</a:t>
            </a:r>
            <a:r>
              <a:rPr lang="en-US" dirty="0"/>
              <a:t>, emails, databases and system files.</a:t>
            </a:r>
          </a:p>
          <a:p>
            <a:endParaRPr lang="en-US" dirty="0"/>
          </a:p>
          <a:p>
            <a:pPr marL="0" indent="0">
              <a:buNone/>
            </a:pPr>
            <a:r>
              <a:rPr lang="en-US" b="1" dirty="0"/>
              <a:t>3. DATA RETRIEVAL METHODS</a:t>
            </a:r>
          </a:p>
          <a:p>
            <a:r>
              <a:rPr lang="en-US" dirty="0"/>
              <a:t>Using data recovery software, engaging professional data recovery services, utilizing backups, and employing specialized hardware tools</a:t>
            </a:r>
          </a:p>
          <a:p>
            <a:endParaRPr lang="en-US" dirty="0"/>
          </a:p>
          <a:p>
            <a:pPr marL="0" indent="0">
              <a:buNone/>
            </a:pPr>
            <a:r>
              <a:rPr lang="en-US" b="1" dirty="0"/>
              <a:t>4. LEGAL AND COMPILANCE</a:t>
            </a:r>
          </a:p>
          <a:p>
            <a:r>
              <a:rPr lang="en-US" dirty="0"/>
              <a:t>sensitive or confidential information subject to legal and regulatory requirements</a:t>
            </a:r>
          </a:p>
          <a:p>
            <a:pPr marL="0" indent="0">
              <a:buNone/>
            </a:pPr>
            <a:endParaRPr lang="en-US" dirty="0"/>
          </a:p>
          <a:p>
            <a:pPr marL="0" indent="0">
              <a:buNone/>
            </a:pPr>
            <a:endParaRPr lang="en-US" dirty="0"/>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266190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lstStyle/>
          <a:p>
            <a:r>
              <a:rPr lang="en-US" dirty="0"/>
              <a:t>Identification of common causes of data loss: hardware failure, accidental deletion, software corruption, etc.</a:t>
            </a:r>
          </a:p>
          <a:p>
            <a:r>
              <a:rPr lang="en-US" dirty="0"/>
              <a:t>Challenges associated with recovering lost data, including data fragmentation and file system damage.</a:t>
            </a:r>
          </a:p>
          <a:p>
            <a:r>
              <a:rPr lang="en-US" dirty="0"/>
              <a:t>The need for a systematic approach to data retrieval to ensure maximum success rate and efficiency.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the Work</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pic>
        <p:nvPicPr>
          <p:cNvPr id="8" name="Content Placeholder 7">
            <a:extLst>
              <a:ext uri="{FF2B5EF4-FFF2-40B4-BE49-F238E27FC236}">
                <a16:creationId xmlns:a16="http://schemas.microsoft.com/office/drawing/2014/main" id="{9D69FB60-B414-E156-690C-F6C854331E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0" y="1690688"/>
            <a:ext cx="10123715" cy="4621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p:txBody>
          <a:bodyPr/>
          <a:lstStyle/>
          <a:p>
            <a:r>
              <a:rPr lang="en-US" dirty="0"/>
              <a:t>Overview of the proposed methodology, including key steps and techniques involved.</a:t>
            </a:r>
          </a:p>
          <a:p>
            <a:r>
              <a:rPr lang="en-US" dirty="0"/>
              <a:t>Discussion on the selection criteria for data recovery tools and software.</a:t>
            </a:r>
          </a:p>
          <a:p>
            <a:r>
              <a:rPr lang="en-US" dirty="0"/>
              <a:t>Description of data recovery procedures for different types of data loss scenarios.</a:t>
            </a:r>
          </a:p>
          <a:p>
            <a:r>
              <a:rPr lang="en-US" dirty="0"/>
              <a:t>Implementation details and considerations for executing the methodology effectively.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2852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p:txBody>
          <a:bodyPr/>
          <a:lstStyle/>
          <a:p>
            <a:r>
              <a:rPr lang="en-US" dirty="0"/>
              <a:t>Presentation of findings from experimentation and analysis.</a:t>
            </a:r>
          </a:p>
          <a:p>
            <a:r>
              <a:rPr lang="en-US" dirty="0"/>
              <a:t>Evaluation of the success rate and efficiency of the proposed methodology.</a:t>
            </a:r>
          </a:p>
          <a:p>
            <a:r>
              <a:rPr lang="en-US" dirty="0"/>
              <a:t>Showcase of recovered data samples and demonstration of data integrity.</a:t>
            </a:r>
          </a:p>
          <a:p>
            <a:r>
              <a:rPr lang="en-US" dirty="0"/>
              <a:t>Comparison with existing data recovery methods and tools.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4003662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7A66-3F8D-05F9-C60B-210746C5AFC4}"/>
              </a:ext>
            </a:extLst>
          </p:cNvPr>
          <p:cNvSpPr>
            <a:spLocks noGrp="1"/>
          </p:cNvSpPr>
          <p:nvPr>
            <p:ph type="title"/>
          </p:nvPr>
        </p:nvSpPr>
        <p:spPr/>
        <p:txBody>
          <a:bodyPr>
            <a:normAutofit/>
          </a:bodyPr>
          <a:lstStyle/>
          <a:p>
            <a:r>
              <a:rPr lang="en-US" sz="1600" b="0" i="0" dirty="0">
                <a:solidFill>
                  <a:srgbClr val="000000"/>
                </a:solidFill>
                <a:effectLst/>
                <a:latin typeface="Times New Roman" panose="02020603050405020304" pitchFamily="18" charset="0"/>
                <a:cs typeface="Times New Roman" panose="02020603050405020304" pitchFamily="18" charset="0"/>
              </a:rPr>
              <a:t>1. Launch Autopsy and click </a:t>
            </a:r>
            <a:r>
              <a:rPr lang="en-US" sz="1600" b="1" i="0" dirty="0">
                <a:solidFill>
                  <a:srgbClr val="000000"/>
                </a:solidFill>
                <a:effectLst/>
                <a:latin typeface="Times New Roman" panose="02020603050405020304" pitchFamily="18" charset="0"/>
                <a:cs typeface="Times New Roman" panose="02020603050405020304" pitchFamily="18" charset="0"/>
              </a:rPr>
              <a:t>New Case</a:t>
            </a:r>
            <a:r>
              <a:rPr lang="en-US" sz="1600" b="0" i="0" dirty="0">
                <a:solidFill>
                  <a:srgbClr val="000000"/>
                </a:solidFill>
                <a:effectLst/>
                <a:latin typeface="Times New Roman" panose="02020603050405020304" pitchFamily="18" charset="0"/>
                <a:cs typeface="Times New Roman" panose="02020603050405020304" pitchFamily="18" charset="0"/>
              </a:rPr>
              <a:t> from its main interface &gt; Give a new to your new case and choose a directory you want to place your cases.</a:t>
            </a:r>
            <a:endParaRPr lang="en-IN" sz="16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E68EC0E3-2BB7-03DE-B265-A9196A4F86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6468" y="1843580"/>
            <a:ext cx="7259063" cy="4315427"/>
          </a:xfrm>
        </p:spPr>
      </p:pic>
      <p:sp>
        <p:nvSpPr>
          <p:cNvPr id="4" name="Slide Number Placeholder 3">
            <a:extLst>
              <a:ext uri="{FF2B5EF4-FFF2-40B4-BE49-F238E27FC236}">
                <a16:creationId xmlns:a16="http://schemas.microsoft.com/office/drawing/2014/main" id="{82D7AC66-9129-CE3F-0FC1-4A962422EDF2}"/>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108396365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6205</TotalTime>
  <Words>1263</Words>
  <Application>Microsoft Office PowerPoint</Application>
  <PresentationFormat>Widescreen</PresentationFormat>
  <Paragraphs>109</Paragraphs>
  <Slides>15</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15</vt:i4>
      </vt:variant>
    </vt:vector>
  </HeadingPairs>
  <TitlesOfParts>
    <vt:vector size="25" baseType="lpstr">
      <vt:lpstr>Arial</vt:lpstr>
      <vt:lpstr>Arial Black</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Introduction to Project</vt:lpstr>
      <vt:lpstr> </vt:lpstr>
      <vt:lpstr>Problem Formulation</vt:lpstr>
      <vt:lpstr>Objectives of the Work</vt:lpstr>
      <vt:lpstr>Methodology used</vt:lpstr>
      <vt:lpstr>Results and Outputs</vt:lpstr>
      <vt:lpstr>1. Launch Autopsy and click New Case from its main interface &gt; Give a new to your new case and choose a directory you want to place your cases.</vt:lpstr>
      <vt:lpstr>2.If you are not recovering data for law enforcement, the other information is not necessary. Therefore, type in any number and name in the additional information field. After clicking Finish in the dialog above, the Add Data Source window pops up &gt; Select Logical disk from the drop-down list &gt; Choose the targeted drive image whose data is to be recovered. </vt:lpstr>
      <vt:lpstr>Step 3. Data restoration Click next to proceed to the second step &gt; Ensure that you leave the default values and press next &gt; Click Finish to close the dialog box and let the analysis proceed. Wait for the analysis to complete, and the data will be displayed in different categories. The main sections include: Data Sources, Views, Results, Tags, and Reports.</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KATAKAM LIKITH KUMAR</cp:lastModifiedBy>
  <cp:revision>498</cp:revision>
  <dcterms:created xsi:type="dcterms:W3CDTF">2019-01-09T10:33:58Z</dcterms:created>
  <dcterms:modified xsi:type="dcterms:W3CDTF">2024-04-30T05:16:49Z</dcterms:modified>
</cp:coreProperties>
</file>