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e24e9a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e24e9a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tool can decrypt the credentials then what is </a:t>
            </a:r>
            <a:r>
              <a:rPr lang="en-GB"/>
              <a:t>purpose</a:t>
            </a:r>
            <a:r>
              <a:rPr lang="en-GB"/>
              <a:t> of encryption</a:t>
            </a:r>
            <a:endParaRPr/>
          </a:p>
          <a:p>
            <a:pPr indent="0" lvl="0" marL="0" rtl="0" algn="l">
              <a:spcBef>
                <a:spcPts val="0"/>
              </a:spcBef>
              <a:spcAft>
                <a:spcPts val="0"/>
              </a:spcAft>
              <a:buNone/>
            </a:pPr>
            <a:r>
              <a:rPr lang="en-GB"/>
              <a:t>Solution is to separate the credentials from the script/code into a configuration file. While the script/code without explicit credentials can be safely stored into a revision system and be otherwise accessible, the configuration file should be protected as much as possible. Particularly its file permissions should be restricted only to administrators (for writing) and user under which the script/code runs (for reading). The configuration file can also be encrypted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e07471c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e07471c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CWE Common Weakness </a:t>
            </a:r>
            <a:r>
              <a:rPr lang="en-GB"/>
              <a:t>ENumeration, database maintained by Mitre</a:t>
            </a:r>
            <a:endParaRPr/>
          </a:p>
          <a:p>
            <a:pPr indent="0" lvl="0" marL="0" rtl="0" algn="l">
              <a:spcBef>
                <a:spcPts val="0"/>
              </a:spcBef>
              <a:spcAft>
                <a:spcPts val="0"/>
              </a:spcAft>
              <a:buNone/>
            </a:pPr>
            <a:r>
              <a:rPr lang="en-GB"/>
              <a:t>CVE Common Vulnerabilities </a:t>
            </a:r>
            <a:r>
              <a:rPr b="1" lang="en-GB">
                <a:solidFill>
                  <a:schemeClr val="dk1"/>
                </a:solidFill>
              </a:rPr>
              <a:t>and Exposures, database </a:t>
            </a:r>
            <a:r>
              <a:rPr b="1" lang="en-GB">
                <a:solidFill>
                  <a:schemeClr val="dk1"/>
                </a:solidFill>
              </a:rPr>
              <a:t>maintained</a:t>
            </a:r>
            <a:r>
              <a:rPr b="1" lang="en-GB">
                <a:solidFill>
                  <a:schemeClr val="dk1"/>
                </a:solidFill>
              </a:rPr>
              <a:t> by National Vulnerability Database</a:t>
            </a:r>
            <a:endParaRPr b="1">
              <a:solidFill>
                <a:schemeClr val="dk1"/>
              </a:solidFill>
            </a:endParaRPr>
          </a:p>
          <a:p>
            <a:pPr indent="0" lvl="0" marL="0" rtl="0" algn="l">
              <a:spcBef>
                <a:spcPts val="0"/>
              </a:spcBef>
              <a:spcAft>
                <a:spcPts val="0"/>
              </a:spcAft>
              <a:buNone/>
            </a:pPr>
            <a:r>
              <a:rPr b="1" lang="en-GB">
                <a:solidFill>
                  <a:schemeClr val="dk1"/>
                </a:solidFill>
              </a:rPr>
              <a:t>Software Composition Analysis : third-party components (commercial &amp; open-source)</a:t>
            </a:r>
            <a:endParaRPr b="1">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e0099a2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e0099a2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e0099a2d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e0099a2d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Application Security Testing methods</a:t>
            </a:r>
            <a:endParaRPr/>
          </a:p>
          <a:p>
            <a:pPr indent="-298450" lvl="0" marL="457200" rtl="0" algn="l">
              <a:lnSpc>
                <a:spcPct val="115000"/>
              </a:lnSpc>
              <a:spcBef>
                <a:spcPts val="1200"/>
              </a:spcBef>
              <a:spcAft>
                <a:spcPts val="0"/>
              </a:spcAft>
              <a:buClr>
                <a:schemeClr val="dk1"/>
              </a:buClr>
              <a:buSzPts val="1100"/>
              <a:buChar char="●"/>
            </a:pPr>
            <a:r>
              <a:rPr lang="en-GB"/>
              <a:t>SAST </a:t>
            </a:r>
            <a:r>
              <a:rPr lang="en-GB">
                <a:solidFill>
                  <a:schemeClr val="dk1"/>
                </a:solidFill>
              </a:rPr>
              <a:t>Sonarqube, Snyk code, </a:t>
            </a:r>
            <a:r>
              <a:rPr b="1" lang="en-GB">
                <a:solidFill>
                  <a:schemeClr val="dk1"/>
                </a:solidFill>
              </a:rPr>
              <a:t>LGTM</a:t>
            </a:r>
            <a:endParaRPr/>
          </a:p>
          <a:p>
            <a:pPr indent="-298450" lvl="0" marL="457200" rtl="0" algn="l">
              <a:lnSpc>
                <a:spcPct val="115000"/>
              </a:lnSpc>
              <a:spcBef>
                <a:spcPts val="0"/>
              </a:spcBef>
              <a:spcAft>
                <a:spcPts val="0"/>
              </a:spcAft>
              <a:buClr>
                <a:schemeClr val="dk1"/>
              </a:buClr>
              <a:buSzPts val="1100"/>
              <a:buChar char="●"/>
            </a:pPr>
            <a:r>
              <a:rPr lang="en-GB"/>
              <a:t>DAST (OWASP ZAP)</a:t>
            </a:r>
            <a:endParaRPr/>
          </a:p>
          <a:p>
            <a:pPr indent="-298450" lvl="0" marL="457200" rtl="0" algn="l">
              <a:lnSpc>
                <a:spcPct val="115000"/>
              </a:lnSpc>
              <a:spcBef>
                <a:spcPts val="0"/>
              </a:spcBef>
              <a:spcAft>
                <a:spcPts val="0"/>
              </a:spcAft>
              <a:buClr>
                <a:schemeClr val="dk1"/>
              </a:buClr>
              <a:buSzPts val="1100"/>
              <a:buChar char="●"/>
            </a:pPr>
            <a:r>
              <a:rPr lang="en-GB"/>
              <a:t>SCA Fortify, snyk, checkmarx, synopsys </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e4c6014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e4c6014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e07471c5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e07471c5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e07471c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e07471c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e07471c5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e07471c5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e07471c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e07471c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e4c60149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e4c6014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e0099a2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e0099a2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e4c60149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e4c60149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e4c6014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e4c6014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e4c6014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e4c6014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rgbClr val="595959"/>
                </a:solidFill>
              </a:rPr>
              <a:t>Onboard</a:t>
            </a:r>
            <a:r>
              <a:rPr lang="en-GB" sz="1200">
                <a:solidFill>
                  <a:srgbClr val="595959"/>
                </a:solidFill>
              </a:rPr>
              <a:t> people : Team topology  Product &amp; </a:t>
            </a:r>
            <a:r>
              <a:rPr lang="en-GB" sz="1200">
                <a:solidFill>
                  <a:srgbClr val="595959"/>
                </a:solidFill>
              </a:rPr>
              <a:t>operation</a:t>
            </a:r>
            <a:r>
              <a:rPr lang="en-GB" sz="1200">
                <a:solidFill>
                  <a:srgbClr val="595959"/>
                </a:solidFill>
              </a:rPr>
              <a:t> team should feel comfortable &amp; confident for security practises , feel connected , tools can be anyway learned. , As both sides can have different priorities and agendas, having good communication skills and being a people person may help a lot while trying to play ball with both teams.</a:t>
            </a:r>
            <a:endParaRPr sz="1700">
              <a:solidFill>
                <a:schemeClr val="dk1"/>
              </a:solidFill>
            </a:endParaRPr>
          </a:p>
          <a:p>
            <a:pPr indent="0" lvl="0" marL="0" rtl="0" algn="l">
              <a:lnSpc>
                <a:spcPct val="115000"/>
              </a:lnSpc>
              <a:spcBef>
                <a:spcPts val="1200"/>
              </a:spcBef>
              <a:spcAft>
                <a:spcPts val="1200"/>
              </a:spcAft>
              <a:buNone/>
            </a:pPr>
            <a:r>
              <a:t/>
            </a:r>
            <a:endParaRPr sz="120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e4c6014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e4c6014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e0099a2d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e0099a2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e4c60149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e4c60149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e0099a2d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e0099a2d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e0099a2d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e0099a2d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It is important from the security person point of view</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emo.testfire.n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100"/>
              <a:t>A</a:t>
            </a:r>
            <a:r>
              <a:rPr lang="en-GB" sz="4100"/>
              <a:t>dopting a DevSecOps mindset    </a:t>
            </a:r>
            <a:r>
              <a:rPr lang="en-GB" sz="2288"/>
              <a:t>union of people, process, technology</a:t>
            </a:r>
            <a:endParaRPr sz="2288"/>
          </a:p>
        </p:txBody>
      </p:sp>
      <p:sp>
        <p:nvSpPr>
          <p:cNvPr id="55" name="Google Shape;55;p13"/>
          <p:cNvSpPr txBox="1"/>
          <p:nvPr>
            <p:ph idx="1" type="subTitle"/>
          </p:nvPr>
        </p:nvSpPr>
        <p:spPr>
          <a:xfrm>
            <a:off x="356900" y="40767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Digvijay Patil (</a:t>
            </a:r>
            <a:r>
              <a:rPr lang="en-GB" sz="2100"/>
              <a:t>DevOps Engineer)</a:t>
            </a:r>
            <a:endParaRPr sz="2100"/>
          </a:p>
        </p:txBody>
      </p:sp>
      <p:sp>
        <p:nvSpPr>
          <p:cNvPr id="56" name="Google Shape;56;p13"/>
          <p:cNvSpPr txBox="1"/>
          <p:nvPr/>
        </p:nvSpPr>
        <p:spPr>
          <a:xfrm>
            <a:off x="7387675" y="4797075"/>
            <a:ext cx="152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26.07.2022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 Evaluation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32638" lvl="0" marL="457200" rtl="0" algn="l">
              <a:spcBef>
                <a:spcPts val="0"/>
              </a:spcBef>
              <a:spcAft>
                <a:spcPts val="0"/>
              </a:spcAft>
              <a:buSzPct val="100000"/>
              <a:buChar char="●"/>
            </a:pPr>
            <a:r>
              <a:rPr b="1" lang="en-GB" sz="2621"/>
              <a:t>From Integration perspective</a:t>
            </a:r>
            <a:endParaRPr b="1" sz="2621"/>
          </a:p>
          <a:p>
            <a:pPr indent="-332638" lvl="0" marL="457200" rtl="0" algn="l">
              <a:spcBef>
                <a:spcPts val="0"/>
              </a:spcBef>
              <a:spcAft>
                <a:spcPts val="0"/>
              </a:spcAft>
              <a:buSzPct val="100000"/>
              <a:buAutoNum type="arabicPeriod"/>
            </a:pPr>
            <a:r>
              <a:rPr lang="en-GB" sz="2621"/>
              <a:t>Enable </a:t>
            </a:r>
            <a:r>
              <a:rPr lang="en-GB" sz="2621"/>
              <a:t>applications’ data and functionality to third party developers using API </a:t>
            </a:r>
            <a:r>
              <a:rPr lang="en-GB" sz="2621"/>
              <a:t>(RESTful)</a:t>
            </a:r>
            <a:r>
              <a:rPr lang="en-GB" sz="2621"/>
              <a:t> service of a application</a:t>
            </a:r>
            <a:endParaRPr sz="2621"/>
          </a:p>
          <a:p>
            <a:pPr indent="-332638" lvl="0" marL="457200" rtl="0" algn="l">
              <a:spcBef>
                <a:spcPts val="0"/>
              </a:spcBef>
              <a:spcAft>
                <a:spcPts val="0"/>
              </a:spcAft>
              <a:buSzPct val="100000"/>
              <a:buAutoNum type="arabicPeriod"/>
            </a:pPr>
            <a:r>
              <a:rPr lang="en-GB" sz="2621"/>
              <a:t>Include authorization credentials, unique tokens, signatures, TLS </a:t>
            </a:r>
            <a:r>
              <a:rPr lang="en-GB" sz="2621"/>
              <a:t>encryption</a:t>
            </a:r>
            <a:r>
              <a:rPr lang="en-GB" sz="2621"/>
              <a:t> for API calls</a:t>
            </a:r>
            <a:endParaRPr sz="2621"/>
          </a:p>
          <a:p>
            <a:pPr indent="-332638" lvl="0" marL="457200" rtl="0" algn="l">
              <a:spcBef>
                <a:spcPts val="0"/>
              </a:spcBef>
              <a:spcAft>
                <a:spcPts val="0"/>
              </a:spcAft>
              <a:buSzPct val="100000"/>
              <a:buAutoNum type="arabicPeriod"/>
            </a:pPr>
            <a:r>
              <a:rPr lang="en-GB" sz="2621"/>
              <a:t>Enable built-in command-line interface (CLI) or scripting/console interface support (command prompt, PowerShell, bash, remote terminal programs (PuTTY, SSH))</a:t>
            </a:r>
            <a:endParaRPr sz="2621"/>
          </a:p>
          <a:p>
            <a:pPr indent="0" lvl="0" marL="914400" rtl="0" algn="l">
              <a:spcBef>
                <a:spcPts val="1200"/>
              </a:spcBef>
              <a:spcAft>
                <a:spcPts val="0"/>
              </a:spcAft>
              <a:buNone/>
            </a:pPr>
            <a:r>
              <a:t/>
            </a:r>
            <a:endParaRPr sz="2621"/>
          </a:p>
          <a:p>
            <a:pPr indent="-332638" lvl="0" marL="457200" rtl="0" algn="l">
              <a:spcBef>
                <a:spcPts val="1200"/>
              </a:spcBef>
              <a:spcAft>
                <a:spcPts val="0"/>
              </a:spcAft>
              <a:buSzPct val="100000"/>
              <a:buChar char="●"/>
            </a:pPr>
            <a:r>
              <a:rPr b="1" lang="en-GB" sz="2621"/>
              <a:t>From performance perspective</a:t>
            </a:r>
            <a:r>
              <a:rPr lang="en-GB" sz="2621"/>
              <a:t> </a:t>
            </a:r>
            <a:endParaRPr sz="2621"/>
          </a:p>
          <a:p>
            <a:pPr indent="-332638" lvl="0" marL="457200" rtl="0" algn="l">
              <a:spcBef>
                <a:spcPts val="0"/>
              </a:spcBef>
              <a:spcAft>
                <a:spcPts val="0"/>
              </a:spcAft>
              <a:buSzPct val="100000"/>
              <a:buAutoNum type="arabicPeriod"/>
            </a:pPr>
            <a:r>
              <a:rPr lang="en-GB" sz="2621"/>
              <a:t>Provide right scan policy, risk </a:t>
            </a:r>
            <a:r>
              <a:rPr lang="en-GB" sz="2621"/>
              <a:t>assessment</a:t>
            </a:r>
            <a:r>
              <a:rPr lang="en-GB" sz="2621"/>
              <a:t>, less false positives</a:t>
            </a:r>
            <a:endParaRPr sz="2621"/>
          </a:p>
          <a:p>
            <a:pPr indent="-332638" lvl="0" marL="457200" rtl="0" algn="l">
              <a:spcBef>
                <a:spcPts val="0"/>
              </a:spcBef>
              <a:spcAft>
                <a:spcPts val="0"/>
              </a:spcAft>
              <a:buSzPct val="100000"/>
              <a:buAutoNum type="arabicPeriod"/>
            </a:pPr>
            <a:r>
              <a:rPr lang="en-GB" sz="2621"/>
              <a:t>Provide good API documentation</a:t>
            </a:r>
            <a:endParaRPr sz="2621"/>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Secure Product </a:t>
            </a:r>
            <a:r>
              <a:rPr lang="en-GB"/>
              <a:t>Development</a:t>
            </a:r>
            <a:r>
              <a:rPr lang="en-GB"/>
              <a:t> Lifecycle</a:t>
            </a:r>
            <a:endParaRPr/>
          </a:p>
        </p:txBody>
      </p:sp>
      <p:sp>
        <p:nvSpPr>
          <p:cNvPr id="124" name="Google Shape;124;p23"/>
          <p:cNvSpPr txBox="1"/>
          <p:nvPr/>
        </p:nvSpPr>
        <p:spPr>
          <a:xfrm>
            <a:off x="1069350" y="4661500"/>
            <a:ext cx="433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800">
                <a:solidFill>
                  <a:schemeClr val="dk1"/>
                </a:solidFill>
              </a:rPr>
              <a:t>Source: Eaton. Secure development lifecycle. 2018. Url: shorturl.at/rvxZ0.</a:t>
            </a:r>
            <a:endParaRPr sz="500">
              <a:solidFill>
                <a:schemeClr val="dk1"/>
              </a:solidFill>
            </a:endParaRPr>
          </a:p>
          <a:p>
            <a:pPr indent="0" lvl="0" marL="0" rtl="0" algn="l">
              <a:spcBef>
                <a:spcPts val="0"/>
              </a:spcBef>
              <a:spcAft>
                <a:spcPts val="0"/>
              </a:spcAft>
              <a:buNone/>
            </a:pPr>
            <a:r>
              <a:t/>
            </a:r>
            <a:endParaRPr/>
          </a:p>
        </p:txBody>
      </p:sp>
      <p:pic>
        <p:nvPicPr>
          <p:cNvPr id="125" name="Google Shape;125;p23"/>
          <p:cNvPicPr preferRelativeResize="0"/>
          <p:nvPr/>
        </p:nvPicPr>
        <p:blipFill rotWithShape="1">
          <a:blip r:embed="rId3">
            <a:alphaModFix/>
          </a:blip>
          <a:srcRect b="0" l="3361" r="2200" t="0"/>
          <a:stretch/>
        </p:blipFill>
        <p:spPr>
          <a:xfrm>
            <a:off x="988117" y="1017725"/>
            <a:ext cx="6843857" cy="357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DevOps</a:t>
            </a:r>
            <a:endParaRPr/>
          </a:p>
        </p:txBody>
      </p:sp>
      <p:pic>
        <p:nvPicPr>
          <p:cNvPr id="131" name="Google Shape;131;p24"/>
          <p:cNvPicPr preferRelativeResize="0"/>
          <p:nvPr/>
        </p:nvPicPr>
        <p:blipFill>
          <a:blip r:embed="rId3">
            <a:alphaModFix/>
          </a:blip>
          <a:stretch>
            <a:fillRect/>
          </a:stretch>
        </p:blipFill>
        <p:spPr>
          <a:xfrm>
            <a:off x="1557825" y="967875"/>
            <a:ext cx="6134100" cy="408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DevSecOps</a:t>
            </a:r>
            <a:endParaRPr/>
          </a:p>
        </p:txBody>
      </p:sp>
      <p:pic>
        <p:nvPicPr>
          <p:cNvPr id="137" name="Google Shape;137;p25"/>
          <p:cNvPicPr preferRelativeResize="0"/>
          <p:nvPr/>
        </p:nvPicPr>
        <p:blipFill>
          <a:blip r:embed="rId3">
            <a:alphaModFix/>
          </a:blip>
          <a:stretch>
            <a:fillRect/>
          </a:stretch>
        </p:blipFill>
        <p:spPr>
          <a:xfrm>
            <a:off x="759700" y="1060725"/>
            <a:ext cx="8020051" cy="4082787"/>
          </a:xfrm>
          <a:prstGeom prst="rect">
            <a:avLst/>
          </a:prstGeom>
          <a:noFill/>
          <a:ln>
            <a:noFill/>
          </a:ln>
        </p:spPr>
      </p:pic>
      <p:sp>
        <p:nvSpPr>
          <p:cNvPr id="138" name="Google Shape;138;p25"/>
          <p:cNvSpPr txBox="1"/>
          <p:nvPr/>
        </p:nvSpPr>
        <p:spPr>
          <a:xfrm>
            <a:off x="381700" y="980325"/>
            <a:ext cx="39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Plug-in Security Testing methods into Devops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Hands-on E</a:t>
            </a:r>
            <a:r>
              <a:rPr lang="en-GB"/>
              <a:t>xperience</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Configured </a:t>
            </a:r>
            <a:r>
              <a:rPr lang="en-GB" sz="1700">
                <a:solidFill>
                  <a:schemeClr val="dk1"/>
                </a:solidFill>
              </a:rPr>
              <a:t>Authorization</a:t>
            </a:r>
            <a:r>
              <a:rPr b="1" lang="en-GB" sz="1700">
                <a:solidFill>
                  <a:schemeClr val="dk1"/>
                </a:solidFill>
              </a:rPr>
              <a:t> </a:t>
            </a:r>
            <a:r>
              <a:rPr lang="en-GB"/>
              <a:t>flows (Jenkins, GitHub, Slack, Redmine)</a:t>
            </a:r>
            <a:endParaRPr/>
          </a:p>
          <a:p>
            <a:pPr indent="-330200" lvl="0" marL="457200" rtl="0" algn="l">
              <a:spcBef>
                <a:spcPts val="0"/>
              </a:spcBef>
              <a:spcAft>
                <a:spcPts val="0"/>
              </a:spcAft>
              <a:buSzPts val="1600"/>
              <a:buChar char="-"/>
            </a:pPr>
            <a:r>
              <a:rPr lang="en-GB" sz="1600"/>
              <a:t>OAuth 2.0 Protocol Integration</a:t>
            </a:r>
            <a:endParaRPr sz="1600"/>
          </a:p>
          <a:p>
            <a:pPr indent="0" lvl="0" marL="914400" rtl="0" algn="l">
              <a:spcBef>
                <a:spcPts val="1200"/>
              </a:spcBef>
              <a:spcAft>
                <a:spcPts val="0"/>
              </a:spcAft>
              <a:buNone/>
            </a:pPr>
            <a:r>
              <a:t/>
            </a:r>
            <a:endParaRPr sz="1600"/>
          </a:p>
          <a:p>
            <a:pPr indent="-342900" lvl="0" marL="457200" rtl="0" algn="l">
              <a:spcBef>
                <a:spcPts val="1200"/>
              </a:spcBef>
              <a:spcAft>
                <a:spcPts val="0"/>
              </a:spcAft>
              <a:buSzPts val="1800"/>
              <a:buChar char="●"/>
            </a:pPr>
            <a:r>
              <a:rPr lang="en-GB"/>
              <a:t>Coordinated</a:t>
            </a:r>
            <a:r>
              <a:rPr lang="en-GB"/>
              <a:t> </a:t>
            </a:r>
            <a:r>
              <a:rPr lang="en-GB"/>
              <a:t>with</a:t>
            </a:r>
            <a:r>
              <a:rPr lang="en-GB"/>
              <a:t> ITOps &amp; NetOps Team for CI infrastructure </a:t>
            </a:r>
            <a:r>
              <a:rPr lang="en-GB"/>
              <a:t>maintenance</a:t>
            </a:r>
            <a:endParaRPr sz="1400"/>
          </a:p>
          <a:p>
            <a:pPr indent="-317500" lvl="0" marL="457200" rtl="0" algn="l">
              <a:spcBef>
                <a:spcPts val="0"/>
              </a:spcBef>
              <a:spcAft>
                <a:spcPts val="0"/>
              </a:spcAft>
              <a:buSzPts val="1400"/>
              <a:buChar char="-"/>
            </a:pPr>
            <a:r>
              <a:rPr lang="en-GB" sz="1400"/>
              <a:t>Asset Management tool (Lansweeper) </a:t>
            </a:r>
            <a:endParaRPr sz="1400"/>
          </a:p>
          <a:p>
            <a:pPr indent="-317500" lvl="0" marL="457200" rtl="0" algn="l">
              <a:spcBef>
                <a:spcPts val="0"/>
              </a:spcBef>
              <a:spcAft>
                <a:spcPts val="0"/>
              </a:spcAft>
              <a:buSzPts val="1400"/>
              <a:buChar char="-"/>
            </a:pPr>
            <a:r>
              <a:rPr lang="en-GB" sz="1400"/>
              <a:t>security management tool (Falcon Sensor)</a:t>
            </a:r>
            <a:r>
              <a:rPr lang="en-GB"/>
              <a: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DAST tool integration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Demo</a:t>
            </a:r>
            <a:endParaRPr/>
          </a:p>
        </p:txBody>
      </p:sp>
      <p:sp>
        <p:nvSpPr>
          <p:cNvPr id="150" name="Google Shape;150;p27"/>
          <p:cNvSpPr txBox="1"/>
          <p:nvPr>
            <p:ph idx="1" type="body"/>
          </p:nvPr>
        </p:nvSpPr>
        <p:spPr>
          <a:xfrm>
            <a:off x="311700" y="1017725"/>
            <a:ext cx="8868300" cy="397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sz="3256"/>
              <a:t>Perform DAST scan on demo website </a:t>
            </a:r>
            <a:r>
              <a:rPr lang="en-GB" sz="2556" u="sng">
                <a:solidFill>
                  <a:schemeClr val="accent5"/>
                </a:solidFill>
                <a:hlinkClick r:id="rId3">
                  <a:extLst>
                    <a:ext uri="{A12FA001-AC4F-418D-AE19-62706E023703}">
                      <ahyp:hlinkClr val="tx"/>
                    </a:ext>
                  </a:extLst>
                </a:hlinkClick>
              </a:rPr>
              <a:t>http://demo.testfire.net</a:t>
            </a:r>
            <a:r>
              <a:rPr lang="en-GB" sz="3256"/>
              <a:t> </a:t>
            </a:r>
            <a:endParaRPr sz="3256"/>
          </a:p>
          <a:p>
            <a:pPr indent="-357841" lvl="0" marL="457200" rtl="0" algn="l">
              <a:spcBef>
                <a:spcPts val="1200"/>
              </a:spcBef>
              <a:spcAft>
                <a:spcPts val="0"/>
              </a:spcAft>
              <a:buSzPct val="100000"/>
              <a:buChar char="●"/>
            </a:pPr>
            <a:r>
              <a:rPr b="1" lang="en-GB" sz="3256"/>
              <a:t>Tools</a:t>
            </a:r>
            <a:endParaRPr b="1" sz="3256"/>
          </a:p>
          <a:p>
            <a:pPr indent="-357841" lvl="0" marL="914400" rtl="0" algn="l">
              <a:spcBef>
                <a:spcPts val="0"/>
              </a:spcBef>
              <a:spcAft>
                <a:spcPts val="0"/>
              </a:spcAft>
              <a:buSzPct val="100000"/>
              <a:buAutoNum type="arabicPeriod"/>
            </a:pPr>
            <a:r>
              <a:rPr lang="en-GB" sz="3256"/>
              <a:t>Jenkins           v.2.346.2</a:t>
            </a:r>
            <a:endParaRPr sz="3256"/>
          </a:p>
          <a:p>
            <a:pPr indent="-357841" lvl="0" marL="914400" rtl="0" algn="l">
              <a:spcBef>
                <a:spcPts val="0"/>
              </a:spcBef>
              <a:spcAft>
                <a:spcPts val="0"/>
              </a:spcAft>
              <a:buSzPct val="100000"/>
              <a:buAutoNum type="arabicPeriod"/>
            </a:pPr>
            <a:r>
              <a:rPr lang="en-GB" sz="3256"/>
              <a:t>PowerShell     v1.7 </a:t>
            </a:r>
            <a:endParaRPr sz="3256"/>
          </a:p>
          <a:p>
            <a:pPr indent="-357841" lvl="0" marL="914400" rtl="0" algn="l">
              <a:spcBef>
                <a:spcPts val="0"/>
              </a:spcBef>
              <a:spcAft>
                <a:spcPts val="0"/>
              </a:spcAft>
              <a:buSzPct val="100000"/>
              <a:buAutoNum type="arabicPeriod"/>
            </a:pPr>
            <a:r>
              <a:rPr lang="en-GB" sz="3256"/>
              <a:t>Git                   v2.37.1</a:t>
            </a:r>
            <a:endParaRPr sz="3256"/>
          </a:p>
          <a:p>
            <a:pPr indent="-357841" lvl="0" marL="914400" rtl="0" algn="l">
              <a:spcBef>
                <a:spcPts val="0"/>
              </a:spcBef>
              <a:spcAft>
                <a:spcPts val="0"/>
              </a:spcAft>
              <a:buSzPct val="100000"/>
              <a:buAutoNum type="arabicPeriod"/>
            </a:pPr>
            <a:r>
              <a:rPr lang="en-GB" sz="3256"/>
              <a:t>ZAP                v2.11.1</a:t>
            </a:r>
            <a:endParaRPr sz="3256"/>
          </a:p>
          <a:p>
            <a:pPr indent="-357841" lvl="0" marL="457200" rtl="0" algn="l">
              <a:spcBef>
                <a:spcPts val="0"/>
              </a:spcBef>
              <a:spcAft>
                <a:spcPts val="0"/>
              </a:spcAft>
              <a:buClr>
                <a:schemeClr val="dk1"/>
              </a:buClr>
              <a:buSzPct val="100000"/>
              <a:buFont typeface="Calibri"/>
              <a:buChar char="●"/>
            </a:pPr>
            <a:r>
              <a:rPr lang="en-GB" sz="3256">
                <a:solidFill>
                  <a:schemeClr val="dk1"/>
                </a:solidFill>
              </a:rPr>
              <a:t>Using </a:t>
            </a:r>
            <a:r>
              <a:rPr lang="en-GB" sz="3256"/>
              <a:t>OWASP ZAP Standalone application</a:t>
            </a:r>
            <a:endParaRPr sz="3256"/>
          </a:p>
          <a:p>
            <a:pPr indent="-357841" lvl="0" marL="457200" rtl="0" algn="l">
              <a:spcBef>
                <a:spcPts val="0"/>
              </a:spcBef>
              <a:spcAft>
                <a:spcPts val="0"/>
              </a:spcAft>
              <a:buSzPct val="100000"/>
              <a:buChar char="●"/>
            </a:pPr>
            <a:r>
              <a:rPr lang="en-GB" sz="3256"/>
              <a:t>Using OWASP ZAP CLI</a:t>
            </a:r>
            <a:endParaRPr sz="3256"/>
          </a:p>
          <a:p>
            <a:pPr indent="457200" lvl="0" marL="0" rtl="0" algn="l">
              <a:spcBef>
                <a:spcPts val="1200"/>
              </a:spcBef>
              <a:spcAft>
                <a:spcPts val="0"/>
              </a:spcAft>
              <a:buNone/>
            </a:pPr>
            <a:r>
              <a:rPr lang="en-GB" sz="2596">
                <a:solidFill>
                  <a:srgbClr val="1155CC"/>
                </a:solidFill>
                <a:latin typeface="Calibri"/>
                <a:ea typeface="Calibri"/>
                <a:cs typeface="Calibri"/>
                <a:sym typeface="Calibri"/>
              </a:rPr>
              <a:t>java -jar zap-2.11.1.jar -cmd -quickurl http://demo.testfire.net -quickprogress -quickout report.xml</a:t>
            </a:r>
            <a:endParaRPr sz="3096"/>
          </a:p>
          <a:p>
            <a:pPr indent="-357841" lvl="0" marL="457200" rtl="0" algn="l">
              <a:spcBef>
                <a:spcPts val="1200"/>
              </a:spcBef>
              <a:spcAft>
                <a:spcPts val="0"/>
              </a:spcAft>
              <a:buSzPct val="100000"/>
              <a:buChar char="●"/>
            </a:pPr>
            <a:r>
              <a:rPr lang="en-GB" sz="3256"/>
              <a:t>Report back handful vulnerabilities </a:t>
            </a:r>
            <a:endParaRPr sz="3256"/>
          </a:p>
          <a:p>
            <a:pPr indent="0" lvl="0" marL="457200" rtl="0" algn="l">
              <a:spcBef>
                <a:spcPts val="1200"/>
              </a:spcBef>
              <a:spcAft>
                <a:spcPts val="1200"/>
              </a:spcAft>
              <a:buNone/>
            </a:pPr>
            <a:r>
              <a:t/>
            </a:r>
            <a:endParaRPr sz="177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Standalone DAST </a:t>
            </a:r>
            <a:endParaRPr sz="2355"/>
          </a:p>
        </p:txBody>
      </p:sp>
      <p:pic>
        <p:nvPicPr>
          <p:cNvPr id="156" name="Google Shape;156;p28"/>
          <p:cNvPicPr preferRelativeResize="0"/>
          <p:nvPr/>
        </p:nvPicPr>
        <p:blipFill>
          <a:blip r:embed="rId3">
            <a:alphaModFix/>
          </a:blip>
          <a:stretch>
            <a:fillRect/>
          </a:stretch>
        </p:blipFill>
        <p:spPr>
          <a:xfrm>
            <a:off x="664475" y="1017725"/>
            <a:ext cx="7348029"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Automated DAST</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sz="1775"/>
              <a:t>Install CI Server (Jenkins)  on </a:t>
            </a:r>
            <a:r>
              <a:rPr lang="en-GB" sz="1775"/>
              <a:t>your</a:t>
            </a:r>
            <a:r>
              <a:rPr lang="en-GB" sz="1775"/>
              <a:t> machine</a:t>
            </a:r>
            <a:r>
              <a:rPr lang="en-GB" sz="1775"/>
              <a:t> </a:t>
            </a:r>
            <a:endParaRPr sz="1775"/>
          </a:p>
          <a:p>
            <a:pPr indent="-341370" lvl="0" marL="457200" rtl="0" algn="l">
              <a:spcBef>
                <a:spcPts val="0"/>
              </a:spcBef>
              <a:spcAft>
                <a:spcPts val="0"/>
              </a:spcAft>
              <a:buSzPts val="1776"/>
              <a:buChar char="●"/>
            </a:pPr>
            <a:r>
              <a:rPr lang="en-GB" sz="1775"/>
              <a:t>Install Powershell plugin on CI Server</a:t>
            </a:r>
            <a:endParaRPr sz="1775"/>
          </a:p>
          <a:p>
            <a:pPr indent="-341370" lvl="0" marL="457200" rtl="0" algn="l">
              <a:spcBef>
                <a:spcPts val="0"/>
              </a:spcBef>
              <a:spcAft>
                <a:spcPts val="0"/>
              </a:spcAft>
              <a:buSzPts val="1776"/>
              <a:buChar char="●"/>
            </a:pPr>
            <a:r>
              <a:rPr lang="en-GB" sz="1775"/>
              <a:t>Install Git, Java, Powershell on your machine</a:t>
            </a:r>
            <a:endParaRPr sz="1775"/>
          </a:p>
          <a:p>
            <a:pPr indent="-341370" lvl="0" marL="457200" rtl="0" algn="l">
              <a:spcBef>
                <a:spcPts val="0"/>
              </a:spcBef>
              <a:spcAft>
                <a:spcPts val="0"/>
              </a:spcAft>
              <a:buSzPts val="1776"/>
              <a:buChar char="●"/>
            </a:pPr>
            <a:r>
              <a:rPr lang="en-GB" sz="1775"/>
              <a:t>Choose demo website for DAST scan</a:t>
            </a:r>
            <a:endParaRPr sz="1775"/>
          </a:p>
          <a:p>
            <a:pPr indent="-341370" lvl="0" marL="457200" rtl="0" algn="l">
              <a:spcBef>
                <a:spcPts val="0"/>
              </a:spcBef>
              <a:spcAft>
                <a:spcPts val="0"/>
              </a:spcAft>
              <a:buSzPts val="1776"/>
              <a:buChar char="●"/>
            </a:pPr>
            <a:r>
              <a:rPr lang="en-GB" sz="1775"/>
              <a:t>Copy ZAP jar file from </a:t>
            </a:r>
            <a:r>
              <a:rPr lang="en-GB" sz="1775"/>
              <a:t>GitHub</a:t>
            </a:r>
            <a:r>
              <a:rPr lang="en-GB" sz="1775"/>
              <a:t> in Jenkins Workspace </a:t>
            </a:r>
            <a:endParaRPr sz="1775"/>
          </a:p>
          <a:p>
            <a:pPr indent="-341370" lvl="0" marL="457200" rtl="0" algn="l">
              <a:spcBef>
                <a:spcPts val="0"/>
              </a:spcBef>
              <a:spcAft>
                <a:spcPts val="0"/>
              </a:spcAft>
              <a:buSzPts val="1776"/>
              <a:buChar char="●"/>
            </a:pPr>
            <a:r>
              <a:rPr lang="en-GB" sz="1775"/>
              <a:t>Run java command against demo website</a:t>
            </a:r>
            <a:endParaRPr sz="1775"/>
          </a:p>
          <a:p>
            <a:pPr indent="-341370" lvl="0" marL="457200" rtl="0" algn="l">
              <a:spcBef>
                <a:spcPts val="0"/>
              </a:spcBef>
              <a:spcAft>
                <a:spcPts val="0"/>
              </a:spcAft>
              <a:buSzPts val="1776"/>
              <a:buChar char="●"/>
            </a:pPr>
            <a:r>
              <a:rPr lang="en-GB" sz="1775"/>
              <a:t>Export scan result into XML file</a:t>
            </a:r>
            <a:endParaRPr sz="1775"/>
          </a:p>
          <a:p>
            <a:pPr indent="-341370" lvl="0" marL="457200" rtl="0" algn="l">
              <a:spcBef>
                <a:spcPts val="0"/>
              </a:spcBef>
              <a:spcAft>
                <a:spcPts val="0"/>
              </a:spcAft>
              <a:buSzPts val="1776"/>
              <a:buChar char="●"/>
            </a:pPr>
            <a:r>
              <a:rPr lang="en-GB" sz="1775"/>
              <a:t>Powershell script to fail/pass the build </a:t>
            </a:r>
            <a:endParaRPr sz="1775"/>
          </a:p>
          <a:p>
            <a:pPr indent="-341370" lvl="0" marL="457200" rtl="0" algn="l">
              <a:spcBef>
                <a:spcPts val="0"/>
              </a:spcBef>
              <a:spcAft>
                <a:spcPts val="0"/>
              </a:spcAft>
              <a:buSzPts val="1776"/>
              <a:buChar char="●"/>
            </a:pPr>
            <a:r>
              <a:rPr lang="en-GB" sz="1775"/>
              <a:t>Archive</a:t>
            </a:r>
            <a:r>
              <a:rPr lang="en-GB" sz="1775"/>
              <a:t> Artifacts </a:t>
            </a:r>
            <a:endParaRPr sz="1775"/>
          </a:p>
          <a:p>
            <a:pPr indent="0" lvl="0" marL="0" rtl="0" algn="l">
              <a:spcBef>
                <a:spcPts val="1200"/>
              </a:spcBef>
              <a:spcAft>
                <a:spcPts val="0"/>
              </a:spcAft>
              <a:buNone/>
            </a:pPr>
            <a:r>
              <a:t/>
            </a:r>
            <a:endParaRPr sz="1775"/>
          </a:p>
          <a:p>
            <a:pPr indent="0" lvl="0" marL="457200" rtl="0" algn="l">
              <a:spcBef>
                <a:spcPts val="1200"/>
              </a:spcBef>
              <a:spcAft>
                <a:spcPts val="1200"/>
              </a:spcAft>
              <a:buNone/>
            </a:pPr>
            <a:r>
              <a:t/>
            </a:r>
            <a:endParaRPr sz="177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Automated DAST</a:t>
            </a:r>
            <a:endParaRPr/>
          </a:p>
        </p:txBody>
      </p:sp>
      <p:pic>
        <p:nvPicPr>
          <p:cNvPr id="168" name="Google Shape;168;p30"/>
          <p:cNvPicPr preferRelativeResize="0"/>
          <p:nvPr/>
        </p:nvPicPr>
        <p:blipFill>
          <a:blip r:embed="rId3">
            <a:alphaModFix/>
          </a:blip>
          <a:stretch>
            <a:fillRect/>
          </a:stretch>
        </p:blipFill>
        <p:spPr>
          <a:xfrm>
            <a:off x="1357300" y="1659600"/>
            <a:ext cx="5486400" cy="1476375"/>
          </a:xfrm>
          <a:prstGeom prst="rect">
            <a:avLst/>
          </a:prstGeom>
          <a:noFill/>
          <a:ln>
            <a:noFill/>
          </a:ln>
        </p:spPr>
      </p:pic>
      <p:pic>
        <p:nvPicPr>
          <p:cNvPr id="169" name="Google Shape;169;p30"/>
          <p:cNvPicPr preferRelativeResize="0"/>
          <p:nvPr/>
        </p:nvPicPr>
        <p:blipFill>
          <a:blip r:embed="rId4">
            <a:alphaModFix/>
          </a:blip>
          <a:stretch>
            <a:fillRect/>
          </a:stretch>
        </p:blipFill>
        <p:spPr>
          <a:xfrm>
            <a:off x="1417575" y="3506750"/>
            <a:ext cx="4438650" cy="76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DevSecOps Maturity Journey</a:t>
            </a:r>
            <a:endParaRPr/>
          </a:p>
        </p:txBody>
      </p:sp>
      <p:pic>
        <p:nvPicPr>
          <p:cNvPr id="175" name="Google Shape;175;p31"/>
          <p:cNvPicPr preferRelativeResize="0"/>
          <p:nvPr/>
        </p:nvPicPr>
        <p:blipFill rotWithShape="1">
          <a:blip r:embed="rId3">
            <a:alphaModFix/>
          </a:blip>
          <a:srcRect b="0" l="0" r="0" t="11660"/>
          <a:stretch/>
        </p:blipFill>
        <p:spPr>
          <a:xfrm>
            <a:off x="704650" y="1122074"/>
            <a:ext cx="7448550" cy="3357425"/>
          </a:xfrm>
          <a:prstGeom prst="rect">
            <a:avLst/>
          </a:prstGeom>
          <a:noFill/>
          <a:ln>
            <a:noFill/>
          </a:ln>
        </p:spPr>
      </p:pic>
      <p:sp>
        <p:nvSpPr>
          <p:cNvPr id="176" name="Google Shape;176;p31"/>
          <p:cNvSpPr txBox="1"/>
          <p:nvPr/>
        </p:nvSpPr>
        <p:spPr>
          <a:xfrm>
            <a:off x="896150" y="4367850"/>
            <a:ext cx="695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chemeClr val="dk1"/>
                </a:solidFill>
              </a:rPr>
              <a:t>Source: SAIC. DevSecOps Journey. 2021. Url: </a:t>
            </a:r>
            <a:r>
              <a:rPr lang="en-GB" sz="800">
                <a:solidFill>
                  <a:schemeClr val="dk1"/>
                </a:solidFill>
              </a:rPr>
              <a:t>https://www.saic.com/features/devsecops-journey-how-to-go-from-a-strong-foundation-to-maturity-and-maximized-results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Industry</a:t>
            </a:r>
            <a:r>
              <a:rPr lang="en-GB"/>
              <a:t> </a:t>
            </a:r>
            <a:r>
              <a:rPr lang="en-GB"/>
              <a:t>trend</a:t>
            </a:r>
            <a:r>
              <a:rPr lang="en-GB"/>
              <a:t> </a:t>
            </a:r>
            <a:endParaRPr/>
          </a:p>
          <a:p>
            <a:pPr indent="-342900" lvl="0" marL="457200" rtl="0" algn="l">
              <a:spcBef>
                <a:spcPts val="0"/>
              </a:spcBef>
              <a:spcAft>
                <a:spcPts val="0"/>
              </a:spcAft>
              <a:buSzPts val="1800"/>
              <a:buChar char="●"/>
            </a:pPr>
            <a:r>
              <a:rPr lang="en-GB"/>
              <a:t>Driving the initiative </a:t>
            </a:r>
            <a:endParaRPr/>
          </a:p>
          <a:p>
            <a:pPr indent="-342900" lvl="0" marL="457200" rtl="0" algn="l">
              <a:spcBef>
                <a:spcPts val="0"/>
              </a:spcBef>
              <a:spcAft>
                <a:spcPts val="0"/>
              </a:spcAft>
              <a:buSzPts val="1800"/>
              <a:buChar char="●"/>
            </a:pPr>
            <a:r>
              <a:rPr lang="en-GB"/>
              <a:t>Challenges</a:t>
            </a:r>
            <a:endParaRPr/>
          </a:p>
          <a:p>
            <a:pPr indent="-342900" lvl="0" marL="457200" rtl="0" algn="l">
              <a:spcBef>
                <a:spcPts val="0"/>
              </a:spcBef>
              <a:spcAft>
                <a:spcPts val="0"/>
              </a:spcAft>
              <a:buSzPts val="1800"/>
              <a:buChar char="●"/>
            </a:pPr>
            <a:r>
              <a:rPr lang="en-GB"/>
              <a:t>Shift left- Continuous Testing</a:t>
            </a:r>
            <a:endParaRPr/>
          </a:p>
          <a:p>
            <a:pPr indent="-342900" lvl="0" marL="457200" rtl="0" algn="l">
              <a:spcBef>
                <a:spcPts val="0"/>
              </a:spcBef>
              <a:spcAft>
                <a:spcPts val="0"/>
              </a:spcAft>
              <a:buSzPts val="1800"/>
              <a:buChar char="●"/>
            </a:pPr>
            <a:r>
              <a:rPr lang="en-GB"/>
              <a:t>Continuous Security </a:t>
            </a:r>
            <a:endParaRPr/>
          </a:p>
          <a:p>
            <a:pPr indent="-342900" lvl="0" marL="457200" rtl="0" algn="l">
              <a:spcBef>
                <a:spcPts val="0"/>
              </a:spcBef>
              <a:spcAft>
                <a:spcPts val="0"/>
              </a:spcAft>
              <a:buSzPts val="1800"/>
              <a:buChar char="●"/>
            </a:pPr>
            <a:r>
              <a:rPr lang="en-GB"/>
              <a:t>Shift left- Continuous Automation</a:t>
            </a:r>
            <a:endParaRPr/>
          </a:p>
          <a:p>
            <a:pPr indent="-342900" lvl="0" marL="457200" rtl="0" algn="l">
              <a:spcBef>
                <a:spcPts val="0"/>
              </a:spcBef>
              <a:spcAft>
                <a:spcPts val="0"/>
              </a:spcAft>
              <a:buSzPts val="1800"/>
              <a:buChar char="●"/>
            </a:pPr>
            <a:r>
              <a:rPr lang="en-GB"/>
              <a:t>Security Automation</a:t>
            </a:r>
            <a:endParaRPr/>
          </a:p>
          <a:p>
            <a:pPr indent="-342900" lvl="0" marL="457200" rtl="0" algn="l">
              <a:spcBef>
                <a:spcPts val="0"/>
              </a:spcBef>
              <a:spcAft>
                <a:spcPts val="0"/>
              </a:spcAft>
              <a:buSzPts val="1800"/>
              <a:buChar char="●"/>
            </a:pPr>
            <a:r>
              <a:rPr lang="en-GB"/>
              <a:t>Secure Product Lifecycle</a:t>
            </a:r>
            <a:endParaRPr/>
          </a:p>
          <a:p>
            <a:pPr indent="-342900" lvl="0" marL="457200" rtl="0" algn="l">
              <a:spcBef>
                <a:spcPts val="0"/>
              </a:spcBef>
              <a:spcAft>
                <a:spcPts val="0"/>
              </a:spcAft>
              <a:buSzPts val="1800"/>
              <a:buChar char="●"/>
            </a:pPr>
            <a:r>
              <a:rPr lang="en-GB"/>
              <a:t>Hands-on Experience </a:t>
            </a:r>
            <a:endParaRPr/>
          </a:p>
          <a:p>
            <a:pPr indent="-342900" lvl="0" marL="457200" rtl="0" algn="l">
              <a:spcBef>
                <a:spcPts val="0"/>
              </a:spcBef>
              <a:spcAft>
                <a:spcPts val="0"/>
              </a:spcAft>
              <a:buSzPts val="1800"/>
              <a:buChar char="●"/>
            </a:pPr>
            <a:r>
              <a:rPr lang="en-GB"/>
              <a:t>Demo</a:t>
            </a:r>
            <a:endParaRPr/>
          </a:p>
          <a:p>
            <a:pPr indent="-342900" lvl="0" marL="457200" rtl="0" algn="l">
              <a:spcBef>
                <a:spcPts val="0"/>
              </a:spcBef>
              <a:spcAft>
                <a:spcPts val="0"/>
              </a:spcAft>
              <a:buSzPts val="1800"/>
              <a:buChar char="●"/>
            </a:pPr>
            <a:r>
              <a:rPr lang="en-GB"/>
              <a:t>Maturity Journey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DevSecOps is not a destination.</a:t>
            </a:r>
            <a:endParaRPr/>
          </a:p>
        </p:txBody>
      </p:sp>
      <p:sp>
        <p:nvSpPr>
          <p:cNvPr id="182" name="Google Shape;182;p32"/>
          <p:cNvSpPr txBox="1"/>
          <p:nvPr>
            <p:ph type="title"/>
          </p:nvPr>
        </p:nvSpPr>
        <p:spPr>
          <a:xfrm>
            <a:off x="3077250" y="116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It is long-term Journey</a:t>
            </a:r>
            <a:r>
              <a:rPr lang="en-GB"/>
              <a:t>……………….</a:t>
            </a:r>
            <a:endParaRPr/>
          </a:p>
        </p:txBody>
      </p:sp>
      <p:sp>
        <p:nvSpPr>
          <p:cNvPr id="183" name="Google Shape;183;p32"/>
          <p:cNvSpPr txBox="1"/>
          <p:nvPr>
            <p:ph type="title"/>
          </p:nvPr>
        </p:nvSpPr>
        <p:spPr>
          <a:xfrm>
            <a:off x="396325" y="203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r>
              <a:rPr lang="en-GB"/>
              <a:t>……………….</a:t>
            </a:r>
            <a:endParaRPr/>
          </a:p>
        </p:txBody>
      </p:sp>
      <p:sp>
        <p:nvSpPr>
          <p:cNvPr id="184" name="Google Shape;184;p32"/>
          <p:cNvSpPr txBox="1"/>
          <p:nvPr>
            <p:ph type="title"/>
          </p:nvPr>
        </p:nvSpPr>
        <p:spPr>
          <a:xfrm>
            <a:off x="458375" y="2815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p:txBody>
      </p:sp>
      <p:sp>
        <p:nvSpPr>
          <p:cNvPr id="185" name="Google Shape;185;p32"/>
          <p:cNvSpPr txBox="1"/>
          <p:nvPr>
            <p:ph type="title"/>
          </p:nvPr>
        </p:nvSpPr>
        <p:spPr>
          <a:xfrm>
            <a:off x="505300" y="3630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r>
              <a:rPr lang="en-GB"/>
              <a:t>Thank you</a:t>
            </a:r>
            <a:r>
              <a:rPr lang="en-GB"/>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Industry</a:t>
            </a:r>
            <a:r>
              <a:rPr lang="en-GB"/>
              <a:t> Trends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Digital Transformation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Cyber space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In-house software development to speed up </a:t>
            </a:r>
            <a:r>
              <a:rPr lang="en-GB"/>
              <a:t>development</a:t>
            </a:r>
            <a:r>
              <a:rPr lang="en-GB"/>
              <a:t> cycle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&gt;&gt; Leads to adopt right practices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Driving the Initiative..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Define </a:t>
            </a:r>
            <a:r>
              <a:rPr lang="en-GB"/>
              <a:t>Processes</a:t>
            </a:r>
            <a:endParaRPr/>
          </a:p>
          <a:p>
            <a:pPr indent="-342900" lvl="0" marL="457200" rtl="0" algn="l">
              <a:spcBef>
                <a:spcPts val="0"/>
              </a:spcBef>
              <a:spcAft>
                <a:spcPts val="0"/>
              </a:spcAft>
              <a:buSzPts val="1800"/>
              <a:buChar char="●"/>
            </a:pPr>
            <a:r>
              <a:rPr lang="en-GB"/>
              <a:t>Bridge a gap between teams (DevOps, Security, Product team)   </a:t>
            </a:r>
            <a:endParaRPr/>
          </a:p>
          <a:p>
            <a:pPr indent="-342900" lvl="0" marL="457200" rtl="0" algn="l">
              <a:spcBef>
                <a:spcPts val="0"/>
              </a:spcBef>
              <a:spcAft>
                <a:spcPts val="0"/>
              </a:spcAft>
              <a:buSzPts val="1800"/>
              <a:buChar char="●"/>
            </a:pPr>
            <a:r>
              <a:rPr lang="en-GB"/>
              <a:t>Evaluate Tools </a:t>
            </a:r>
            <a:r>
              <a:rPr lang="en-GB" sz="1300"/>
              <a:t>(modern s/w architecture, APIs, shallow learning curve, seamless integration)</a:t>
            </a:r>
            <a:endParaRPr sz="1300"/>
          </a:p>
          <a:p>
            <a:pPr indent="-342900" lvl="0" marL="457200" rtl="0" algn="l">
              <a:spcBef>
                <a:spcPts val="0"/>
              </a:spcBef>
              <a:spcAft>
                <a:spcPts val="0"/>
              </a:spcAft>
              <a:buSzPts val="1800"/>
              <a:buChar char="●"/>
            </a:pPr>
            <a:r>
              <a:rPr lang="en-GB"/>
              <a:t>Start Automation</a:t>
            </a:r>
            <a:endParaRPr/>
          </a:p>
          <a:p>
            <a:pPr indent="-342900" lvl="0" marL="457200" rtl="0" algn="l">
              <a:spcBef>
                <a:spcPts val="0"/>
              </a:spcBef>
              <a:spcAft>
                <a:spcPts val="0"/>
              </a:spcAft>
              <a:buSzPts val="1800"/>
              <a:buChar char="●"/>
            </a:pPr>
            <a:r>
              <a:rPr lang="en-GB"/>
              <a:t>Modify existing SDLC to Secure SDLC</a:t>
            </a:r>
            <a:endParaRPr/>
          </a:p>
          <a:p>
            <a:pPr indent="-342900" lvl="0" marL="457200" rtl="0" algn="l">
              <a:spcBef>
                <a:spcPts val="0"/>
              </a:spcBef>
              <a:spcAft>
                <a:spcPts val="0"/>
              </a:spcAft>
              <a:buSzPts val="1800"/>
              <a:buChar char="●"/>
            </a:pPr>
            <a:r>
              <a:rPr lang="en-GB"/>
              <a:t>Start with small step and shift-left gradually</a:t>
            </a:r>
            <a:endParaRPr/>
          </a:p>
          <a:p>
            <a:pPr indent="-342900" lvl="0" marL="457200" rtl="0" algn="l">
              <a:spcBef>
                <a:spcPts val="0"/>
              </a:spcBef>
              <a:spcAft>
                <a:spcPts val="0"/>
              </a:spcAft>
              <a:buSzPts val="1800"/>
              <a:buChar char="●"/>
            </a:pPr>
            <a:r>
              <a:rPr lang="en-GB"/>
              <a:t>Improve the security posture of organization</a:t>
            </a:r>
            <a:endParaRPr/>
          </a:p>
          <a:p>
            <a:pPr indent="-342900" lvl="0" marL="457200" rtl="0" algn="l">
              <a:spcBef>
                <a:spcPts val="0"/>
              </a:spcBef>
              <a:spcAft>
                <a:spcPts val="0"/>
              </a:spcAft>
              <a:buSzPts val="1800"/>
              <a:buChar char="●"/>
            </a:pPr>
            <a:r>
              <a:rPr lang="en-GB"/>
              <a:t>Maintain Comprehensive Documentation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r>
              <a:rPr lang="en-GB"/>
              <a:t>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DevOps Engineer</a:t>
            </a:r>
            <a:endParaRPr/>
          </a:p>
          <a:p>
            <a:pPr indent="-342900" lvl="0" marL="914400" rtl="0" algn="l">
              <a:spcBef>
                <a:spcPts val="0"/>
              </a:spcBef>
              <a:spcAft>
                <a:spcPts val="0"/>
              </a:spcAft>
              <a:buSzPts val="1800"/>
              <a:buAutoNum type="arabicPeriod"/>
            </a:pPr>
            <a:r>
              <a:rPr lang="en-GB"/>
              <a:t>Right choice of tools for integration</a:t>
            </a:r>
            <a:endParaRPr/>
          </a:p>
          <a:p>
            <a:pPr indent="-342900" lvl="0" marL="914400" rtl="0" algn="l">
              <a:spcBef>
                <a:spcPts val="0"/>
              </a:spcBef>
              <a:spcAft>
                <a:spcPts val="0"/>
              </a:spcAft>
              <a:buSzPts val="1800"/>
              <a:buAutoNum type="arabicPeriod"/>
            </a:pPr>
            <a:r>
              <a:rPr lang="en-GB"/>
              <a:t>Frictionless integration</a:t>
            </a:r>
            <a:endParaRPr/>
          </a:p>
          <a:p>
            <a:pPr indent="-342900" lvl="0" marL="914400" rtl="0" algn="l">
              <a:spcBef>
                <a:spcPts val="0"/>
              </a:spcBef>
              <a:spcAft>
                <a:spcPts val="0"/>
              </a:spcAft>
              <a:buSzPts val="1800"/>
              <a:buAutoNum type="arabicPeriod"/>
            </a:pPr>
            <a:r>
              <a:rPr lang="en-GB"/>
              <a:t>Define Process</a:t>
            </a:r>
            <a:endParaRPr/>
          </a:p>
          <a:p>
            <a:pPr indent="-342900" lvl="0" marL="457200" rtl="0" algn="l">
              <a:spcBef>
                <a:spcPts val="0"/>
              </a:spcBef>
              <a:spcAft>
                <a:spcPts val="0"/>
              </a:spcAft>
              <a:buSzPts val="1800"/>
              <a:buChar char="●"/>
            </a:pPr>
            <a:r>
              <a:rPr lang="en-GB"/>
              <a:t>Security Personnel </a:t>
            </a:r>
            <a:endParaRPr/>
          </a:p>
          <a:p>
            <a:pPr indent="-342900" lvl="0" marL="914400" rtl="0" algn="l">
              <a:spcBef>
                <a:spcPts val="0"/>
              </a:spcBef>
              <a:spcAft>
                <a:spcPts val="0"/>
              </a:spcAft>
              <a:buSzPts val="1800"/>
              <a:buAutoNum type="arabicPeriod"/>
            </a:pPr>
            <a:r>
              <a:rPr lang="en-GB"/>
              <a:t>Right choice of tools for security</a:t>
            </a:r>
            <a:endParaRPr/>
          </a:p>
          <a:p>
            <a:pPr indent="-342900" lvl="0" marL="914400" rtl="0" algn="l">
              <a:spcBef>
                <a:spcPts val="0"/>
              </a:spcBef>
              <a:spcAft>
                <a:spcPts val="0"/>
              </a:spcAft>
              <a:buSzPts val="1800"/>
              <a:buAutoNum type="arabicPeriod"/>
            </a:pPr>
            <a:r>
              <a:rPr lang="en-GB"/>
              <a:t>Up-to-date with security knowledge</a:t>
            </a:r>
            <a:endParaRPr/>
          </a:p>
          <a:p>
            <a:pPr indent="-342900" lvl="0" marL="914400" rtl="0" algn="l">
              <a:spcBef>
                <a:spcPts val="0"/>
              </a:spcBef>
              <a:spcAft>
                <a:spcPts val="0"/>
              </a:spcAft>
              <a:buSzPts val="1800"/>
              <a:buAutoNum type="arabicPeriod"/>
            </a:pPr>
            <a:r>
              <a:rPr lang="en-GB"/>
              <a:t>Make product team comfortable for security practices  </a:t>
            </a:r>
            <a:endParaRPr/>
          </a:p>
          <a:p>
            <a:pPr indent="-342900" lvl="0" marL="914400" rtl="0" algn="l">
              <a:spcBef>
                <a:spcPts val="0"/>
              </a:spcBef>
              <a:spcAft>
                <a:spcPts val="0"/>
              </a:spcAft>
              <a:buSzPts val="1800"/>
              <a:buAutoNum type="arabicPeriod"/>
            </a:pPr>
            <a:r>
              <a:rPr lang="en-GB"/>
              <a:t>Define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Shift Left - Continuous Testing</a:t>
            </a:r>
            <a:endParaRPr/>
          </a:p>
        </p:txBody>
      </p:sp>
      <p:pic>
        <p:nvPicPr>
          <p:cNvPr id="86" name="Google Shape;86;p18"/>
          <p:cNvPicPr preferRelativeResize="0"/>
          <p:nvPr/>
        </p:nvPicPr>
        <p:blipFill rotWithShape="1">
          <a:blip r:embed="rId3">
            <a:alphaModFix/>
          </a:blip>
          <a:srcRect b="0" l="0" r="0" t="5642"/>
          <a:stretch/>
        </p:blipFill>
        <p:spPr>
          <a:xfrm>
            <a:off x="178400" y="1110475"/>
            <a:ext cx="4305729" cy="2078175"/>
          </a:xfrm>
          <a:prstGeom prst="rect">
            <a:avLst/>
          </a:prstGeom>
          <a:noFill/>
          <a:ln>
            <a:noFill/>
          </a:ln>
        </p:spPr>
      </p:pic>
      <p:pic>
        <p:nvPicPr>
          <p:cNvPr id="87" name="Google Shape;87;p18"/>
          <p:cNvPicPr preferRelativeResize="0"/>
          <p:nvPr/>
        </p:nvPicPr>
        <p:blipFill rotWithShape="1">
          <a:blip r:embed="rId4">
            <a:alphaModFix/>
          </a:blip>
          <a:srcRect b="0" l="0" r="0" t="2846"/>
          <a:stretch/>
        </p:blipFill>
        <p:spPr>
          <a:xfrm>
            <a:off x="4599172" y="2512550"/>
            <a:ext cx="4305654" cy="2078175"/>
          </a:xfrm>
          <a:prstGeom prst="rect">
            <a:avLst/>
          </a:prstGeom>
          <a:noFill/>
          <a:ln>
            <a:noFill/>
          </a:ln>
        </p:spPr>
      </p:pic>
      <p:sp>
        <p:nvSpPr>
          <p:cNvPr id="88" name="Google Shape;88;p18"/>
          <p:cNvSpPr txBox="1"/>
          <p:nvPr/>
        </p:nvSpPr>
        <p:spPr>
          <a:xfrm>
            <a:off x="433775" y="4927700"/>
            <a:ext cx="49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8"/>
          <p:cNvSpPr txBox="1"/>
          <p:nvPr/>
        </p:nvSpPr>
        <p:spPr>
          <a:xfrm>
            <a:off x="520525" y="4650075"/>
            <a:ext cx="499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Source</a:t>
            </a:r>
            <a:r>
              <a:rPr lang="en-GB" sz="900"/>
              <a:t>: </a:t>
            </a:r>
            <a:r>
              <a:rPr lang="en-GB" sz="700">
                <a:solidFill>
                  <a:schemeClr val="dk1"/>
                </a:solidFill>
              </a:rPr>
              <a:t>Randy Rice. Software Testing Training - Regression Testing. Youtube. 2013. Url: </a:t>
            </a:r>
            <a:r>
              <a:rPr lang="en-GB" sz="700">
                <a:solidFill>
                  <a:schemeClr val="dk1"/>
                </a:solidFill>
                <a:latin typeface="Courier New"/>
                <a:ea typeface="Courier New"/>
                <a:cs typeface="Courier New"/>
                <a:sym typeface="Courier New"/>
              </a:rPr>
              <a:t>https://www.youtube.com/watch?v=5A7J5cM2e7c</a:t>
            </a:r>
            <a:r>
              <a:rPr lang="en-GB" sz="700">
                <a:solidFill>
                  <a:schemeClr val="dk1"/>
                </a:solidFill>
              </a:rPr>
              <a:t>.</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Continuous Security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a:t>Security testing/Security audit on final source code takes 4-5 days.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We can take small chunk of source code and do the testing on top of it.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Integrating security in DevOps will help to </a:t>
            </a:r>
            <a:r>
              <a:rPr lang="en-GB"/>
              <a:t>accommodate</a:t>
            </a:r>
            <a:r>
              <a:rPr lang="en-GB"/>
              <a:t> this testing.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GB"/>
              <a:t>Continuous Security </a:t>
            </a:r>
            <a:r>
              <a:rPr lang="en-GB"/>
              <a:t>i.e. CI</a:t>
            </a:r>
            <a:r>
              <a:rPr b="1" lang="en-GB"/>
              <a:t>/CS/</a:t>
            </a:r>
            <a:r>
              <a:rPr lang="en-GB"/>
              <a:t>CD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Shift Left - Continuous </a:t>
            </a:r>
            <a:r>
              <a:rPr lang="en-GB"/>
              <a:t>Automation</a:t>
            </a:r>
            <a:endParaRPr/>
          </a:p>
        </p:txBody>
      </p:sp>
      <p:pic>
        <p:nvPicPr>
          <p:cNvPr id="101" name="Google Shape;101;p20"/>
          <p:cNvPicPr preferRelativeResize="0"/>
          <p:nvPr/>
        </p:nvPicPr>
        <p:blipFill>
          <a:blip r:embed="rId3">
            <a:alphaModFix/>
          </a:blip>
          <a:stretch>
            <a:fillRect/>
          </a:stretch>
        </p:blipFill>
        <p:spPr>
          <a:xfrm>
            <a:off x="2512900" y="1434299"/>
            <a:ext cx="4136749" cy="2609175"/>
          </a:xfrm>
          <a:prstGeom prst="rect">
            <a:avLst/>
          </a:prstGeom>
          <a:noFill/>
          <a:ln>
            <a:noFill/>
          </a:ln>
        </p:spPr>
      </p:pic>
      <p:sp>
        <p:nvSpPr>
          <p:cNvPr id="102" name="Google Shape;102;p20"/>
          <p:cNvSpPr txBox="1"/>
          <p:nvPr/>
        </p:nvSpPr>
        <p:spPr>
          <a:xfrm>
            <a:off x="2512900" y="4147463"/>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Source: </a:t>
            </a:r>
            <a:r>
              <a:rPr lang="en-GB" sz="900">
                <a:solidFill>
                  <a:schemeClr val="dk1"/>
                </a:solidFill>
                <a:latin typeface="Courier New"/>
                <a:ea typeface="Courier New"/>
                <a:cs typeface="Courier New"/>
                <a:sym typeface="Courier New"/>
              </a:rPr>
              <a:t>https://www.sealights.io</a:t>
            </a:r>
            <a:endParaRPr sz="1200"/>
          </a:p>
        </p:txBody>
      </p:sp>
      <p:sp>
        <p:nvSpPr>
          <p:cNvPr id="103" name="Google Shape;103;p20"/>
          <p:cNvSpPr txBox="1"/>
          <p:nvPr/>
        </p:nvSpPr>
        <p:spPr>
          <a:xfrm>
            <a:off x="766700" y="3295400"/>
            <a:ext cx="49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4" name="Google Shape;104;p20"/>
          <p:cNvSpPr txBox="1"/>
          <p:nvPr/>
        </p:nvSpPr>
        <p:spPr>
          <a:xfrm>
            <a:off x="624150" y="4460050"/>
            <a:ext cx="722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t>The right choice of a tool plays an important role in adopting automation</a:t>
            </a:r>
            <a:endParaRPr sz="1700"/>
          </a:p>
        </p:txBody>
      </p:sp>
      <p:sp>
        <p:nvSpPr>
          <p:cNvPr id="105" name="Google Shape;105;p20"/>
          <p:cNvSpPr txBox="1"/>
          <p:nvPr/>
        </p:nvSpPr>
        <p:spPr>
          <a:xfrm>
            <a:off x="451125" y="1017725"/>
            <a:ext cx="499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t>Aim : Discover defects in a short time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Security Automation</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       Why ?</a:t>
            </a:r>
            <a:endParaRPr b="1"/>
          </a:p>
          <a:p>
            <a:pPr indent="-342900" lvl="0" marL="457200" rtl="0" algn="l">
              <a:spcBef>
                <a:spcPts val="1200"/>
              </a:spcBef>
              <a:spcAft>
                <a:spcPts val="0"/>
              </a:spcAft>
              <a:buSzPts val="1800"/>
              <a:buChar char="●"/>
            </a:pPr>
            <a:r>
              <a:rPr lang="en-GB"/>
              <a:t>Overloaded with abundant security alerts </a:t>
            </a:r>
            <a:endParaRPr/>
          </a:p>
          <a:p>
            <a:pPr indent="-342900" lvl="0" marL="457200" rtl="0" algn="l">
              <a:spcBef>
                <a:spcPts val="0"/>
              </a:spcBef>
              <a:spcAft>
                <a:spcPts val="0"/>
              </a:spcAft>
              <a:buSzPts val="1800"/>
              <a:buChar char="●"/>
            </a:pPr>
            <a:r>
              <a:rPr lang="en-GB"/>
              <a:t>Various tools for detection, investigation, remediation &gt;&gt; Lots of consoles </a:t>
            </a:r>
            <a:endParaRPr/>
          </a:p>
          <a:p>
            <a:pPr indent="-342900" lvl="0" marL="457200" rtl="0" algn="l">
              <a:spcBef>
                <a:spcPts val="0"/>
              </a:spcBef>
              <a:spcAft>
                <a:spcPts val="0"/>
              </a:spcAft>
              <a:buSzPts val="1800"/>
              <a:buChar char="●"/>
            </a:pPr>
            <a:r>
              <a:rPr lang="en-GB"/>
              <a:t>Poor documentation of security processes</a:t>
            </a:r>
            <a:endParaRPr/>
          </a:p>
          <a:p>
            <a:pPr indent="-342900" lvl="0" marL="457200" rtl="0" algn="l">
              <a:spcBef>
                <a:spcPts val="0"/>
              </a:spcBef>
              <a:spcAft>
                <a:spcPts val="0"/>
              </a:spcAft>
              <a:buSzPts val="1800"/>
              <a:buChar char="●"/>
            </a:pPr>
            <a:r>
              <a:rPr lang="en-GB"/>
              <a:t>Shortage of talent </a:t>
            </a:r>
            <a:endParaRPr/>
          </a:p>
          <a:p>
            <a:pPr indent="0" lvl="0" marL="0" rtl="0" algn="l">
              <a:spcBef>
                <a:spcPts val="1200"/>
              </a:spcBef>
              <a:spcAft>
                <a:spcPts val="0"/>
              </a:spcAft>
              <a:buNone/>
            </a:pPr>
            <a:r>
              <a:rPr lang="en-GB"/>
              <a:t>        </a:t>
            </a:r>
            <a:r>
              <a:rPr b="1" lang="en-GB"/>
              <a:t>Solution</a:t>
            </a:r>
            <a:endParaRPr b="1"/>
          </a:p>
          <a:p>
            <a:pPr indent="-342900" lvl="0" marL="457200" rtl="0" algn="l">
              <a:spcBef>
                <a:spcPts val="1200"/>
              </a:spcBef>
              <a:spcAft>
                <a:spcPts val="0"/>
              </a:spcAft>
              <a:buSzPts val="1800"/>
              <a:buChar char="●"/>
            </a:pPr>
            <a:r>
              <a:rPr lang="en-GB"/>
              <a:t>Plug your security tools into CI/CD practises using Vendor provided APIs/CLI</a:t>
            </a:r>
            <a:endParaRPr/>
          </a:p>
          <a:p>
            <a:pPr indent="-342900" lvl="0" marL="457200" rtl="0" algn="l">
              <a:spcBef>
                <a:spcPts val="0"/>
              </a:spcBef>
              <a:spcAft>
                <a:spcPts val="0"/>
              </a:spcAft>
              <a:buSzPts val="1800"/>
              <a:buChar char="●"/>
            </a:pPr>
            <a:r>
              <a:rPr lang="en-GB"/>
              <a:t>Run </a:t>
            </a:r>
            <a:r>
              <a:rPr lang="en-GB"/>
              <a:t>automated</a:t>
            </a:r>
            <a:r>
              <a:rPr lang="en-GB"/>
              <a:t> scripts to fetch </a:t>
            </a:r>
            <a:r>
              <a:rPr lang="en-GB"/>
              <a:t>consolidated </a:t>
            </a:r>
            <a:r>
              <a:rPr lang="en-GB"/>
              <a:t>data from security tools </a:t>
            </a:r>
            <a:endParaRPr/>
          </a:p>
        </p:txBody>
      </p:sp>
      <p:sp>
        <p:nvSpPr>
          <p:cNvPr id="112" name="Google Shape;112;p21"/>
          <p:cNvSpPr txBox="1"/>
          <p:nvPr/>
        </p:nvSpPr>
        <p:spPr>
          <a:xfrm>
            <a:off x="832850" y="4676100"/>
            <a:ext cx="499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800">
                <a:solidFill>
                  <a:schemeClr val="dk1"/>
                </a:solidFill>
              </a:rPr>
              <a:t>Source</a:t>
            </a:r>
            <a:r>
              <a:rPr lang="en-GB" sz="900">
                <a:solidFill>
                  <a:schemeClr val="dk1"/>
                </a:solidFill>
              </a:rPr>
              <a:t>: </a:t>
            </a:r>
            <a:r>
              <a:rPr lang="en-GB" sz="700">
                <a:solidFill>
                  <a:schemeClr val="dk1"/>
                </a:solidFill>
              </a:rPr>
              <a:t>Libby Reichenberg. What is Security Orchestration and Automation. Youtube. 2018. Url: </a:t>
            </a:r>
            <a:r>
              <a:rPr lang="en-GB" sz="700">
                <a:solidFill>
                  <a:schemeClr val="dk1"/>
                </a:solidFill>
                <a:latin typeface="Courier New"/>
                <a:ea typeface="Courier New"/>
                <a:cs typeface="Courier New"/>
                <a:sym typeface="Courier New"/>
              </a:rPr>
              <a:t>https://www.youtube.com/watch?v=RJafMxfQ_IY&amp;t=361s</a:t>
            </a:r>
            <a:endParaRPr sz="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