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8BA0B-77FB-4C55-B44A-2C007066A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021D5-3482-4F80-805C-F62B1C885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06380-5AE7-4704-825B-D0728A1FC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73075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828800"/>
            <a:ext cx="8153400" cy="4038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7250F-924E-4C3B-BF22-76EB73C0C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4518D-CE70-4C0B-BF25-A4F4FAB7F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756EE-9BF7-4686-B291-8F70AB577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091FC-7FC5-4861-893C-14019109A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1AD26-96CE-4ED4-8E54-06B8E440E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57903-81CA-46C6-9290-DA0A9E0D5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0B03F-AA14-49B5-9D14-6164544DA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06E9-7847-48A6-B12A-F6AFD3868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EF9AE-D14C-4566-B536-50AD4B861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28600" y="228600"/>
            <a:ext cx="8686800" cy="5943600"/>
            <a:chOff x="144" y="144"/>
            <a:chExt cx="5472" cy="3744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144" y="144"/>
              <a:ext cx="5472" cy="3744"/>
            </a:xfrm>
            <a:prstGeom prst="rect">
              <a:avLst/>
            </a:prstGeom>
            <a:solidFill>
              <a:schemeClr val="bg1"/>
            </a:solidFill>
            <a:ln w="444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blackWhite">
            <a:xfrm>
              <a:off x="193" y="193"/>
              <a:ext cx="5373" cy="3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336" y="1092"/>
              <a:ext cx="51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fld id="{7161DF8B-0DAD-4409-9AE1-28C58D349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mages.google.co.in/imgres?imgurl=http://www.learnmarketing.net/segmen1.jpg&amp;imgrefurl=http://www.learnmarketing.net/segmentation.htm&amp;h=469&amp;w=491&amp;sz=16&amp;hl=en&amp;start=3&amp;tbnid=B77852uWEseBCM:&amp;tbnh=124&amp;tbnw=130&amp;prev=/images?q=segmentation&amp;svnum=10&amp;hl=en&amp;lr=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s.google.co.in/imgres?imgurl=http://www.webstream.net/graphics/ebusiness.jpg&amp;imgrefurl=http://www.webstream.net/services/ebusiness&amp;h=202&amp;w=235&amp;sz=14&amp;hl=en&amp;start=1&amp;tbnid=g3tgaRMwtkdFZM:&amp;tbnh=94&amp;tbnw=109&amp;prev=/images?q=e-business&amp;svnum=10&amp;hl=en&amp;lr=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mages.google.co.in/imgres?imgurl=http://www.accelerated.com/images/dart.gif&amp;imgrefurl=http://www.accelerated.com/CCS.asp&amp;h=239&amp;w=262&amp;sz=32&amp;hl=en&amp;start=5&amp;tbnid=b-bhz9BzCvZXrM:&amp;tbnh=102&amp;tbnw=112&amp;prev=/images?q=customer-centric&amp;svnum=10&amp;hl=en&amp;lr=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pedia.com/TERM/W/Web_site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Basics of </a:t>
            </a:r>
            <a:br>
              <a:rPr lang="en-US" dirty="0" smtClean="0"/>
            </a:br>
            <a:r>
              <a:rPr lang="en-US" dirty="0" smtClean="0"/>
              <a:t>e-commerce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rules of e-commerce: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Know your customer</a:t>
            </a:r>
          </a:p>
          <a:p>
            <a:pPr lvl="1" eaLnBrk="1" hangingPunct="1"/>
            <a:r>
              <a:rPr lang="en-US" dirty="0" smtClean="0"/>
              <a:t>Profiles and preferences</a:t>
            </a:r>
          </a:p>
          <a:p>
            <a:pPr lvl="1" eaLnBrk="1" hangingPunct="1"/>
            <a:r>
              <a:rPr lang="en-US" smtClean="0"/>
              <a:t>Combination of products and services to be offered.</a:t>
            </a:r>
          </a:p>
          <a:p>
            <a:pPr lvl="1" eaLnBrk="1" hangingPunct="1"/>
            <a:r>
              <a:rPr lang="en-US" dirty="0" smtClean="0"/>
              <a:t>Best methods for customers support</a:t>
            </a:r>
          </a:p>
          <a:p>
            <a:pPr lvl="1" eaLnBrk="1" hangingPunct="1"/>
            <a:r>
              <a:rPr lang="en-US" dirty="0" smtClean="0"/>
              <a:t>Marketing efforts for different segments</a:t>
            </a:r>
          </a:p>
          <a:p>
            <a:pPr lvl="1" eaLnBrk="1" hangingPunct="1"/>
            <a:r>
              <a:rPr lang="en-US" dirty="0" smtClean="0"/>
              <a:t>New products and services that should be developed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Segment customers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Using e-commerce segmentation can be done on the basis of the complex factors also such as channel preference, profitability, etc.</a:t>
            </a:r>
          </a:p>
          <a:p>
            <a:pPr algn="just" eaLnBrk="1" hangingPunct="1"/>
            <a:r>
              <a:rPr lang="en-US" sz="2800" dirty="0" smtClean="0"/>
              <a:t>Collaborative segmentation is also possible, where customers can choose from a flexible menu of offerings, configure them to suit their preferences and select the segment they fit in.</a:t>
            </a:r>
          </a:p>
          <a:p>
            <a:pPr eaLnBrk="1" hangingPunct="1"/>
            <a:endParaRPr lang="en-US" sz="2800" dirty="0" smtClean="0"/>
          </a:p>
        </p:txBody>
      </p:sp>
      <p:pic>
        <p:nvPicPr>
          <p:cNvPr id="12292" name="Picture 5" descr="segmen1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304800"/>
            <a:ext cx="2514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 the ‘Silo’ effect: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The scattered information across different files, in different formats and at different locations is known as ‘Silo’ effect.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Predictive modeling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800" smtClean="0"/>
              <a:t>Building models for the future on the basis of existing information on customer behavior.</a:t>
            </a:r>
          </a:p>
          <a:p>
            <a:r>
              <a:rPr lang="en-US" sz="2800" i="1" smtClean="0"/>
              <a:t>How much money a customer will spend on your products?</a:t>
            </a:r>
          </a:p>
          <a:p>
            <a:r>
              <a:rPr lang="en-US" sz="2800" i="1" smtClean="0"/>
              <a:t>How likely someone is to respond to an offer?</a:t>
            </a:r>
          </a:p>
          <a:p>
            <a:r>
              <a:rPr lang="en-US" sz="2800" i="1" smtClean="0"/>
              <a:t>How likely someone is to stop using your services?</a:t>
            </a:r>
          </a:p>
          <a:p>
            <a:pPr algn="just" eaLnBrk="1" hangingPunct="1"/>
            <a:endParaRPr lang="en-US" sz="2800" smtClean="0"/>
          </a:p>
        </p:txBody>
      </p:sp>
      <p:pic>
        <p:nvPicPr>
          <p:cNvPr id="14340" name="Picture 5" descr="model_chart_bi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5713" y="0"/>
            <a:ext cx="280828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Multi-channel strategy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 customer channel preference</a:t>
            </a:r>
          </a:p>
          <a:p>
            <a:pPr eaLnBrk="1" hangingPunct="1"/>
            <a:r>
              <a:rPr lang="en-US" smtClean="0"/>
              <a:t>Synchronize channels for seamless integration</a:t>
            </a:r>
          </a:p>
          <a:p>
            <a:pPr eaLnBrk="1" hangingPunct="1"/>
            <a:r>
              <a:rPr lang="en-US" smtClean="0"/>
              <a:t>Understand the cost structure of each channel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Personalize the customer experience: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Individualize the content</a:t>
            </a:r>
          </a:p>
          <a:p>
            <a:pPr eaLnBrk="1" hangingPunct="1"/>
            <a:r>
              <a:rPr lang="en-US" smtClean="0"/>
              <a:t>Enable customers to customize the environment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Optimize the value of every customer: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Macro level-optimize the lifetime customer value.</a:t>
            </a:r>
          </a:p>
          <a:p>
            <a:pPr eaLnBrk="1" hangingPunct="1"/>
            <a:r>
              <a:rPr lang="en-US" smtClean="0"/>
              <a:t>Micro level- optimizing the value for the individual customers by offering the most suitable products and for the organization by increasing revenues.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e-commerce infrastructure: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Centralized data storage</a:t>
            </a:r>
          </a:p>
          <a:p>
            <a:pPr eaLnBrk="1" hangingPunct="1"/>
            <a:r>
              <a:rPr lang="en-US" smtClean="0"/>
              <a:t>Update information dynamically</a:t>
            </a:r>
          </a:p>
          <a:p>
            <a:pPr eaLnBrk="1" hangingPunct="1"/>
            <a:r>
              <a:rPr lang="en-US" smtClean="0"/>
              <a:t>Focus on back-office systems</a:t>
            </a:r>
          </a:p>
          <a:p>
            <a:pPr eaLnBrk="1" hangingPunct="1"/>
            <a:r>
              <a:rPr lang="en-US" smtClean="0"/>
              <a:t>Scalable systems</a:t>
            </a:r>
          </a:p>
          <a:p>
            <a:pPr eaLnBrk="1" hangingPunct="1"/>
            <a:r>
              <a:rPr lang="en-US" smtClean="0"/>
              <a:t>Support all platforms and devices</a:t>
            </a:r>
          </a:p>
          <a:p>
            <a:pPr eaLnBrk="1" hangingPunct="1"/>
            <a:r>
              <a:rPr lang="en-US" smtClean="0"/>
              <a:t>Support global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What is e-commerce?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z="2700" dirty="0" smtClean="0"/>
              <a:t>"e-commerce" means using the Internet or related technologies for any of the normal business operations.</a:t>
            </a:r>
          </a:p>
          <a:p>
            <a:pPr algn="just" eaLnBrk="1" hangingPunct="1"/>
            <a:r>
              <a:rPr lang="en-US" sz="2700" dirty="0" smtClean="0"/>
              <a:t>The use of information and communication technologies to transform business processes and to take advantage of the many features of the Web environment </a:t>
            </a:r>
          </a:p>
          <a:p>
            <a:pPr algn="just" eaLnBrk="1" hangingPunct="1"/>
            <a:r>
              <a:rPr lang="en-US" sz="2700" dirty="0" smtClean="0"/>
              <a:t>Using ICT for buying, selling, advertising, production, distribution or management.</a:t>
            </a:r>
          </a:p>
        </p:txBody>
      </p:sp>
      <p:pic>
        <p:nvPicPr>
          <p:cNvPr id="4100" name="Picture 5" descr="ebusines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81000"/>
            <a:ext cx="274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23" name="Picture 4" descr="ma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762000"/>
            <a:ext cx="5867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76400" y="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Working of e-commerce model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z="4000" smtClean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 b="5556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Evolution of e-commerce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Transaction-oriented e-commerce during 1990’s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Customer-Centric e-commerce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4191000" y="2819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Features: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Customer is the king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Entry barriers are low</a:t>
            </a:r>
          </a:p>
          <a:p>
            <a:pPr eaLnBrk="1" hangingPunct="1"/>
            <a:r>
              <a:rPr lang="en-US" smtClean="0"/>
              <a:t>It leads to disintermediation: infomediaries are there</a:t>
            </a:r>
          </a:p>
          <a:p>
            <a:pPr eaLnBrk="1" hangingPunct="1"/>
            <a:r>
              <a:rPr lang="en-US" smtClean="0"/>
              <a:t>Economies of scale depends upon number of transaction</a:t>
            </a:r>
          </a:p>
        </p:txBody>
      </p:sp>
      <p:pic>
        <p:nvPicPr>
          <p:cNvPr id="8196" name="Picture 5" descr="dart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752600"/>
            <a:ext cx="1600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Traditional business vs. e-commerce</a:t>
            </a:r>
          </a:p>
        </p:txBody>
      </p:sp>
      <p:graphicFrame>
        <p:nvGraphicFramePr>
          <p:cNvPr id="14364" name="Group 28"/>
          <p:cNvGraphicFramePr>
            <a:graphicFrameLocks noGrp="1"/>
          </p:cNvGraphicFramePr>
          <p:nvPr>
            <p:ph idx="1"/>
          </p:nvPr>
        </p:nvGraphicFramePr>
        <p:xfrm>
          <a:off x="533400" y="1752600"/>
          <a:ext cx="8153400" cy="4387025"/>
        </p:xfrm>
        <a:graphic>
          <a:graphicData uri="http://schemas.openxmlformats.org/drawingml/2006/table">
            <a:tbl>
              <a:tblPr/>
              <a:tblGrid>
                <a:gridCol w="4076700"/>
                <a:gridCol w="4076700"/>
              </a:tblGrid>
              <a:tr h="1346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Product-centric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(Focus on product differentiation and innovation)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Focus on customers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(Customers are a part of designing the product e.g. P&amp;G Advisors program)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6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Proper analysis and processing of data not possible.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Collection, storage and dissemination of information is more important as volume of data is 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Limited geographical regions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Across the globe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57200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Formed from a combination of the words </a:t>
            </a:r>
            <a:r>
              <a:rPr lang="en-US" sz="2000" b="1" i="1" dirty="0" smtClean="0"/>
              <a:t>info</a:t>
            </a:r>
            <a:r>
              <a:rPr lang="en-US" sz="2000" i="1" dirty="0" smtClean="0"/>
              <a:t>rmation</a:t>
            </a:r>
            <a:r>
              <a:rPr lang="en-US" sz="2000" dirty="0" smtClean="0"/>
              <a:t> </a:t>
            </a:r>
            <a:r>
              <a:rPr lang="en-US" sz="2000" smtClean="0"/>
              <a:t>and </a:t>
            </a:r>
            <a:r>
              <a:rPr lang="en-US" sz="2000" i="1" smtClean="0"/>
              <a:t>inter</a:t>
            </a:r>
            <a:r>
              <a:rPr lang="en-US" sz="2000" b="1" i="1" smtClean="0"/>
              <a:t>mediary</a:t>
            </a:r>
            <a:r>
              <a:rPr lang="en-US" sz="2000" dirty="0" smtClean="0"/>
              <a:t>, an </a:t>
            </a:r>
            <a:r>
              <a:rPr lang="en-US" sz="2000" dirty="0" err="1" smtClean="0"/>
              <a:t>infomediary</a:t>
            </a:r>
            <a:r>
              <a:rPr lang="en-US" sz="2000" dirty="0" smtClean="0"/>
              <a:t> is a </a:t>
            </a:r>
            <a:r>
              <a:rPr lang="en-US" sz="2000" dirty="0" smtClean="0">
                <a:hlinkClick r:id="rId2"/>
              </a:rPr>
              <a:t>Web site</a:t>
            </a:r>
            <a:r>
              <a:rPr lang="en-US" sz="2000" dirty="0" smtClean="0"/>
              <a:t> that gathers and organizes large amounts of data and acts as an intermediary between those who want the information and those who supply the information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 The </a:t>
            </a:r>
            <a:r>
              <a:rPr lang="en-US" sz="2000" dirty="0" err="1" smtClean="0"/>
              <a:t>infomediary</a:t>
            </a:r>
            <a:r>
              <a:rPr lang="en-US" sz="2000" dirty="0" smtClean="0"/>
              <a:t> is a neutral entity, a third-party provider of unbiased information; it does not promote or try to sell specific products in preference over other products. It does not act on behalf of any vendors.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Another type of </a:t>
            </a:r>
            <a:r>
              <a:rPr lang="en-US" sz="2000" dirty="0" err="1" smtClean="0"/>
              <a:t>infomediary</a:t>
            </a:r>
            <a:r>
              <a:rPr lang="en-US" sz="2000" dirty="0" smtClean="0"/>
              <a:t>, and one that is not necessarily Web-based, is one that provides vendors with consumer information that will help the vendor develop and market products. The </a:t>
            </a:r>
            <a:r>
              <a:rPr lang="en-US" sz="2000" dirty="0" err="1" smtClean="0"/>
              <a:t>infomediary</a:t>
            </a:r>
            <a:r>
              <a:rPr lang="en-US" sz="2000" dirty="0" smtClean="0"/>
              <a:t> collects the personal information from the buyers and markets that data to businesses. The advantage of this approach is that consumer privacy is protected and some </a:t>
            </a:r>
            <a:r>
              <a:rPr lang="en-US" sz="2000" dirty="0" err="1" smtClean="0"/>
              <a:t>infomediaries</a:t>
            </a:r>
            <a:r>
              <a:rPr lang="en-US" sz="2000" dirty="0" smtClean="0"/>
              <a:t> even offer consumers a percentage of the brokerage deals.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Infomediaries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56388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Websites that are replacing the distributors and dealers.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From the simple role of a search engine, they have evolved into 3 models: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smtClean="0"/>
              <a:t>1. Aggregators: It can selectively extract information from a Web site, couple it with additional data from other sources including those of its competitors, and make the necessary fine-tuning for intelligent comparisons.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2. Online auctioneers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3. Online exchanges</a:t>
            </a:r>
          </a:p>
        </p:txBody>
      </p:sp>
      <p:pic>
        <p:nvPicPr>
          <p:cNvPr id="10244" name="Picture 5" descr="how-aggregators-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752600"/>
            <a:ext cx="2514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Refined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662</TotalTime>
  <Words>505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Refined</vt:lpstr>
      <vt:lpstr>Basics of  e-commerce</vt:lpstr>
      <vt:lpstr>What is e-commerce?</vt:lpstr>
      <vt:lpstr>Slide 3</vt:lpstr>
      <vt:lpstr>Slide 4</vt:lpstr>
      <vt:lpstr>Evolution of e-commerce</vt:lpstr>
      <vt:lpstr>Features:</vt:lpstr>
      <vt:lpstr>Traditional business vs. e-commerce</vt:lpstr>
      <vt:lpstr>Slide 8</vt:lpstr>
      <vt:lpstr>Infomediaries</vt:lpstr>
      <vt:lpstr>Basic rules of e-commerce:</vt:lpstr>
      <vt:lpstr>Segment customers</vt:lpstr>
      <vt:lpstr>Avoid the ‘Silo’ effect:</vt:lpstr>
      <vt:lpstr>Predictive modeling </vt:lpstr>
      <vt:lpstr>Multi-channel strategy</vt:lpstr>
      <vt:lpstr>Personalize the customer experience:</vt:lpstr>
      <vt:lpstr>Optimize the value of every customer:</vt:lpstr>
      <vt:lpstr>e-commerce infrastructure:</vt:lpstr>
    </vt:vector>
  </TitlesOfParts>
  <Company>ICFAI National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e-Business</dc:title>
  <dc:creator>sumanglarathore</dc:creator>
  <cp:lastModifiedBy>Avinash</cp:lastModifiedBy>
  <cp:revision>21</cp:revision>
  <dcterms:created xsi:type="dcterms:W3CDTF">2006-12-11T06:49:41Z</dcterms:created>
  <dcterms:modified xsi:type="dcterms:W3CDTF">2016-09-14T07:39:20Z</dcterms:modified>
</cp:coreProperties>
</file>