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Lst>
  <p:sldIdLst>
    <p:sldId id="259" r:id="rId4"/>
    <p:sldId id="262" r:id="rId5"/>
    <p:sldId id="319" r:id="rId6"/>
    <p:sldId id="268" r:id="rId7"/>
    <p:sldId id="325" r:id="rId8"/>
    <p:sldId id="328" r:id="rId9"/>
    <p:sldId id="331" r:id="rId10"/>
    <p:sldId id="334" r:id="rId11"/>
    <p:sldId id="337" r:id="rId12"/>
    <p:sldId id="340" r:id="rId13"/>
    <p:sldId id="343" r:id="rId14"/>
    <p:sldId id="271" r:id="rId15"/>
    <p:sldId id="274" r:id="rId16"/>
    <p:sldId id="277" r:id="rId17"/>
    <p:sldId id="355" r:id="rId18"/>
    <p:sldId id="358" r:id="rId19"/>
    <p:sldId id="361" r:id="rId20"/>
    <p:sldId id="364" r:id="rId21"/>
    <p:sldId id="280" r:id="rId22"/>
    <p:sldId id="283" r:id="rId23"/>
    <p:sldId id="286" r:id="rId24"/>
    <p:sldId id="289" r:id="rId25"/>
    <p:sldId id="292" r:id="rId26"/>
    <p:sldId id="295" r:id="rId27"/>
    <p:sldId id="298" r:id="rId28"/>
    <p:sldId id="301" r:id="rId29"/>
    <p:sldId id="304" r:id="rId30"/>
    <p:sldId id="403" r:id="rId31"/>
    <p:sldId id="307" r:id="rId32"/>
    <p:sldId id="409" r:id="rId33"/>
  </p:sldIdLst>
  <p:sldSz cx="9144000" cy="5143500" type="screen16x9"/>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0"/>
  </p:normalViewPr>
  <p:slideViewPr>
    <p:cSldViewPr>
      <p:cViewPr varScale="1">
        <p:scale>
          <a:sx n="92" d="100"/>
          <a:sy n="92" d="100"/>
        </p:scale>
        <p:origin x="810" y="8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B6D4BEB-040F-43B1-9757-0C54E334C05F}" type="datetimeFigureOut">
              <a:rPr lang="en-US" smtClean="0"/>
              <a:t>4/16/2024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0E7FA27-86CF-4D1B-A9DE-1F6A0C71A11D}" type="datetimeFigureOut">
              <a:rPr lang="en-US" smtClean="0"/>
              <a:t>4/16/2024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9AB0EDD-5873-4BB8-BB65-2EB63FCC63FE}" type="datetimeFigureOut">
              <a:rPr lang="en-US" smtClean="0"/>
              <a:t>4/16/2024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5944700-06F5-4D1E-BD57-FF238EAB089C}" type="datetimeFigureOut">
              <a:rPr lang="en-US" smtClean="0"/>
              <a:t>4/16/2024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FED8415-8A05-4BF8-835F-B634B82CD355}" type="datetimeFigureOut">
              <a:rPr lang="en-US" smtClean="0"/>
              <a:t>4/16/2024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329745F2-AF3D-4880-9428-432A0F257854}" type="datetimeFigureOut">
              <a:rPr lang="en-US" smtClean="0"/>
              <a:t>4/16/2024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A480206-91DB-4654-BFDF-DED03384C38F}" type="datetimeFigureOut">
              <a:rPr lang="en-US" smtClean="0"/>
              <a:t>4/16/2024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8D44330-7778-47F1-8FFD-65443A0A4A38}" type="datetimeFigureOut">
              <a:rPr lang="en-US" smtClean="0"/>
              <a:t>4/16/2024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E91FF59-287A-4A6B-9026-EE30EEF65DCC}" type="datetimeFigureOut">
              <a:rPr lang="en-US" smtClean="0"/>
              <a:t>4/16/2024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065688A-E2F7-4B67-9080-AC4E6513D9BB}" type="datetimeFigureOut">
              <a:rPr lang="en-US" smtClean="0"/>
              <a:t>4/16/2024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1ECFAA7-84BE-4FEB-8EEB-B24C480C0E6C}" type="datetimeFigureOut">
              <a:rPr lang="en-US" smtClean="0"/>
              <a:t>4/16/2024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05740"/>
            <a:ext cx="8229600" cy="822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05740"/>
            <a:ext cx="8229600" cy="822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noteswapxyz.000webhostapp.com/" TargetMode="External"/><Relationship Id="rId2" Type="http://schemas.openxmlformats.org/officeDocument/2006/relationships/hyperlink" Target="https://noteswap.rf.gd/"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https://docs.google.com/forms/d/e/1FAIpQLSegUTLShbtNw1jqNRqngxaHfuD7xWie4W35Nmtf4TtXJCaE-A/viewform" TargetMode="Externa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https://000webhost.com/" TargetMode="External"/><Relationship Id="rId5" Type="http://schemas.openxmlformats.org/officeDocument/2006/relationships/hyperlink" Target="http://infinityfree.com/" TargetMode="External"/><Relationship Id="rId4" Type="http://schemas.openxmlformats.org/officeDocument/2006/relationships/hyperlink" Target="https://app.diagrams.ne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6" name="Title 15"/>
          <p:cNvSpPr>
            <a:spLocks noGrp="1"/>
          </p:cNvSpPr>
          <p:nvPr>
            <p:ph type="ctrTitle"/>
          </p:nvPr>
        </p:nvSpPr>
        <p:spPr>
          <a:xfrm>
            <a:off x="685800" y="1594485"/>
            <a:ext cx="7772400" cy="738664"/>
          </a:xfrm>
        </p:spPr>
        <p:txBody>
          <a:bodyPr/>
          <a:lstStyle/>
          <a:p>
            <a:pPr algn="ctr"/>
            <a:r>
              <a:rPr lang="en-US" sz="4800" err="1"/>
              <a:t>NoteSwap </a:t>
            </a:r>
            <a:endParaRPr lang="en-IN" sz="4800"/>
          </a:p>
        </p:txBody>
      </p:sp>
      <p:sp>
        <p:nvSpPr>
          <p:cNvPr id="17" name="Subtitle 16"/>
          <p:cNvSpPr>
            <a:spLocks noGrp="1"/>
          </p:cNvSpPr>
          <p:nvPr>
            <p:ph type="subTitle" idx="4"/>
          </p:nvPr>
        </p:nvSpPr>
        <p:spPr>
          <a:xfrm>
            <a:off x="1371600" y="2880360"/>
            <a:ext cx="6400800" cy="692497"/>
          </a:xfrm>
        </p:spPr>
        <p:txBody>
          <a:bodyPr/>
          <a:lstStyle/>
          <a:p>
            <a:r>
              <a:rPr lang="en-US" sz="2000"/>
              <a:t>online unique currency note and vintage item selling platform</a:t>
            </a:r>
          </a:p>
          <a:p>
            <a:endParaRPr lang="en-IN" sz="250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20" y="214211"/>
            <a:ext cx="2082863" cy="108671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430887"/>
          </a:xfrm>
        </p:spPr>
        <p:txBody>
          <a:bodyPr/>
          <a:lstStyle/>
          <a:p>
            <a:r>
              <a:rPr lang="en-US" sz="2800">
                <a:solidFill>
                  <a:srgbClr val="FF0000"/>
                </a:solidFill>
                <a:latin typeface="Baskerville Old Face" panose="02020602080505020303" pitchFamily="18" charset="0"/>
              </a:rPr>
              <a:t>SURVEY</a:t>
            </a:r>
            <a:endParaRPr lang="en-IN" sz="2500" spc="300">
              <a:solidFill>
                <a:srgbClr val="FF0000"/>
              </a:solidFill>
              <a:latin typeface="Baskerville Old Face" panose="020206020805050203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13" y="895350"/>
            <a:ext cx="7543800" cy="4046677"/>
          </a:xfrm>
          <a:prstGeom prst="rect">
            <a:avLst/>
          </a:prstGeom>
        </p:spPr>
      </p:pic>
    </p:spTree>
    <p:extLst>
      <p:ext uri="{BB962C8B-B14F-4D97-AF65-F5344CB8AC3E}">
        <p14:creationId xmlns:p14="http://schemas.microsoft.com/office/powerpoint/2010/main" val="28273229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a:solidFill>
                  <a:srgbClr val="FF0000"/>
                </a:solidFill>
                <a:latin typeface="Baskerville Old Face" panose="02020602080505020303" pitchFamily="18" charset="0"/>
              </a:rPr>
              <a:t>EXPECTED OUTCOME</a:t>
            </a:r>
            <a:endParaRPr lang="en-IN" sz="2500" spc="30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2769989"/>
          </a:xfrm>
        </p:spPr>
        <p:txBody>
          <a:bodyPr/>
          <a:lstStyle/>
          <a:p>
            <a:pPr marL="285750" indent="-285750">
              <a:buFont typeface="Wingdings" panose="05000000000000000000" pitchFamily="2" charset="2"/>
              <a:buChar char="§"/>
            </a:pPr>
            <a:endParaRPr lang="en-US" b="1"/>
          </a:p>
          <a:p>
            <a:pPr marL="285750" indent="-285750">
              <a:buFont typeface="Wingdings" panose="05000000000000000000" pitchFamily="2" charset="2"/>
              <a:buChar char="§"/>
            </a:pPr>
            <a:r>
              <a:rPr lang="en-US" b="1"/>
              <a:t>Connections</a:t>
            </a:r>
            <a:endParaRPr lang="en-US"/>
          </a:p>
          <a:p>
            <a:endParaRPr lang="en-US"/>
          </a:p>
          <a:p>
            <a:pPr marL="285750" indent="-285750">
              <a:buFont typeface="Wingdings" panose="05000000000000000000" pitchFamily="2" charset="2"/>
              <a:buChar char="§"/>
            </a:pPr>
            <a:r>
              <a:rPr lang="en-US" b="1"/>
              <a:t>cultural value</a:t>
            </a:r>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b="1"/>
              <a:t>Listings</a:t>
            </a:r>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b="1"/>
              <a:t>Brand Reputation</a:t>
            </a:r>
          </a:p>
          <a:p>
            <a:pPr marL="285750" indent="-285750">
              <a:buFont typeface="Wingdings" panose="05000000000000000000" pitchFamily="2" charset="2"/>
              <a:buChar char="§"/>
            </a:pPr>
            <a:endParaRPr lang="en-US" b="1"/>
          </a:p>
          <a:p>
            <a:pPr marL="285750" indent="-285750">
              <a:buFont typeface="Wingdings" panose="05000000000000000000" pitchFamily="2" charset="2"/>
              <a:buChar char="§"/>
            </a:pPr>
            <a:r>
              <a:rPr lang="en-IN" b="1"/>
              <a:t>Revenue Generation</a:t>
            </a:r>
            <a:endParaRPr lang="en-IN"/>
          </a:p>
        </p:txBody>
      </p:sp>
    </p:spTree>
    <p:extLst>
      <p:ext uri="{BB962C8B-B14F-4D97-AF65-F5344CB8AC3E}">
        <p14:creationId xmlns:p14="http://schemas.microsoft.com/office/powerpoint/2010/main" val="33387722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92675" y="266963"/>
            <a:ext cx="8229600" cy="384721"/>
          </a:xfrm>
        </p:spPr>
        <p:txBody>
          <a:bodyPr/>
          <a:lstStyle/>
          <a:p>
            <a:r>
              <a:rPr lang="en-US" sz="2500" spc="300">
                <a:solidFill>
                  <a:srgbClr val="FF0000"/>
                </a:solidFill>
                <a:latin typeface="Baskerville Old Face" panose="02020602080505020303" pitchFamily="18" charset="0"/>
              </a:rPr>
              <a:t>Data Dictionary</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22" name="Rectangle 21"/>
          <p:cNvSpPr/>
          <p:nvPr/>
        </p:nvSpPr>
        <p:spPr>
          <a:xfrm>
            <a:off x="5908470" y="323887"/>
            <a:ext cx="205011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2">
                    <a:lumMod val="60000"/>
                    <a:lumOff val="40000"/>
                  </a:schemeClr>
                </a:solidFill>
                <a:latin typeface="Arial" pitchFamily="34" charset="0"/>
                <a:cs typeface="Arial" pitchFamily="34" charset="0"/>
              </a:rPr>
              <a:t>User Table</a:t>
            </a:r>
            <a:endParaRPr lang="en-IN" b="1">
              <a:solidFill>
                <a:schemeClr val="tx2">
                  <a:lumMod val="60000"/>
                  <a:lumOff val="40000"/>
                </a:schemeClr>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09737077"/>
              </p:ext>
            </p:extLst>
          </p:nvPr>
        </p:nvGraphicFramePr>
        <p:xfrm>
          <a:off x="826347" y="709844"/>
          <a:ext cx="7467600" cy="3925103"/>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35798490"/>
                    </a:ext>
                  </a:extLst>
                </a:gridCol>
                <a:gridCol w="1866900">
                  <a:extLst>
                    <a:ext uri="{9D8B030D-6E8A-4147-A177-3AD203B41FA5}">
                      <a16:colId xmlns:a16="http://schemas.microsoft.com/office/drawing/2014/main" val="204924755"/>
                    </a:ext>
                  </a:extLst>
                </a:gridCol>
                <a:gridCol w="1866900">
                  <a:extLst>
                    <a:ext uri="{9D8B030D-6E8A-4147-A177-3AD203B41FA5}">
                      <a16:colId xmlns:a16="http://schemas.microsoft.com/office/drawing/2014/main" val="3940127190"/>
                    </a:ext>
                  </a:extLst>
                </a:gridCol>
                <a:gridCol w="1866900">
                  <a:extLst>
                    <a:ext uri="{9D8B030D-6E8A-4147-A177-3AD203B41FA5}">
                      <a16:colId xmlns:a16="http://schemas.microsoft.com/office/drawing/2014/main" val="56694388"/>
                    </a:ext>
                  </a:extLst>
                </a:gridCol>
              </a:tblGrid>
              <a:tr h="502573">
                <a:tc>
                  <a:txBody>
                    <a:bodyPr/>
                    <a:lstStyle/>
                    <a:p>
                      <a:pPr algn="ctr"/>
                      <a:r>
                        <a:rPr lang="en-IN" sz="1400" b="1"/>
                        <a:t>Fields</a:t>
                      </a:r>
                      <a:endParaRPr lang="en-IN" sz="1400"/>
                    </a:p>
                  </a:txBody>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IN" sz="1400" b="1"/>
                        <a:t>Data Type (Size)</a:t>
                      </a:r>
                    </a:p>
                  </a:txBody>
                  <a:tcPr/>
                </a:tc>
                <a:tc>
                  <a:txBody>
                    <a:bodyPr/>
                    <a:lstStyle/>
                    <a:p>
                      <a:pPr algn="ctr"/>
                      <a:r>
                        <a:rPr lang="en-IN" sz="1400"/>
                        <a:t>Constraints</a:t>
                      </a:r>
                    </a:p>
                  </a:txBody>
                  <a:tcPr/>
                </a:tc>
                <a:tc>
                  <a:txBody>
                    <a:bodyPr/>
                    <a:lstStyle/>
                    <a:p>
                      <a:pPr algn="ctr"/>
                      <a:r>
                        <a:rPr lang="en-IN" sz="1400"/>
                        <a:t>Description</a:t>
                      </a:r>
                    </a:p>
                  </a:txBody>
                  <a:tcPr/>
                </a:tc>
                <a:extLst>
                  <a:ext uri="{0D108BD9-81ED-4DB2-BD59-A6C34878D82A}">
                    <a16:rowId xmlns:a16="http://schemas.microsoft.com/office/drawing/2014/main" val="4045855711"/>
                  </a:ext>
                </a:extLst>
              </a:tr>
              <a:tr h="342253">
                <a:tc>
                  <a:txBody>
                    <a:bodyPr/>
                    <a:lstStyle/>
                    <a:p>
                      <a:pPr algn="ctr"/>
                      <a:r>
                        <a:rPr lang="en-US" sz="1400" b="0" err="1"/>
                        <a:t>User_id</a:t>
                      </a:r>
                      <a:endParaRPr lang="en-IN" sz="1400" b="0"/>
                    </a:p>
                  </a:txBody>
                  <a:tcPr/>
                </a:tc>
                <a:tc>
                  <a:txBody>
                    <a:bodyPr/>
                    <a:lstStyle/>
                    <a:p>
                      <a:pPr algn="ctr"/>
                      <a:r>
                        <a:rPr lang="en-US" sz="1400"/>
                        <a:t>INT</a:t>
                      </a:r>
                      <a:endParaRPr lang="en-IN" sz="1400"/>
                    </a:p>
                  </a:txBody>
                  <a:tcPr/>
                </a:tc>
                <a:tc>
                  <a:txBody>
                    <a:bodyPr/>
                    <a:lstStyle/>
                    <a:p>
                      <a:pPr algn="ctr"/>
                      <a:r>
                        <a:rPr lang="en-US" sz="1400"/>
                        <a:t>Primary Key</a:t>
                      </a:r>
                      <a:endParaRPr lang="en-IN" sz="1400"/>
                    </a:p>
                  </a:txBody>
                  <a:tcPr/>
                </a:tc>
                <a:tc>
                  <a:txBody>
                    <a:bodyPr/>
                    <a:lstStyle/>
                    <a:p>
                      <a:pPr algn="ctr"/>
                      <a:r>
                        <a:rPr lang="en-US" sz="1400"/>
                        <a:t>User id</a:t>
                      </a:r>
                      <a:endParaRPr lang="en-IN" sz="1400"/>
                    </a:p>
                  </a:txBody>
                  <a:tcPr/>
                </a:tc>
                <a:extLst>
                  <a:ext uri="{0D108BD9-81ED-4DB2-BD59-A6C34878D82A}">
                    <a16:rowId xmlns:a16="http://schemas.microsoft.com/office/drawing/2014/main" val="1605639324"/>
                  </a:ext>
                </a:extLst>
              </a:tr>
              <a:tr h="342253">
                <a:tc>
                  <a:txBody>
                    <a:bodyPr/>
                    <a:lstStyle/>
                    <a:p>
                      <a:pPr algn="ctr"/>
                      <a:r>
                        <a:rPr lang="en-US" sz="1400" err="1"/>
                        <a:t>User_name</a:t>
                      </a:r>
                      <a:endParaRPr lang="en-IN" sz="1400"/>
                    </a:p>
                  </a:txBody>
                  <a:tcPr/>
                </a:tc>
                <a:tc>
                  <a:txBody>
                    <a:bodyPr/>
                    <a:lstStyle/>
                    <a:p>
                      <a:pPr algn="ctr"/>
                      <a:r>
                        <a:rPr lang="en-IN" sz="1400" b="0" i="0">
                          <a:solidFill>
                            <a:schemeClr val="dk1"/>
                          </a:solidFill>
                          <a:effectLst/>
                          <a:latin typeface="+mn-lt"/>
                          <a:ea typeface="+mn-ea"/>
                          <a:cs typeface="+mn-cs"/>
                        </a:rPr>
                        <a:t>VARCHAR</a:t>
                      </a:r>
                      <a:r>
                        <a:rPr lang="en-US" sz="1400"/>
                        <a:t>(50)</a:t>
                      </a:r>
                      <a:endParaRPr lang="en-IN" sz="1400"/>
                    </a:p>
                  </a:txBody>
                  <a:tcPr/>
                </a:tc>
                <a:tc>
                  <a:txBody>
                    <a:bodyPr/>
                    <a:lstStyle/>
                    <a:p>
                      <a:pPr algn="ctr"/>
                      <a:r>
                        <a:rPr lang="en-IN" sz="1400" b="0" i="0">
                          <a:solidFill>
                            <a:schemeClr val="dk1"/>
                          </a:solidFill>
                          <a:effectLst/>
                          <a:latin typeface="+mn-lt"/>
                          <a:ea typeface="+mn-ea"/>
                          <a:cs typeface="+mn-cs"/>
                        </a:rPr>
                        <a:t>NOT NULL</a:t>
                      </a:r>
                      <a:endParaRPr lang="en-IN" sz="1400"/>
                    </a:p>
                  </a:txBody>
                  <a:tcPr/>
                </a:tc>
                <a:tc>
                  <a:txBody>
                    <a:bodyPr/>
                    <a:lstStyle/>
                    <a:p>
                      <a:pPr algn="ctr"/>
                      <a:r>
                        <a:rPr lang="en-IN" sz="1400"/>
                        <a:t>User name</a:t>
                      </a:r>
                    </a:p>
                  </a:txBody>
                  <a:tcPr/>
                </a:tc>
                <a:extLst>
                  <a:ext uri="{0D108BD9-81ED-4DB2-BD59-A6C34878D82A}">
                    <a16:rowId xmlns:a16="http://schemas.microsoft.com/office/drawing/2014/main" val="1025143739"/>
                  </a:ext>
                </a:extLst>
              </a:tr>
              <a:tr h="342253">
                <a:tc>
                  <a:txBody>
                    <a:bodyPr/>
                    <a:lstStyle/>
                    <a:p>
                      <a:pPr algn="ctr"/>
                      <a:r>
                        <a:rPr lang="en-US" sz="1400"/>
                        <a:t>Email</a:t>
                      </a:r>
                      <a:endParaRPr lang="en-IN" sz="1400"/>
                    </a:p>
                  </a:txBody>
                  <a:tcPr/>
                </a:tc>
                <a:tc>
                  <a:txBody>
                    <a:bodyPr/>
                    <a:lstStyle/>
                    <a:p>
                      <a:pPr algn="ctr"/>
                      <a:r>
                        <a:rPr lang="en-IN" sz="1400" b="0" i="0">
                          <a:solidFill>
                            <a:schemeClr val="dk1"/>
                          </a:solidFill>
                          <a:effectLst/>
                          <a:latin typeface="+mn-lt"/>
                          <a:ea typeface="+mn-ea"/>
                          <a:cs typeface="+mn-cs"/>
                        </a:rPr>
                        <a:t>VARCHAR</a:t>
                      </a:r>
                      <a:r>
                        <a:rPr lang="en-US" sz="1400"/>
                        <a:t>(100)</a:t>
                      </a:r>
                      <a:endParaRPr lang="en-IN" sz="1400"/>
                    </a:p>
                  </a:txBody>
                  <a:tcPr/>
                </a:tc>
                <a:tc>
                  <a:txBody>
                    <a:bodyPr/>
                    <a:lstStyle/>
                    <a:p>
                      <a:pPr algn="ctr"/>
                      <a:r>
                        <a:rPr lang="en-IN" sz="1400" b="0" i="0">
                          <a:solidFill>
                            <a:schemeClr val="dk1"/>
                          </a:solidFill>
                          <a:effectLst/>
                          <a:latin typeface="+mn-lt"/>
                          <a:ea typeface="+mn-ea"/>
                          <a:cs typeface="+mn-cs"/>
                        </a:rPr>
                        <a:t>NOT NULL</a:t>
                      </a:r>
                      <a:endParaRPr lang="en-IN" sz="1400"/>
                    </a:p>
                  </a:txBody>
                  <a:tcPr/>
                </a:tc>
                <a:tc>
                  <a:txBody>
                    <a:bodyPr/>
                    <a:lstStyle/>
                    <a:p>
                      <a:pPr algn="ctr"/>
                      <a:r>
                        <a:rPr lang="en-IN" sz="1400" b="0" i="0">
                          <a:solidFill>
                            <a:schemeClr val="dk1"/>
                          </a:solidFill>
                          <a:effectLst/>
                          <a:latin typeface="+mn-lt"/>
                          <a:ea typeface="+mn-ea"/>
                          <a:cs typeface="+mn-cs"/>
                        </a:rPr>
                        <a:t>Email </a:t>
                      </a:r>
                      <a:endParaRPr lang="en-IN" sz="1400"/>
                    </a:p>
                  </a:txBody>
                  <a:tcPr/>
                </a:tc>
                <a:extLst>
                  <a:ext uri="{0D108BD9-81ED-4DB2-BD59-A6C34878D82A}">
                    <a16:rowId xmlns:a16="http://schemas.microsoft.com/office/drawing/2014/main" val="1106132361"/>
                  </a:ext>
                </a:extLst>
              </a:tr>
              <a:tr h="342253">
                <a:tc>
                  <a:txBody>
                    <a:bodyPr/>
                    <a:lstStyle/>
                    <a:p>
                      <a:pPr algn="ctr"/>
                      <a:r>
                        <a:rPr lang="en-IN" sz="1400" b="0" i="0">
                          <a:solidFill>
                            <a:schemeClr val="dk1"/>
                          </a:solidFill>
                          <a:effectLst/>
                          <a:latin typeface="+mn-lt"/>
                          <a:ea typeface="+mn-ea"/>
                          <a:cs typeface="+mn-cs"/>
                        </a:rPr>
                        <a:t>Password</a:t>
                      </a:r>
                      <a:endParaRPr lang="en-IN" sz="1400"/>
                    </a:p>
                  </a:txBody>
                  <a:tcPr/>
                </a:tc>
                <a:tc>
                  <a:txBody>
                    <a:bodyPr/>
                    <a:lstStyle/>
                    <a:p>
                      <a:pPr algn="ctr"/>
                      <a:r>
                        <a:rPr lang="en-IN" sz="1400" b="0" i="0">
                          <a:solidFill>
                            <a:schemeClr val="dk1"/>
                          </a:solidFill>
                          <a:effectLst/>
                          <a:latin typeface="+mn-lt"/>
                          <a:ea typeface="+mn-ea"/>
                          <a:cs typeface="+mn-cs"/>
                        </a:rPr>
                        <a:t>VARCHAR(60)</a:t>
                      </a:r>
                      <a:endParaRPr lang="en-IN" sz="1400"/>
                    </a:p>
                  </a:txBody>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IN" sz="1400" b="0" i="0">
                          <a:solidFill>
                            <a:schemeClr val="dk1"/>
                          </a:solidFill>
                          <a:effectLst/>
                          <a:latin typeface="+mn-lt"/>
                          <a:ea typeface="+mn-ea"/>
                          <a:cs typeface="+mn-cs"/>
                        </a:rPr>
                        <a:t>NOT NULL</a:t>
                      </a:r>
                      <a:endParaRPr lang="en-IN" sz="1400"/>
                    </a:p>
                  </a:txBody>
                  <a:tcPr/>
                </a:tc>
                <a:tc>
                  <a:txBody>
                    <a:bodyPr/>
                    <a:lstStyle/>
                    <a:p>
                      <a:pPr algn="ctr"/>
                      <a:r>
                        <a:rPr lang="en-IN" sz="1400"/>
                        <a:t>Password</a:t>
                      </a:r>
                    </a:p>
                  </a:txBody>
                  <a:tcPr/>
                </a:tc>
                <a:extLst>
                  <a:ext uri="{0D108BD9-81ED-4DB2-BD59-A6C34878D82A}">
                    <a16:rowId xmlns:a16="http://schemas.microsoft.com/office/drawing/2014/main" val="2091047010"/>
                  </a:ext>
                </a:extLst>
              </a:tr>
              <a:tr h="342253">
                <a:tc>
                  <a:txBody>
                    <a:bodyPr/>
                    <a:lstStyle/>
                    <a:p>
                      <a:pPr algn="ctr"/>
                      <a:r>
                        <a:rPr lang="en-IN" sz="1400" b="0" i="0" err="1">
                          <a:solidFill>
                            <a:schemeClr val="dk1"/>
                          </a:solidFill>
                          <a:effectLst/>
                          <a:latin typeface="+mn-lt"/>
                          <a:ea typeface="+mn-ea"/>
                          <a:cs typeface="+mn-cs"/>
                        </a:rPr>
                        <a:t>Profile_picture </a:t>
                      </a:r>
                      <a:endParaRPr lang="en-IN" sz="1400"/>
                    </a:p>
                  </a:txBody>
                  <a:tcPr/>
                </a:tc>
                <a:tc>
                  <a:txBody>
                    <a:bodyPr/>
                    <a:lstStyle/>
                    <a:p>
                      <a:pPr algn="ctr"/>
                      <a:r>
                        <a:rPr lang="en-IN" sz="1400" b="0" i="0">
                          <a:solidFill>
                            <a:schemeClr val="dk1"/>
                          </a:solidFill>
                          <a:effectLst/>
                          <a:latin typeface="+mn-lt"/>
                          <a:ea typeface="+mn-ea"/>
                          <a:cs typeface="+mn-cs"/>
                        </a:rPr>
                        <a:t>VARCHAR(255)</a:t>
                      </a:r>
                      <a:endParaRPr lang="en-IN" sz="1400"/>
                    </a:p>
                  </a:txBody>
                  <a:tcPr/>
                </a:tc>
                <a:tc>
                  <a:txBody>
                    <a:bodyPr/>
                    <a:lstStyle/>
                    <a:p>
                      <a:pPr algn="ctr"/>
                      <a:endParaRPr lang="en-IN" sz="1400"/>
                    </a:p>
                  </a:txBody>
                  <a:tcPr/>
                </a:tc>
                <a:tc>
                  <a:txBody>
                    <a:bodyPr/>
                    <a:lstStyle/>
                    <a:p>
                      <a:pPr algn="ctr"/>
                      <a:r>
                        <a:rPr lang="en-IN" sz="1400"/>
                        <a:t>Profile picture</a:t>
                      </a:r>
                    </a:p>
                  </a:txBody>
                  <a:tcPr/>
                </a:tc>
                <a:extLst>
                  <a:ext uri="{0D108BD9-81ED-4DB2-BD59-A6C34878D82A}">
                    <a16:rowId xmlns:a16="http://schemas.microsoft.com/office/drawing/2014/main" val="2328816369"/>
                  </a:ext>
                </a:extLst>
              </a:tr>
              <a:tr h="342253">
                <a:tc>
                  <a:txBody>
                    <a:bodyPr/>
                    <a:lstStyle/>
                    <a:p>
                      <a:pPr algn="ctr"/>
                      <a:r>
                        <a:rPr lang="en-US" sz="1400" err="1"/>
                        <a:t>Contact_info</a:t>
                      </a:r>
                      <a:endParaRPr lang="en-IN" sz="1400"/>
                    </a:p>
                  </a:txBody>
                  <a:tcPr/>
                </a:tc>
                <a:tc>
                  <a:txBody>
                    <a:bodyPr/>
                    <a:lstStyle/>
                    <a:p>
                      <a:pPr algn="ctr"/>
                      <a:r>
                        <a:rPr lang="en-IN" sz="1400" b="0" i="0">
                          <a:solidFill>
                            <a:schemeClr val="dk1"/>
                          </a:solidFill>
                          <a:effectLst/>
                          <a:latin typeface="+mn-lt"/>
                          <a:ea typeface="+mn-ea"/>
                          <a:cs typeface="+mn-cs"/>
                        </a:rPr>
                        <a:t>VARCHAR(15)</a:t>
                      </a:r>
                      <a:endParaRPr lang="en-IN" sz="1400"/>
                    </a:p>
                  </a:txBody>
                  <a:tcPr/>
                </a:tc>
                <a:tc>
                  <a:txBody>
                    <a:bodyPr/>
                    <a:lstStyle/>
                    <a:p>
                      <a:pPr algn="ctr"/>
                      <a:endParaRPr lang="en-IN" sz="1400"/>
                    </a:p>
                  </a:txBody>
                  <a:tcPr/>
                </a:tc>
                <a:tc>
                  <a:txBody>
                    <a:bodyPr/>
                    <a:lstStyle/>
                    <a:p>
                      <a:pPr algn="ctr"/>
                      <a:r>
                        <a:rPr lang="en-IN" sz="1400"/>
                        <a:t>Contact info</a:t>
                      </a:r>
                    </a:p>
                  </a:txBody>
                  <a:tcPr/>
                </a:tc>
                <a:extLst>
                  <a:ext uri="{0D108BD9-81ED-4DB2-BD59-A6C34878D82A}">
                    <a16:rowId xmlns:a16="http://schemas.microsoft.com/office/drawing/2014/main" val="3819866342"/>
                  </a:ext>
                </a:extLst>
              </a:tr>
              <a:tr h="342253">
                <a:tc>
                  <a:txBody>
                    <a:bodyPr/>
                    <a:lstStyle/>
                    <a:p>
                      <a:pPr marL="0" marR="0" indent="0" algn="ctr" defTabSz="914400" eaLnBrk="1" fontAlgn="auto" latinLnBrk="0" hangingPunct="1">
                        <a:lnSpc>
                          <a:spcPct val="107000"/>
                        </a:lnSpc>
                        <a:spcBef>
                          <a:spcPct val="0"/>
                        </a:spcBef>
                        <a:spcAft>
                          <a:spcPts val="800"/>
                        </a:spcAft>
                        <a:buClrTx/>
                        <a:buSzTx/>
                        <a:buFontTx/>
                        <a:buNone/>
                        <a:defRPr/>
                      </a:pPr>
                      <a:r>
                        <a:rPr lang="en-US" sz="1400" kern="100" err="1">
                          <a:effectLst/>
                          <a:latin typeface="Calibri" panose="020F0502020204030204" pitchFamily="34" charset="0"/>
                          <a:ea typeface="Calibri" panose="020F0502020204030204" pitchFamily="34" charset="0"/>
                          <a:cs typeface="Cordia New" panose="020B0304020202020204" pitchFamily="34" charset="-34"/>
                        </a:rPr>
                        <a:t>Building_no</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Varchar(50)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NOT NULL</a:t>
                      </a:r>
                      <a:endParaRPr lang="en-IN" sz="1400"/>
                    </a:p>
                  </a:txBody>
                  <a:tcPr marL="68580" marR="68580" marT="0" marB="0" anchor="ctr"/>
                </a:tc>
                <a:tc>
                  <a:txBody>
                    <a:bodyPr/>
                    <a:lstStyle/>
                    <a:p>
                      <a:pPr algn="ctr">
                        <a:lnSpc>
                          <a:spcPct val="107000"/>
                        </a:lnSpc>
                        <a:spcAft>
                          <a:spcPts val="800"/>
                        </a:spcAft>
                      </a:pPr>
                      <a:r>
                        <a:rPr lang="en-US" sz="1400" kern="100">
                          <a:effectLst/>
                          <a:latin typeface="Calibri" panose="020F0502020204030204" pitchFamily="34" charset="0"/>
                          <a:ea typeface="Calibri" panose="020F0502020204030204" pitchFamily="34" charset="0"/>
                          <a:cs typeface="Cordia New" panose="020B0304020202020204" pitchFamily="34" charset="-34"/>
                        </a:rPr>
                        <a:t>Building no</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149701292"/>
                  </a:ext>
                </a:extLst>
              </a:tr>
              <a:tr h="342253">
                <a:tc>
                  <a:txBody>
                    <a:bodyPr/>
                    <a:lstStyle/>
                    <a:p>
                      <a:pPr algn="ctr">
                        <a:lnSpc>
                          <a:spcPct val="107000"/>
                        </a:lnSpc>
                        <a:spcAft>
                          <a:spcPts val="800"/>
                        </a:spcAft>
                      </a:pPr>
                      <a:r>
                        <a:rPr lang="en-IN" sz="1400" kern="100">
                          <a:effectLst/>
                        </a:rPr>
                        <a:t>Landmark</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Varchar(20)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NOT NULL</a:t>
                      </a:r>
                      <a:endParaRPr lang="en-IN" sz="1400"/>
                    </a:p>
                  </a:txBody>
                  <a:tcPr marL="68580" marR="68580" marT="0" marB="0" anchor="ctr"/>
                </a:tc>
                <a:tc>
                  <a:txBody>
                    <a:bodyPr/>
                    <a:lstStyle/>
                    <a:p>
                      <a:pPr algn="ctr">
                        <a:lnSpc>
                          <a:spcPct val="107000"/>
                        </a:lnSpc>
                        <a:spcAft>
                          <a:spcPts val="800"/>
                        </a:spcAft>
                      </a:pPr>
                      <a:r>
                        <a:rPr lang="en-IN" sz="1400" kern="100">
                          <a:effectLst/>
                        </a:rPr>
                        <a:t>Landmark</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958182877"/>
                  </a:ext>
                </a:extLst>
              </a:tr>
              <a:tr h="342253">
                <a:tc>
                  <a:txBody>
                    <a:bodyPr/>
                    <a:lstStyle/>
                    <a:p>
                      <a:pPr algn="ctr">
                        <a:lnSpc>
                          <a:spcPct val="107000"/>
                        </a:lnSpc>
                        <a:spcAft>
                          <a:spcPts val="800"/>
                        </a:spcAft>
                      </a:pPr>
                      <a:r>
                        <a:rPr lang="en-IN" sz="1400" kern="100">
                          <a:effectLst/>
                        </a:rPr>
                        <a:t>City</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Varchar(20)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NOT NULL</a:t>
                      </a:r>
                      <a:endParaRPr lang="en-IN" sz="1400"/>
                    </a:p>
                  </a:txBody>
                  <a:tcPr marL="68580" marR="68580" marT="0" marB="0" anchor="ctr"/>
                </a:tc>
                <a:tc>
                  <a:txBody>
                    <a:bodyPr/>
                    <a:lstStyle/>
                    <a:p>
                      <a:pPr algn="ctr">
                        <a:lnSpc>
                          <a:spcPct val="107000"/>
                        </a:lnSpc>
                        <a:spcAft>
                          <a:spcPts val="800"/>
                        </a:spcAft>
                      </a:pPr>
                      <a:r>
                        <a:rPr lang="en-IN" sz="1400" kern="100">
                          <a:effectLst/>
                        </a:rPr>
                        <a:t>City</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087906870"/>
                  </a:ext>
                </a:extLst>
              </a:tr>
              <a:tr h="342253">
                <a:tc>
                  <a:txBody>
                    <a:bodyPr/>
                    <a:lstStyle/>
                    <a:p>
                      <a:pPr algn="ctr">
                        <a:lnSpc>
                          <a:spcPct val="107000"/>
                        </a:lnSpc>
                        <a:spcAft>
                          <a:spcPts val="800"/>
                        </a:spcAft>
                      </a:pPr>
                      <a:r>
                        <a:rPr lang="en-IN" sz="1400" kern="100" err="1">
                          <a:effectLst/>
                        </a:rPr>
                        <a:t>Postal_code</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Int(6)</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NOT NULL</a:t>
                      </a:r>
                      <a:endParaRPr lang="en-IN" sz="1400"/>
                    </a:p>
                  </a:txBody>
                  <a:tcPr marL="68580" marR="68580" marT="0" marB="0" anchor="ctr"/>
                </a:tc>
                <a:tc>
                  <a:txBody>
                    <a:bodyPr/>
                    <a:lstStyle/>
                    <a:p>
                      <a:pPr algn="ctr">
                        <a:lnSpc>
                          <a:spcPct val="107000"/>
                        </a:lnSpc>
                        <a:spcAft>
                          <a:spcPts val="800"/>
                        </a:spcAft>
                      </a:pPr>
                      <a:r>
                        <a:rPr lang="en-IN" sz="1400" kern="100">
                          <a:effectLst/>
                        </a:rPr>
                        <a:t>Postal code</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230689031"/>
                  </a:ext>
                </a:extLst>
              </a:tr>
            </a:tbl>
          </a:graphicData>
        </a:graphic>
      </p:graphicFrame>
    </p:spTree>
    <p:extLst>
      <p:ext uri="{BB962C8B-B14F-4D97-AF65-F5344CB8AC3E}">
        <p14:creationId xmlns:p14="http://schemas.microsoft.com/office/powerpoint/2010/main" val="27368257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564"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12358" y="283809"/>
            <a:ext cx="8229600" cy="384721"/>
          </a:xfrm>
        </p:spPr>
        <p:txBody>
          <a:bodyPr/>
          <a:lstStyle/>
          <a:p>
            <a:r>
              <a:rPr lang="en-US" sz="2500" spc="300">
                <a:solidFill>
                  <a:srgbClr val="FF0000"/>
                </a:solidFill>
                <a:latin typeface="Baskerville Old Face" panose="02020602080505020303" pitchFamily="18" charset="0"/>
              </a:rPr>
              <a:t>Data Dictionary</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22" name="Rectangle 21"/>
          <p:cNvSpPr/>
          <p:nvPr/>
        </p:nvSpPr>
        <p:spPr>
          <a:xfrm>
            <a:off x="5631972" y="275545"/>
            <a:ext cx="234099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2">
                    <a:lumMod val="60000"/>
                    <a:lumOff val="40000"/>
                  </a:schemeClr>
                </a:solidFill>
                <a:latin typeface="Arial" pitchFamily="34" charset="0"/>
                <a:cs typeface="Arial" pitchFamily="34" charset="0"/>
              </a:rPr>
              <a:t>Product Table</a:t>
            </a:r>
            <a:endParaRPr lang="en-IN" b="1">
              <a:solidFill>
                <a:schemeClr val="tx2">
                  <a:lumMod val="60000"/>
                  <a:lumOff val="40000"/>
                </a:schemeClr>
              </a:solidFill>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529273278"/>
              </p:ext>
            </p:extLst>
          </p:nvPr>
        </p:nvGraphicFramePr>
        <p:xfrm>
          <a:off x="969304" y="647861"/>
          <a:ext cx="7251344" cy="4086210"/>
        </p:xfrm>
        <a:graphic>
          <a:graphicData uri="http://schemas.openxmlformats.org/drawingml/2006/table">
            <a:tbl>
              <a:tblPr firstRow="1" bandRow="1">
                <a:tableStyleId>{5C22544A-7EE6-4342-B048-85BDC9FD1C3A}</a:tableStyleId>
              </a:tblPr>
              <a:tblGrid>
                <a:gridCol w="1812836">
                  <a:extLst>
                    <a:ext uri="{9D8B030D-6E8A-4147-A177-3AD203B41FA5}">
                      <a16:colId xmlns:a16="http://schemas.microsoft.com/office/drawing/2014/main" val="2705748556"/>
                    </a:ext>
                  </a:extLst>
                </a:gridCol>
                <a:gridCol w="1812836">
                  <a:extLst>
                    <a:ext uri="{9D8B030D-6E8A-4147-A177-3AD203B41FA5}">
                      <a16:colId xmlns:a16="http://schemas.microsoft.com/office/drawing/2014/main" val="354663523"/>
                    </a:ext>
                  </a:extLst>
                </a:gridCol>
                <a:gridCol w="1812836">
                  <a:extLst>
                    <a:ext uri="{9D8B030D-6E8A-4147-A177-3AD203B41FA5}">
                      <a16:colId xmlns:a16="http://schemas.microsoft.com/office/drawing/2014/main" val="1254922773"/>
                    </a:ext>
                  </a:extLst>
                </a:gridCol>
                <a:gridCol w="1812836">
                  <a:extLst>
                    <a:ext uri="{9D8B030D-6E8A-4147-A177-3AD203B41FA5}">
                      <a16:colId xmlns:a16="http://schemas.microsoft.com/office/drawing/2014/main" val="1751357699"/>
                    </a:ext>
                  </a:extLst>
                </a:gridCol>
              </a:tblGrid>
              <a:tr h="460518">
                <a:tc>
                  <a:txBody>
                    <a:bodyPr/>
                    <a:lstStyle/>
                    <a:p>
                      <a:pPr algn="ctr"/>
                      <a:r>
                        <a:rPr lang="en-IN" sz="1400" b="1"/>
                        <a:t>Fields</a:t>
                      </a:r>
                      <a:endParaRPr lang="en-IN" sz="1400"/>
                    </a:p>
                  </a:txBody>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IN" sz="1400" b="1"/>
                        <a:t>Data Type (Size)</a:t>
                      </a:r>
                    </a:p>
                  </a:txBody>
                  <a:tcPr/>
                </a:tc>
                <a:tc>
                  <a:txBody>
                    <a:bodyPr/>
                    <a:lstStyle/>
                    <a:p>
                      <a:pPr algn="ctr"/>
                      <a:r>
                        <a:rPr lang="en-IN" sz="1400"/>
                        <a:t>Constraints</a:t>
                      </a:r>
                    </a:p>
                  </a:txBody>
                  <a:tcPr/>
                </a:tc>
                <a:tc>
                  <a:txBody>
                    <a:bodyPr/>
                    <a:lstStyle/>
                    <a:p>
                      <a:pPr algn="ctr"/>
                      <a:r>
                        <a:rPr lang="en-IN" sz="1400"/>
                        <a:t>Description</a:t>
                      </a:r>
                    </a:p>
                  </a:txBody>
                  <a:tcPr/>
                </a:tc>
                <a:extLst>
                  <a:ext uri="{0D108BD9-81ED-4DB2-BD59-A6C34878D82A}">
                    <a16:rowId xmlns:a16="http://schemas.microsoft.com/office/drawing/2014/main" val="162485169"/>
                  </a:ext>
                </a:extLst>
              </a:tr>
              <a:tr h="296823">
                <a:tc>
                  <a:txBody>
                    <a:bodyPr/>
                    <a:lstStyle/>
                    <a:p>
                      <a:pPr algn="ctr"/>
                      <a:r>
                        <a:rPr lang="en-IN" sz="1400" b="0" i="0" err="1">
                          <a:solidFill>
                            <a:schemeClr val="dk1"/>
                          </a:solidFill>
                          <a:effectLst/>
                          <a:latin typeface="+mn-lt"/>
                          <a:ea typeface="+mn-ea"/>
                          <a:cs typeface="+mn-cs"/>
                        </a:rPr>
                        <a:t>Product_id</a:t>
                      </a:r>
                      <a:endParaRPr lang="en-IN" sz="1400"/>
                    </a:p>
                  </a:txBody>
                  <a:tcPr/>
                </a:tc>
                <a:tc>
                  <a:txBody>
                    <a:bodyPr/>
                    <a:lstStyle/>
                    <a:p>
                      <a:pPr algn="ctr"/>
                      <a:r>
                        <a:rPr lang="en-US" sz="1400"/>
                        <a:t>Int</a:t>
                      </a:r>
                      <a:endParaRPr lang="en-IN" sz="1400"/>
                    </a:p>
                  </a:txBody>
                  <a:tcPr/>
                </a:tc>
                <a:tc>
                  <a:txBody>
                    <a:bodyPr/>
                    <a:lstStyle/>
                    <a:p>
                      <a:pPr algn="ctr"/>
                      <a:r>
                        <a:rPr lang="en-US" sz="1400"/>
                        <a:t>Primary Key</a:t>
                      </a:r>
                      <a:endParaRPr lang="en-IN" sz="1400"/>
                    </a:p>
                  </a:txBody>
                  <a:tcPr/>
                </a:tc>
                <a:tc>
                  <a:txBody>
                    <a:bodyPr/>
                    <a:lstStyle/>
                    <a:p>
                      <a:pPr algn="ctr"/>
                      <a:r>
                        <a:rPr lang="en-US" sz="1400"/>
                        <a:t>Product id</a:t>
                      </a:r>
                      <a:endParaRPr lang="en-IN" sz="1400"/>
                    </a:p>
                  </a:txBody>
                  <a:tcPr/>
                </a:tc>
                <a:extLst>
                  <a:ext uri="{0D108BD9-81ED-4DB2-BD59-A6C34878D82A}">
                    <a16:rowId xmlns:a16="http://schemas.microsoft.com/office/drawing/2014/main" val="2317720118"/>
                  </a:ext>
                </a:extLst>
              </a:tr>
              <a:tr h="0">
                <a:tc>
                  <a:txBody>
                    <a:bodyPr/>
                    <a:lstStyle/>
                    <a:p>
                      <a:pPr algn="ctr"/>
                      <a:r>
                        <a:rPr lang="en-IN" sz="1400" b="0" i="0">
                          <a:solidFill>
                            <a:schemeClr val="dk1"/>
                          </a:solidFill>
                          <a:effectLst/>
                          <a:latin typeface="+mn-lt"/>
                          <a:ea typeface="+mn-ea"/>
                          <a:cs typeface="+mn-cs"/>
                        </a:rPr>
                        <a:t>Title</a:t>
                      </a:r>
                      <a:endParaRPr lang="en-IN" sz="1400"/>
                    </a:p>
                  </a:txBody>
                  <a:tcPr/>
                </a:tc>
                <a:tc>
                  <a:txBody>
                    <a:bodyPr/>
                    <a:lstStyle/>
                    <a:p>
                      <a:pPr algn="ctr"/>
                      <a:r>
                        <a:rPr lang="en-US" sz="1400"/>
                        <a:t>VARCHAR(255)</a:t>
                      </a:r>
                      <a:endParaRPr lang="en-IN" sz="1400"/>
                    </a:p>
                  </a:txBody>
                  <a:tcPr/>
                </a:tc>
                <a:tc>
                  <a:txBody>
                    <a:bodyPr/>
                    <a:lstStyle/>
                    <a:p>
                      <a:pPr algn="ctr"/>
                      <a:r>
                        <a:rPr lang="en-US" sz="1400"/>
                        <a:t>NOT</a:t>
                      </a:r>
                      <a:r>
                        <a:rPr lang="en-US" sz="1400" baseline="0"/>
                        <a:t> NULL</a:t>
                      </a:r>
                      <a:endParaRPr lang="en-IN" sz="1400"/>
                    </a:p>
                  </a:txBody>
                  <a:tcPr/>
                </a:tc>
                <a:tc>
                  <a:txBody>
                    <a:bodyPr/>
                    <a:lstStyle/>
                    <a:p>
                      <a:pPr algn="ctr"/>
                      <a:r>
                        <a:rPr lang="en-IN" sz="1400"/>
                        <a:t>Title</a:t>
                      </a:r>
                    </a:p>
                  </a:txBody>
                  <a:tcPr/>
                </a:tc>
                <a:extLst>
                  <a:ext uri="{0D108BD9-81ED-4DB2-BD59-A6C34878D82A}">
                    <a16:rowId xmlns:a16="http://schemas.microsoft.com/office/drawing/2014/main" val="3730306263"/>
                  </a:ext>
                </a:extLst>
              </a:tr>
              <a:tr h="296823">
                <a:tc>
                  <a:txBody>
                    <a:bodyPr/>
                    <a:lstStyle/>
                    <a:p>
                      <a:pPr algn="ctr"/>
                      <a:r>
                        <a:rPr lang="en-US" sz="1400" err="1"/>
                        <a:t>Product_image</a:t>
                      </a:r>
                      <a:endParaRPr lang="en-IN" sz="1400"/>
                    </a:p>
                  </a:txBody>
                  <a:tcPr/>
                </a:tc>
                <a:tc>
                  <a:txBody>
                    <a:bodyPr/>
                    <a:lstStyle/>
                    <a:p>
                      <a:pPr algn="ctr"/>
                      <a:r>
                        <a:rPr lang="en-US" sz="1400"/>
                        <a:t>VARCHAR(100)</a:t>
                      </a:r>
                      <a:endParaRPr lang="en-IN" sz="1400"/>
                    </a:p>
                  </a:txBody>
                  <a:tcPr/>
                </a:tc>
                <a:tc>
                  <a:txBody>
                    <a:bodyPr/>
                    <a:lstStyle/>
                    <a:p>
                      <a:pPr algn="ctr"/>
                      <a:r>
                        <a:rPr lang="en-US" sz="1400"/>
                        <a:t>NOT</a:t>
                      </a:r>
                      <a:r>
                        <a:rPr lang="en-US" sz="1400" baseline="0"/>
                        <a:t> NULL</a:t>
                      </a:r>
                      <a:endParaRPr lang="en-IN" sz="1400"/>
                    </a:p>
                  </a:txBody>
                  <a:tcPr/>
                </a:tc>
                <a:tc>
                  <a:txBody>
                    <a:bodyPr/>
                    <a:lstStyle/>
                    <a:p>
                      <a:pPr algn="ctr"/>
                      <a:r>
                        <a:rPr lang="en-IN" sz="1400"/>
                        <a:t>Product Image</a:t>
                      </a:r>
                    </a:p>
                  </a:txBody>
                  <a:tcPr/>
                </a:tc>
                <a:extLst>
                  <a:ext uri="{0D108BD9-81ED-4DB2-BD59-A6C34878D82A}">
                    <a16:rowId xmlns:a16="http://schemas.microsoft.com/office/drawing/2014/main" val="3753789301"/>
                  </a:ext>
                </a:extLst>
              </a:tr>
              <a:tr h="296823">
                <a:tc>
                  <a:txBody>
                    <a:bodyPr/>
                    <a:lstStyle/>
                    <a:p>
                      <a:pPr algn="ctr"/>
                      <a:r>
                        <a:rPr lang="en-US" sz="1400"/>
                        <a:t>Price</a:t>
                      </a:r>
                      <a:endParaRPr lang="en-IN" sz="1400"/>
                    </a:p>
                  </a:txBody>
                  <a:tcPr/>
                </a:tc>
                <a:tc>
                  <a:txBody>
                    <a:bodyPr/>
                    <a:lstStyle/>
                    <a:p>
                      <a:pPr algn="ctr"/>
                      <a:r>
                        <a:rPr lang="en-IN" sz="1400" b="0" i="0">
                          <a:solidFill>
                            <a:schemeClr val="dk1"/>
                          </a:solidFill>
                          <a:effectLst/>
                          <a:latin typeface="+mn-lt"/>
                          <a:ea typeface="+mn-ea"/>
                          <a:cs typeface="+mn-cs"/>
                        </a:rPr>
                        <a:t>DECIMAL(10, 2)</a:t>
                      </a:r>
                      <a:endParaRPr lang="en-IN" sz="1400"/>
                    </a:p>
                  </a:txBody>
                  <a:tcPr/>
                </a:tc>
                <a:tc>
                  <a:txBody>
                    <a:bodyPr/>
                    <a:lstStyle/>
                    <a:p>
                      <a:pPr algn="ctr"/>
                      <a:r>
                        <a:rPr lang="en-US" sz="1400"/>
                        <a:t>NOT</a:t>
                      </a:r>
                      <a:r>
                        <a:rPr lang="en-US" sz="1400" baseline="0"/>
                        <a:t> NULL</a:t>
                      </a:r>
                      <a:endParaRPr lang="en-IN" sz="1400"/>
                    </a:p>
                  </a:txBody>
                  <a:tcPr/>
                </a:tc>
                <a:tc>
                  <a:txBody>
                    <a:bodyPr/>
                    <a:lstStyle/>
                    <a:p>
                      <a:pPr algn="ctr"/>
                      <a:r>
                        <a:rPr lang="en-IN" sz="1400"/>
                        <a:t>Price</a:t>
                      </a:r>
                    </a:p>
                  </a:txBody>
                  <a:tcPr/>
                </a:tc>
                <a:extLst>
                  <a:ext uri="{0D108BD9-81ED-4DB2-BD59-A6C34878D82A}">
                    <a16:rowId xmlns:a16="http://schemas.microsoft.com/office/drawing/2014/main" val="642244828"/>
                  </a:ext>
                </a:extLst>
              </a:tr>
              <a:tr h="296823">
                <a:tc>
                  <a:txBody>
                    <a:bodyPr/>
                    <a:lstStyle/>
                    <a:p>
                      <a:pPr algn="ctr"/>
                      <a:r>
                        <a:rPr lang="en-US" sz="1400"/>
                        <a:t>Category</a:t>
                      </a:r>
                      <a:endParaRPr lang="en-IN" sz="1400"/>
                    </a:p>
                  </a:txBody>
                  <a:tcPr/>
                </a:tc>
                <a:tc>
                  <a:txBody>
                    <a:bodyPr/>
                    <a:lstStyle/>
                    <a:p>
                      <a:pPr algn="ctr"/>
                      <a:r>
                        <a:rPr lang="en-US" sz="1400"/>
                        <a:t>VARCHAR(255)</a:t>
                      </a:r>
                      <a:endParaRPr lang="en-IN" sz="1400"/>
                    </a:p>
                  </a:txBody>
                  <a:tcPr/>
                </a:tc>
                <a:tc>
                  <a:txBody>
                    <a:bodyPr/>
                    <a:lstStyle/>
                    <a:p>
                      <a:pPr algn="ctr"/>
                      <a:r>
                        <a:rPr lang="en-US" sz="1400"/>
                        <a:t>FOREIGN KEY</a:t>
                      </a:r>
                      <a:endParaRPr lang="en-IN" sz="1400"/>
                    </a:p>
                  </a:txBody>
                  <a:tcPr/>
                </a:tc>
                <a:tc>
                  <a:txBody>
                    <a:bodyPr/>
                    <a:lstStyle/>
                    <a:p>
                      <a:pPr algn="ctr"/>
                      <a:r>
                        <a:rPr lang="en-US" sz="1400"/>
                        <a:t>Product Category</a:t>
                      </a:r>
                      <a:endParaRPr lang="en-IN" sz="1400"/>
                    </a:p>
                  </a:txBody>
                  <a:tcPr/>
                </a:tc>
                <a:extLst>
                  <a:ext uri="{0D108BD9-81ED-4DB2-BD59-A6C34878D82A}">
                    <a16:rowId xmlns:a16="http://schemas.microsoft.com/office/drawing/2014/main" val="4274417923"/>
                  </a:ext>
                </a:extLst>
              </a:tr>
              <a:tr h="296823">
                <a:tc>
                  <a:txBody>
                    <a:bodyPr/>
                    <a:lstStyle/>
                    <a:p>
                      <a:pPr algn="ctr"/>
                      <a:r>
                        <a:rPr lang="en-IN" sz="1400" b="0" i="0">
                          <a:solidFill>
                            <a:schemeClr val="dk1"/>
                          </a:solidFill>
                          <a:effectLst/>
                          <a:latin typeface="+mn-lt"/>
                          <a:ea typeface="+mn-ea"/>
                          <a:cs typeface="+mn-cs"/>
                        </a:rPr>
                        <a:t>Description</a:t>
                      </a:r>
                      <a:endParaRPr lang="en-IN" sz="1400"/>
                    </a:p>
                  </a:txBody>
                  <a:tcPr/>
                </a:tc>
                <a:tc>
                  <a:txBody>
                    <a:bodyPr/>
                    <a:lstStyle/>
                    <a:p>
                      <a:pPr algn="ctr"/>
                      <a:r>
                        <a:rPr lang="en-IN" sz="1400" b="0" i="0">
                          <a:solidFill>
                            <a:schemeClr val="dk1"/>
                          </a:solidFill>
                          <a:effectLst/>
                          <a:latin typeface="+mn-lt"/>
                          <a:ea typeface="+mn-ea"/>
                          <a:cs typeface="+mn-cs"/>
                        </a:rPr>
                        <a:t>TEXT</a:t>
                      </a:r>
                      <a:endParaRPr lang="en-IN" sz="1400"/>
                    </a:p>
                  </a:txBody>
                  <a:tcPr/>
                </a:tc>
                <a:tc>
                  <a:txBody>
                    <a:bodyPr/>
                    <a:lstStyle/>
                    <a:p>
                      <a:pPr algn="ctr"/>
                      <a:endParaRPr lang="en-IN" sz="1400"/>
                    </a:p>
                  </a:txBody>
                  <a:tcPr/>
                </a:tc>
                <a:tc>
                  <a:txBody>
                    <a:bodyPr/>
                    <a:lstStyle/>
                    <a:p>
                      <a:pPr algn="ctr"/>
                      <a:r>
                        <a:rPr lang="en-IN" sz="1400"/>
                        <a:t>Description</a:t>
                      </a:r>
                    </a:p>
                  </a:txBody>
                  <a:tcPr/>
                </a:tc>
                <a:extLst>
                  <a:ext uri="{0D108BD9-81ED-4DB2-BD59-A6C34878D82A}">
                    <a16:rowId xmlns:a16="http://schemas.microsoft.com/office/drawing/2014/main" val="1155391152"/>
                  </a:ext>
                </a:extLst>
              </a:tr>
              <a:tr h="296823">
                <a:tc>
                  <a:txBody>
                    <a:bodyPr/>
                    <a:lstStyle/>
                    <a:p>
                      <a:pPr algn="ctr"/>
                      <a:r>
                        <a:rPr lang="en-IN" sz="1400" b="0" i="0" err="1">
                          <a:solidFill>
                            <a:schemeClr val="dk1"/>
                          </a:solidFill>
                          <a:effectLst/>
                          <a:latin typeface="+mn-lt"/>
                          <a:ea typeface="+mn-ea"/>
                          <a:cs typeface="+mn-cs"/>
                        </a:rPr>
                        <a:t>Post_date </a:t>
                      </a:r>
                      <a:endParaRPr lang="en-IN" sz="1400"/>
                    </a:p>
                  </a:txBody>
                  <a:tcPr/>
                </a:tc>
                <a:tc>
                  <a:txBody>
                    <a:bodyPr/>
                    <a:lstStyle/>
                    <a:p>
                      <a:pPr algn="ctr"/>
                      <a:r>
                        <a:rPr lang="en-IN" sz="1400" b="0" i="0">
                          <a:solidFill>
                            <a:schemeClr val="dk1"/>
                          </a:solidFill>
                          <a:effectLst/>
                          <a:latin typeface="+mn-lt"/>
                          <a:ea typeface="+mn-ea"/>
                          <a:cs typeface="+mn-cs"/>
                        </a:rPr>
                        <a:t>DATETIME</a:t>
                      </a:r>
                      <a:endParaRPr lang="en-IN" sz="1400"/>
                    </a:p>
                  </a:txBody>
                  <a:tcPr/>
                </a:tc>
                <a:tc>
                  <a:txBody>
                    <a:bodyPr/>
                    <a:lstStyle/>
                    <a:p>
                      <a:pPr algn="ctr"/>
                      <a:endParaRPr lang="en-IN" sz="1400"/>
                    </a:p>
                  </a:txBody>
                  <a:tcPr/>
                </a:tc>
                <a:tc>
                  <a:txBody>
                    <a:bodyPr/>
                    <a:lstStyle/>
                    <a:p>
                      <a:pPr algn="ctr"/>
                      <a:r>
                        <a:rPr lang="en-IN" sz="1400"/>
                        <a:t>Post data</a:t>
                      </a:r>
                    </a:p>
                  </a:txBody>
                  <a:tcPr/>
                </a:tc>
                <a:extLst>
                  <a:ext uri="{0D108BD9-81ED-4DB2-BD59-A6C34878D82A}">
                    <a16:rowId xmlns:a16="http://schemas.microsoft.com/office/drawing/2014/main" val="1756789433"/>
                  </a:ext>
                </a:extLst>
              </a:tr>
              <a:tr h="296823">
                <a:tc>
                  <a:txBody>
                    <a:bodyPr/>
                    <a:lstStyle/>
                    <a:p>
                      <a:pPr algn="ctr"/>
                      <a:r>
                        <a:rPr lang="en-IN" sz="1400" b="0" i="0" err="1">
                          <a:solidFill>
                            <a:schemeClr val="dk1"/>
                          </a:solidFill>
                          <a:effectLst/>
                          <a:latin typeface="+mn-lt"/>
                          <a:ea typeface="+mn-ea"/>
                          <a:cs typeface="+mn-cs"/>
                        </a:rPr>
                        <a:t>Seller_iD</a:t>
                      </a:r>
                      <a:endParaRPr lang="en-IN" sz="1400"/>
                    </a:p>
                  </a:txBody>
                  <a:tcPr/>
                </a:tc>
                <a:tc>
                  <a:txBody>
                    <a:bodyPr/>
                    <a:lstStyle/>
                    <a:p>
                      <a:pPr algn="ctr"/>
                      <a:r>
                        <a:rPr lang="en-IN" sz="1400" b="0" i="0">
                          <a:solidFill>
                            <a:schemeClr val="dk1"/>
                          </a:solidFill>
                          <a:effectLst/>
                          <a:latin typeface="+mn-lt"/>
                          <a:ea typeface="+mn-ea"/>
                          <a:cs typeface="+mn-cs"/>
                        </a:rPr>
                        <a:t>INT</a:t>
                      </a:r>
                      <a:endParaRPr lang="en-IN" sz="1400"/>
                    </a:p>
                  </a:txBody>
                  <a:tcPr/>
                </a:tc>
                <a:tc>
                  <a:txBody>
                    <a:bodyPr/>
                    <a:lstStyle/>
                    <a:p>
                      <a:pPr algn="ctr"/>
                      <a:r>
                        <a:rPr lang="en-IN" sz="1400" b="0" i="0">
                          <a:solidFill>
                            <a:schemeClr val="dk1"/>
                          </a:solidFill>
                          <a:effectLst/>
                          <a:latin typeface="+mn-lt"/>
                          <a:ea typeface="+mn-ea"/>
                          <a:cs typeface="+mn-cs"/>
                        </a:rPr>
                        <a:t>FOREIGN KEY</a:t>
                      </a:r>
                      <a:endParaRPr lang="en-IN" sz="1400"/>
                    </a:p>
                  </a:txBody>
                  <a:tcPr/>
                </a:tc>
                <a:tc>
                  <a:txBody>
                    <a:bodyPr/>
                    <a:lstStyle/>
                    <a:p>
                      <a:pPr algn="ctr"/>
                      <a:r>
                        <a:rPr lang="en-IN" sz="1400"/>
                        <a:t>Seller id</a:t>
                      </a:r>
                    </a:p>
                  </a:txBody>
                  <a:tcPr/>
                </a:tc>
                <a:extLst>
                  <a:ext uri="{0D108BD9-81ED-4DB2-BD59-A6C34878D82A}">
                    <a16:rowId xmlns:a16="http://schemas.microsoft.com/office/drawing/2014/main" val="1807562074"/>
                  </a:ext>
                </a:extLst>
              </a:tr>
              <a:tr h="296823">
                <a:tc>
                  <a:txBody>
                    <a:bodyPr/>
                    <a:lstStyle/>
                    <a:p>
                      <a:pPr algn="ctr">
                        <a:lnSpc>
                          <a:spcPct val="107000"/>
                        </a:lnSpc>
                        <a:spcAft>
                          <a:spcPts val="800"/>
                        </a:spcAft>
                      </a:pPr>
                      <a:r>
                        <a:rPr lang="en-US" sz="1400" kern="100" err="1">
                          <a:effectLst/>
                          <a:latin typeface="Calibri" panose="020F0502020204030204" pitchFamily="34" charset="0"/>
                          <a:ea typeface="Calibri" panose="020F0502020204030204" pitchFamily="34" charset="0"/>
                          <a:cs typeface="Cordia New" panose="020B0304020202020204" pitchFamily="34" charset="-34"/>
                        </a:rPr>
                        <a:t>Building_no</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int(10)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FOREIGN KEY</a:t>
                      </a:r>
                      <a:endParaRPr lang="en-IN" sz="1400"/>
                    </a:p>
                  </a:txBody>
                  <a:tcPr marL="68580" marR="68580" marT="0" marB="0" anchor="ctr"/>
                </a:tc>
                <a:tc>
                  <a:txBody>
                    <a:bodyPr/>
                    <a:lstStyle/>
                    <a:p>
                      <a:pPr algn="ctr">
                        <a:lnSpc>
                          <a:spcPct val="107000"/>
                        </a:lnSpc>
                        <a:spcAft>
                          <a:spcPts val="800"/>
                        </a:spcAft>
                      </a:pPr>
                      <a:r>
                        <a:rPr lang="en-US" sz="1400" kern="100">
                          <a:effectLst/>
                          <a:latin typeface="Calibri" panose="020F0502020204030204" pitchFamily="34" charset="0"/>
                          <a:ea typeface="Calibri" panose="020F0502020204030204" pitchFamily="34" charset="0"/>
                          <a:cs typeface="Cordia New" panose="020B0304020202020204" pitchFamily="34" charset="-34"/>
                        </a:rPr>
                        <a:t>Building no</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515128388"/>
                  </a:ext>
                </a:extLst>
              </a:tr>
              <a:tr h="296823">
                <a:tc>
                  <a:txBody>
                    <a:bodyPr/>
                    <a:lstStyle/>
                    <a:p>
                      <a:pPr algn="ctr">
                        <a:lnSpc>
                          <a:spcPct val="107000"/>
                        </a:lnSpc>
                        <a:spcAft>
                          <a:spcPts val="800"/>
                        </a:spcAft>
                      </a:pPr>
                      <a:r>
                        <a:rPr lang="en-IN" sz="1400" kern="100">
                          <a:effectLst/>
                        </a:rPr>
                        <a:t>Landmark</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Varchar(20)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FOREIGN KEY</a:t>
                      </a:r>
                      <a:endParaRPr lang="en-IN" sz="1400"/>
                    </a:p>
                  </a:txBody>
                  <a:tcPr marL="68580" marR="68580" marT="0" marB="0" anchor="ctr"/>
                </a:tc>
                <a:tc>
                  <a:txBody>
                    <a:bodyPr/>
                    <a:lstStyle/>
                    <a:p>
                      <a:pPr algn="ctr">
                        <a:lnSpc>
                          <a:spcPct val="107000"/>
                        </a:lnSpc>
                        <a:spcAft>
                          <a:spcPts val="800"/>
                        </a:spcAft>
                      </a:pPr>
                      <a:r>
                        <a:rPr lang="en-IN" sz="1400" kern="100">
                          <a:effectLst/>
                        </a:rPr>
                        <a:t>Landmark</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95193678"/>
                  </a:ext>
                </a:extLst>
              </a:tr>
              <a:tr h="296823">
                <a:tc>
                  <a:txBody>
                    <a:bodyPr/>
                    <a:lstStyle/>
                    <a:p>
                      <a:pPr algn="ctr">
                        <a:lnSpc>
                          <a:spcPct val="107000"/>
                        </a:lnSpc>
                        <a:spcAft>
                          <a:spcPts val="800"/>
                        </a:spcAft>
                      </a:pPr>
                      <a:r>
                        <a:rPr lang="en-IN" sz="1400" kern="100">
                          <a:effectLst/>
                        </a:rPr>
                        <a:t>City</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Varchar(20)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FOREIGN KEY</a:t>
                      </a:r>
                      <a:endParaRPr lang="en-IN" sz="1400"/>
                    </a:p>
                  </a:txBody>
                  <a:tcPr marL="68580" marR="68580" marT="0" marB="0" anchor="ctr"/>
                </a:tc>
                <a:tc>
                  <a:txBody>
                    <a:bodyPr/>
                    <a:lstStyle/>
                    <a:p>
                      <a:pPr algn="ctr">
                        <a:lnSpc>
                          <a:spcPct val="107000"/>
                        </a:lnSpc>
                        <a:spcAft>
                          <a:spcPts val="800"/>
                        </a:spcAft>
                      </a:pPr>
                      <a:r>
                        <a:rPr lang="en-IN" sz="1400" kern="100">
                          <a:effectLst/>
                        </a:rPr>
                        <a:t>City</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27757973"/>
                  </a:ext>
                </a:extLst>
              </a:tr>
              <a:tr h="296823">
                <a:tc>
                  <a:txBody>
                    <a:bodyPr/>
                    <a:lstStyle/>
                    <a:p>
                      <a:pPr algn="ctr">
                        <a:lnSpc>
                          <a:spcPct val="107000"/>
                        </a:lnSpc>
                        <a:spcAft>
                          <a:spcPts val="800"/>
                        </a:spcAft>
                      </a:pPr>
                      <a:r>
                        <a:rPr lang="en-IN" sz="1400" kern="100" err="1">
                          <a:effectLst/>
                        </a:rPr>
                        <a:t>Postal_code</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int(6)</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a:solidFill>
                            <a:schemeClr val="dk1"/>
                          </a:solidFill>
                          <a:effectLst/>
                          <a:latin typeface="+mn-lt"/>
                          <a:ea typeface="+mn-ea"/>
                          <a:cs typeface="+mn-cs"/>
                        </a:rPr>
                        <a:t>FOREIGN KEY</a:t>
                      </a:r>
                      <a:endParaRPr lang="en-IN" sz="1400"/>
                    </a:p>
                  </a:txBody>
                  <a:tcPr marL="68580" marR="68580" marT="0" marB="0" anchor="ctr"/>
                </a:tc>
                <a:tc>
                  <a:txBody>
                    <a:bodyPr/>
                    <a:lstStyle/>
                    <a:p>
                      <a:pPr algn="ctr">
                        <a:lnSpc>
                          <a:spcPct val="107000"/>
                        </a:lnSpc>
                        <a:spcAft>
                          <a:spcPts val="800"/>
                        </a:spcAft>
                      </a:pPr>
                      <a:r>
                        <a:rPr lang="en-IN" sz="1400" kern="100">
                          <a:effectLst/>
                        </a:rPr>
                        <a:t>Postal code</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4195669110"/>
                  </a:ext>
                </a:extLst>
              </a:tr>
            </a:tbl>
          </a:graphicData>
        </a:graphic>
      </p:graphicFrame>
    </p:spTree>
    <p:extLst>
      <p:ext uri="{BB962C8B-B14F-4D97-AF65-F5344CB8AC3E}">
        <p14:creationId xmlns:p14="http://schemas.microsoft.com/office/powerpoint/2010/main" val="16948441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a:solidFill>
                  <a:srgbClr val="FF0000"/>
                </a:solidFill>
                <a:latin typeface="Baskerville Old Face" panose="02020602080505020303" pitchFamily="18" charset="0"/>
              </a:rPr>
              <a:t>Data Dictionary</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22" name="Rectangle 21"/>
          <p:cNvSpPr/>
          <p:nvPr/>
        </p:nvSpPr>
        <p:spPr>
          <a:xfrm>
            <a:off x="6068824" y="1169038"/>
            <a:ext cx="205011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2">
                    <a:lumMod val="60000"/>
                    <a:lumOff val="40000"/>
                  </a:schemeClr>
                </a:solidFill>
                <a:latin typeface="Arial" pitchFamily="34" charset="0"/>
                <a:cs typeface="Arial" pitchFamily="34" charset="0"/>
              </a:rPr>
              <a:t>Category Table</a:t>
            </a:r>
            <a:endParaRPr lang="en-IN" b="1">
              <a:solidFill>
                <a:schemeClr val="tx2">
                  <a:lumMod val="60000"/>
                  <a:lumOff val="40000"/>
                </a:schemeClr>
              </a:solidFill>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515746849"/>
              </p:ext>
            </p:extLst>
          </p:nvPr>
        </p:nvGraphicFramePr>
        <p:xfrm>
          <a:off x="1113843" y="1568966"/>
          <a:ext cx="6844180" cy="1097280"/>
        </p:xfrm>
        <a:graphic>
          <a:graphicData uri="http://schemas.openxmlformats.org/drawingml/2006/table">
            <a:tbl>
              <a:tblPr firstRow="1" bandRow="1">
                <a:tableStyleId>{5C22544A-7EE6-4342-B048-85BDC9FD1C3A}</a:tableStyleId>
              </a:tblPr>
              <a:tblGrid>
                <a:gridCol w="1711045">
                  <a:extLst>
                    <a:ext uri="{9D8B030D-6E8A-4147-A177-3AD203B41FA5}">
                      <a16:colId xmlns:a16="http://schemas.microsoft.com/office/drawing/2014/main" val="1088301562"/>
                    </a:ext>
                  </a:extLst>
                </a:gridCol>
                <a:gridCol w="1711045">
                  <a:extLst>
                    <a:ext uri="{9D8B030D-6E8A-4147-A177-3AD203B41FA5}">
                      <a16:colId xmlns:a16="http://schemas.microsoft.com/office/drawing/2014/main" val="656877426"/>
                    </a:ext>
                  </a:extLst>
                </a:gridCol>
                <a:gridCol w="1711045">
                  <a:extLst>
                    <a:ext uri="{9D8B030D-6E8A-4147-A177-3AD203B41FA5}">
                      <a16:colId xmlns:a16="http://schemas.microsoft.com/office/drawing/2014/main" val="1109253387"/>
                    </a:ext>
                  </a:extLst>
                </a:gridCol>
                <a:gridCol w="1711045">
                  <a:extLst>
                    <a:ext uri="{9D8B030D-6E8A-4147-A177-3AD203B41FA5}">
                      <a16:colId xmlns:a16="http://schemas.microsoft.com/office/drawing/2014/main" val="2936435749"/>
                    </a:ext>
                  </a:extLst>
                </a:gridCol>
              </a:tblGrid>
              <a:tr h="140185">
                <a:tc>
                  <a:txBody>
                    <a:bodyPr/>
                    <a:lstStyle/>
                    <a:p>
                      <a:pPr algn="ctr"/>
                      <a:r>
                        <a:rPr lang="en-IN" b="1"/>
                        <a:t>Fields</a:t>
                      </a:r>
                      <a:endParaRPr lang="en-IN"/>
                    </a:p>
                  </a:txBody>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IN" b="1"/>
                        <a:t>Data Type (Size)</a:t>
                      </a:r>
                    </a:p>
                  </a:txBody>
                  <a:tcPr/>
                </a:tc>
                <a:tc>
                  <a:txBody>
                    <a:bodyPr/>
                    <a:lstStyle/>
                    <a:p>
                      <a:pPr algn="ctr"/>
                      <a:r>
                        <a:rPr lang="en-IN"/>
                        <a:t>Constraints</a:t>
                      </a:r>
                    </a:p>
                  </a:txBody>
                  <a:tcPr/>
                </a:tc>
                <a:tc>
                  <a:txBody>
                    <a:bodyPr/>
                    <a:lstStyle/>
                    <a:p>
                      <a:pPr algn="ctr"/>
                      <a:r>
                        <a:rPr lang="en-IN" sz="1800"/>
                        <a:t>Description</a:t>
                      </a:r>
                      <a:endParaRPr lang="en-IN"/>
                    </a:p>
                  </a:txBody>
                  <a:tcPr/>
                </a:tc>
                <a:extLst>
                  <a:ext uri="{0D108BD9-81ED-4DB2-BD59-A6C34878D82A}">
                    <a16:rowId xmlns:a16="http://schemas.microsoft.com/office/drawing/2014/main" val="473034059"/>
                  </a:ext>
                </a:extLst>
              </a:tr>
              <a:tr h="220793">
                <a:tc>
                  <a:txBody>
                    <a:bodyPr/>
                    <a:lstStyle/>
                    <a:p>
                      <a:pPr algn="ctr"/>
                      <a:r>
                        <a:rPr lang="en-IN" b="0" i="0" err="1">
                          <a:solidFill>
                            <a:schemeClr val="dk1"/>
                          </a:solidFill>
                          <a:effectLst/>
                          <a:latin typeface="+mn-lt"/>
                          <a:ea typeface="+mn-ea"/>
                          <a:cs typeface="+mn-cs"/>
                        </a:rPr>
                        <a:t>Category_id</a:t>
                      </a:r>
                      <a:endParaRPr lang="en-IN"/>
                    </a:p>
                  </a:txBody>
                  <a:tcPr/>
                </a:tc>
                <a:tc>
                  <a:txBody>
                    <a:bodyPr/>
                    <a:lstStyle/>
                    <a:p>
                      <a:pPr algn="ctr"/>
                      <a:r>
                        <a:rPr lang="en-US"/>
                        <a:t>INT</a:t>
                      </a:r>
                      <a:endParaRPr lang="en-IN"/>
                    </a:p>
                  </a:txBody>
                  <a:tcPr/>
                </a:tc>
                <a:tc>
                  <a:txBody>
                    <a:bodyPr/>
                    <a:lstStyle/>
                    <a:p>
                      <a:pPr algn="ctr"/>
                      <a:r>
                        <a:rPr lang="en-US"/>
                        <a:t>Primary Key</a:t>
                      </a:r>
                      <a:endParaRPr lang="en-IN"/>
                    </a:p>
                  </a:txBody>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IN" b="0" i="0">
                          <a:solidFill>
                            <a:schemeClr val="dk1"/>
                          </a:solidFill>
                          <a:effectLst/>
                          <a:latin typeface="+mn-lt"/>
                          <a:ea typeface="+mn-ea"/>
                          <a:cs typeface="+mn-cs"/>
                        </a:rPr>
                        <a:t>Category id</a:t>
                      </a:r>
                      <a:endParaRPr lang="en-IN"/>
                    </a:p>
                  </a:txBody>
                  <a:tcPr/>
                </a:tc>
                <a:extLst>
                  <a:ext uri="{0D108BD9-81ED-4DB2-BD59-A6C34878D82A}">
                    <a16:rowId xmlns:a16="http://schemas.microsoft.com/office/drawing/2014/main" val="1962108097"/>
                  </a:ext>
                </a:extLst>
              </a:tr>
              <a:tr h="220793">
                <a:tc>
                  <a:txBody>
                    <a:bodyPr/>
                    <a:lstStyle/>
                    <a:p>
                      <a:pPr algn="ctr"/>
                      <a:r>
                        <a:rPr lang="en-IN" b="0" i="0" err="1">
                          <a:solidFill>
                            <a:schemeClr val="dk1"/>
                          </a:solidFill>
                          <a:effectLst/>
                          <a:latin typeface="+mn-lt"/>
                          <a:ea typeface="+mn-ea"/>
                          <a:cs typeface="+mn-cs"/>
                        </a:rPr>
                        <a:t>Category_name</a:t>
                      </a:r>
                      <a:endParaRPr lang="en-IN"/>
                    </a:p>
                  </a:txBody>
                  <a:tcPr/>
                </a:tc>
                <a:tc>
                  <a:txBody>
                    <a:bodyPr/>
                    <a:lstStyle/>
                    <a:p>
                      <a:pPr algn="ctr"/>
                      <a:r>
                        <a:rPr lang="en-IN" b="0" i="0">
                          <a:solidFill>
                            <a:schemeClr val="dk1"/>
                          </a:solidFill>
                          <a:effectLst/>
                          <a:latin typeface="+mn-lt"/>
                          <a:ea typeface="+mn-ea"/>
                          <a:cs typeface="+mn-cs"/>
                        </a:rPr>
                        <a:t>VARCHAR(50)</a:t>
                      </a:r>
                      <a:endParaRPr lang="en-IN"/>
                    </a:p>
                  </a:txBody>
                  <a:tcPr/>
                </a:tc>
                <a:tc>
                  <a:txBody>
                    <a:bodyPr/>
                    <a:lstStyle/>
                    <a:p>
                      <a:pPr algn="ctr"/>
                      <a:r>
                        <a:rPr lang="en-US"/>
                        <a:t>NOT</a:t>
                      </a:r>
                      <a:r>
                        <a:rPr lang="en-US" baseline="0"/>
                        <a:t> NULL</a:t>
                      </a:r>
                      <a:endParaRPr lang="en-IN"/>
                    </a:p>
                  </a:txBody>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IN" b="0" i="0">
                          <a:solidFill>
                            <a:schemeClr val="dk1"/>
                          </a:solidFill>
                          <a:effectLst/>
                          <a:latin typeface="+mn-lt"/>
                          <a:ea typeface="+mn-ea"/>
                          <a:cs typeface="+mn-cs"/>
                        </a:rPr>
                        <a:t>Category name</a:t>
                      </a:r>
                      <a:endParaRPr lang="en-IN"/>
                    </a:p>
                  </a:txBody>
                  <a:tcPr/>
                </a:tc>
                <a:extLst>
                  <a:ext uri="{0D108BD9-81ED-4DB2-BD59-A6C34878D82A}">
                    <a16:rowId xmlns:a16="http://schemas.microsoft.com/office/drawing/2014/main" val="2920261020"/>
                  </a:ext>
                </a:extLst>
              </a:tr>
            </a:tbl>
          </a:graphicData>
        </a:graphic>
      </p:graphicFrame>
    </p:spTree>
    <p:extLst>
      <p:ext uri="{BB962C8B-B14F-4D97-AF65-F5344CB8AC3E}">
        <p14:creationId xmlns:p14="http://schemas.microsoft.com/office/powerpoint/2010/main" val="166134778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205952" y="848351"/>
            <a:ext cx="8229600" cy="384721"/>
          </a:xfrm>
        </p:spPr>
        <p:txBody>
          <a:bodyPr/>
          <a:lstStyle/>
          <a:p>
            <a:r>
              <a:rPr lang="en-US" sz="2500" spc="300">
                <a:solidFill>
                  <a:srgbClr val="FF0000"/>
                </a:solidFill>
                <a:latin typeface="Baskerville Old Face" panose="02020602080505020303" pitchFamily="18" charset="0"/>
              </a:rPr>
              <a:t>USE CASE</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797" y="187473"/>
            <a:ext cx="5943325" cy="4732477"/>
          </a:xfrm>
          <a:prstGeom prst="rect">
            <a:avLst/>
          </a:prstGeom>
        </p:spPr>
      </p:pic>
    </p:spTree>
    <p:extLst>
      <p:ext uri="{BB962C8B-B14F-4D97-AF65-F5344CB8AC3E}">
        <p14:creationId xmlns:p14="http://schemas.microsoft.com/office/powerpoint/2010/main" val="39598068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205953" y="848351"/>
            <a:ext cx="2537247" cy="769441"/>
          </a:xfrm>
        </p:spPr>
        <p:txBody>
          <a:bodyPr/>
          <a:lstStyle/>
          <a:p>
            <a:r>
              <a:rPr lang="en-US" sz="2500" spc="300">
                <a:solidFill>
                  <a:srgbClr val="FF0000"/>
                </a:solidFill>
                <a:latin typeface="Baskerville Old Face" panose="02020602080505020303" pitchFamily="18" charset="0"/>
              </a:rPr>
              <a:t>Activity Diagram-User</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053" y="139696"/>
            <a:ext cx="4669195" cy="4802331"/>
          </a:xfrm>
          <a:prstGeom prst="rect">
            <a:avLst/>
          </a:prstGeom>
        </p:spPr>
      </p:pic>
    </p:spTree>
    <p:extLst>
      <p:ext uri="{BB962C8B-B14F-4D97-AF65-F5344CB8AC3E}">
        <p14:creationId xmlns:p14="http://schemas.microsoft.com/office/powerpoint/2010/main" val="37259443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205953" y="848351"/>
            <a:ext cx="2613447" cy="769441"/>
          </a:xfrm>
        </p:spPr>
        <p:txBody>
          <a:bodyPr/>
          <a:lstStyle/>
          <a:p>
            <a:r>
              <a:rPr lang="en-US" sz="2500" spc="300">
                <a:solidFill>
                  <a:srgbClr val="FF0000"/>
                </a:solidFill>
                <a:latin typeface="Baskerville Old Face" panose="02020602080505020303" pitchFamily="18" charset="0"/>
              </a:rPr>
              <a:t>Activity Diagram-Admin</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99785"/>
            <a:ext cx="5826016" cy="4808677"/>
          </a:xfrm>
          <a:prstGeom prst="rect">
            <a:avLst/>
          </a:prstGeom>
        </p:spPr>
      </p:pic>
    </p:spTree>
    <p:extLst>
      <p:ext uri="{BB962C8B-B14F-4D97-AF65-F5344CB8AC3E}">
        <p14:creationId xmlns:p14="http://schemas.microsoft.com/office/powerpoint/2010/main" val="37894858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45066" y="-18133"/>
            <a:ext cx="9189630" cy="5143690"/>
            <a:chOff x="-45066" y="0"/>
            <a:chExt cx="9189630"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45066" y="4217859"/>
              <a:ext cx="2404091" cy="867945"/>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9375" y="975773"/>
            <a:ext cx="1767024" cy="769441"/>
          </a:xfrm>
        </p:spPr>
        <p:txBody>
          <a:bodyPr/>
          <a:lstStyle/>
          <a:p>
            <a:r>
              <a:rPr lang="en-US" sz="2500" spc="300">
                <a:solidFill>
                  <a:srgbClr val="FF0000"/>
                </a:solidFill>
                <a:latin typeface="Baskerville Old Face" panose="02020602080505020303" pitchFamily="18" charset="0"/>
              </a:rPr>
              <a:t>Class </a:t>
            </a:r>
            <a:br>
              <a:rPr lang="en-US" sz="2500" spc="300">
                <a:solidFill>
                  <a:srgbClr val="FF0000"/>
                </a:solidFill>
                <a:latin typeface="Baskerville Old Face" panose="02020602080505020303" pitchFamily="18" charset="0"/>
              </a:rPr>
            </a:br>
            <a:r>
              <a:rPr lang="en-US" sz="2500" spc="300">
                <a:solidFill>
                  <a:srgbClr val="FF0000"/>
                </a:solidFill>
                <a:latin typeface="Baskerville Old Face" panose="02020602080505020303" pitchFamily="18" charset="0"/>
              </a:rPr>
              <a:t>Diagram</a:t>
            </a:r>
            <a:endParaRPr lang="en-IN" sz="2500" spc="30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687" y="292214"/>
            <a:ext cx="6005823" cy="4522803"/>
          </a:xfrm>
          <a:prstGeom prst="rect">
            <a:avLst/>
          </a:prstGeom>
        </p:spPr>
      </p:pic>
    </p:spTree>
    <p:extLst>
      <p:ext uri="{BB962C8B-B14F-4D97-AF65-F5344CB8AC3E}">
        <p14:creationId xmlns:p14="http://schemas.microsoft.com/office/powerpoint/2010/main" val="29691173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2133600" y="1504950"/>
            <a:ext cx="4837671"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a:solidFill>
                  <a:schemeClr val="bg1"/>
                </a:solidFill>
              </a:rPr>
              <a:t>Wireframe &amp; Logic</a:t>
            </a:r>
            <a:endParaRPr lang="en-IN" sz="4800">
              <a:solidFill>
                <a:schemeClr val="bg1"/>
              </a:solidFill>
            </a:endParaRPr>
          </a:p>
        </p:txBody>
      </p:sp>
    </p:spTree>
    <p:extLst>
      <p:ext uri="{BB962C8B-B14F-4D97-AF65-F5344CB8AC3E}">
        <p14:creationId xmlns:p14="http://schemas.microsoft.com/office/powerpoint/2010/main" val="3586660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31531"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62910"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57200" y="411460"/>
            <a:ext cx="8229600" cy="384721"/>
          </a:xfrm>
        </p:spPr>
        <p:txBody>
          <a:bodyPr/>
          <a:lstStyle/>
          <a:p>
            <a:r>
              <a:rPr lang="en-US" sz="2500" spc="300">
                <a:solidFill>
                  <a:srgbClr val="FF0000"/>
                </a:solidFill>
                <a:latin typeface="Baskerville Old Face" panose="02020602080505020303" pitchFamily="18" charset="0"/>
              </a:rPr>
              <a:t>TEAM</a:t>
            </a:r>
            <a:endParaRPr lang="en-IN" sz="2500" spc="300">
              <a:solidFill>
                <a:srgbClr val="FF0000"/>
              </a:solidFill>
              <a:latin typeface="Baskerville Old Face" panose="02020602080505020303" pitchFamily="18" charset="0"/>
            </a:endParaRPr>
          </a:p>
        </p:txBody>
      </p:sp>
      <p:sp>
        <p:nvSpPr>
          <p:cNvPr id="14" name="Text Placeholder 13"/>
          <p:cNvSpPr>
            <a:spLocks noGrp="1"/>
          </p:cNvSpPr>
          <p:nvPr>
            <p:ph type="body" idx="1"/>
          </p:nvPr>
        </p:nvSpPr>
        <p:spPr>
          <a:xfrm>
            <a:off x="457200" y="1183005"/>
            <a:ext cx="8229600" cy="3139321"/>
          </a:xfrm>
        </p:spPr>
        <p:txBody>
          <a:bodyPr/>
          <a:lstStyle/>
          <a:p>
            <a:pPr marL="342900" indent="-342900">
              <a:buFont typeface="Wingdings" panose="05000000000000000000" pitchFamily="2" charset="2"/>
              <a:buChar char="ü"/>
            </a:pPr>
            <a:endParaRPr lang="en-US"/>
          </a:p>
          <a:p>
            <a:pPr marL="342900" indent="-342900">
              <a:buFont typeface="Wingdings" panose="05000000000000000000" pitchFamily="2" charset="2"/>
              <a:buChar char="v"/>
            </a:pPr>
            <a:r>
              <a:rPr lang="en-US" sz="2000"/>
              <a:t>Patel Vishv </a:t>
            </a:r>
            <a:r>
              <a:rPr lang="en-US" sz="2000">
                <a:solidFill>
                  <a:schemeClr val="accent6"/>
                </a:solidFill>
              </a:rPr>
              <a:t>(B-38)</a:t>
            </a:r>
          </a:p>
          <a:p>
            <a:r>
              <a:rPr lang="en-US" sz="2000"/>
              <a:t>	</a:t>
            </a:r>
            <a:r>
              <a:rPr lang="en-US">
                <a:solidFill>
                  <a:schemeClr val="tx2"/>
                </a:solidFill>
              </a:rPr>
              <a:t>(</a:t>
            </a:r>
            <a:r>
              <a:rPr lang="en-US" sz="2000">
                <a:solidFill>
                  <a:schemeClr val="tx2"/>
                </a:solidFill>
              </a:rPr>
              <a:t>Admin</a:t>
            </a:r>
            <a:r>
              <a:rPr lang="en-US">
                <a:solidFill>
                  <a:schemeClr val="tx2"/>
                </a:solidFill>
              </a:rPr>
              <a:t> </a:t>
            </a:r>
            <a:r>
              <a:rPr lang="en-US" sz="2000">
                <a:solidFill>
                  <a:schemeClr val="tx2"/>
                </a:solidFill>
              </a:rPr>
              <a:t>panel - </a:t>
            </a:r>
            <a:r>
              <a:rPr lang="en-IN" sz="2000">
                <a:solidFill>
                  <a:schemeClr val="tx2"/>
                </a:solidFill>
              </a:rPr>
              <a:t>UI</a:t>
            </a:r>
            <a:r>
              <a:rPr lang="en-US">
                <a:solidFill>
                  <a:schemeClr val="tx2"/>
                </a:solidFill>
              </a:rPr>
              <a:t>)</a:t>
            </a:r>
          </a:p>
          <a:p>
            <a:endParaRPr lang="en-US" sz="200">
              <a:solidFill>
                <a:schemeClr val="tx2"/>
              </a:solidFill>
            </a:endParaRPr>
          </a:p>
          <a:p>
            <a:pPr marL="342900" indent="-342900">
              <a:buFont typeface="Wingdings" panose="05000000000000000000" pitchFamily="2" charset="2"/>
              <a:buChar char="v"/>
            </a:pPr>
            <a:r>
              <a:rPr lang="en-US" sz="2000" err="1"/>
              <a:t>Harkhani Bhavdip </a:t>
            </a:r>
            <a:r>
              <a:rPr lang="en-US" sz="1800">
                <a:solidFill>
                  <a:schemeClr val="accent6"/>
                </a:solidFill>
              </a:rPr>
              <a:t>(B-15)</a:t>
            </a:r>
          </a:p>
          <a:p>
            <a:r>
              <a:rPr lang="en-US" sz="1800"/>
              <a:t>	</a:t>
            </a:r>
            <a:r>
              <a:rPr lang="en-US" sz="1800">
                <a:solidFill>
                  <a:schemeClr val="tx2"/>
                </a:solidFill>
              </a:rPr>
              <a:t>(</a:t>
            </a:r>
            <a:r>
              <a:rPr lang="en-US" sz="2000">
                <a:solidFill>
                  <a:schemeClr val="tx2"/>
                </a:solidFill>
              </a:rPr>
              <a:t>Admin</a:t>
            </a:r>
            <a:r>
              <a:rPr lang="en-US" sz="1800">
                <a:solidFill>
                  <a:schemeClr val="tx2"/>
                </a:solidFill>
              </a:rPr>
              <a:t> </a:t>
            </a:r>
            <a:r>
              <a:rPr lang="en-US" sz="2000">
                <a:solidFill>
                  <a:schemeClr val="tx2"/>
                </a:solidFill>
              </a:rPr>
              <a:t>panel - UI</a:t>
            </a:r>
            <a:r>
              <a:rPr lang="en-US" sz="1800">
                <a:solidFill>
                  <a:schemeClr val="tx2"/>
                </a:solidFill>
              </a:rPr>
              <a:t>)</a:t>
            </a:r>
          </a:p>
          <a:p>
            <a:endParaRPr lang="en-US" sz="200">
              <a:solidFill>
                <a:schemeClr val="tx2"/>
              </a:solidFill>
            </a:endParaRPr>
          </a:p>
          <a:p>
            <a:pPr marL="342900" indent="-342900">
              <a:buFont typeface="Wingdings" panose="05000000000000000000" pitchFamily="2" charset="2"/>
              <a:buChar char="v"/>
            </a:pPr>
            <a:r>
              <a:rPr lang="en-US" sz="2000"/>
              <a:t>Patel Utsav </a:t>
            </a:r>
            <a:r>
              <a:rPr lang="en-US">
                <a:solidFill>
                  <a:schemeClr val="accent6"/>
                </a:solidFill>
              </a:rPr>
              <a:t>(B-37)</a:t>
            </a:r>
          </a:p>
          <a:p>
            <a:r>
              <a:rPr lang="en-US"/>
              <a:t>	</a:t>
            </a:r>
            <a:r>
              <a:rPr lang="en-US">
                <a:solidFill>
                  <a:schemeClr val="tx2"/>
                </a:solidFill>
              </a:rPr>
              <a:t> (</a:t>
            </a:r>
            <a:r>
              <a:rPr lang="en-US" sz="2000">
                <a:solidFill>
                  <a:schemeClr val="tx2"/>
                </a:solidFill>
              </a:rPr>
              <a:t>Admin</a:t>
            </a:r>
            <a:r>
              <a:rPr lang="en-US">
                <a:solidFill>
                  <a:schemeClr val="tx2"/>
                </a:solidFill>
              </a:rPr>
              <a:t> </a:t>
            </a:r>
            <a:r>
              <a:rPr lang="en-US" sz="2000">
                <a:solidFill>
                  <a:schemeClr val="tx2"/>
                </a:solidFill>
              </a:rPr>
              <a:t>panel – Data integration</a:t>
            </a:r>
            <a:r>
              <a:rPr lang="en-US">
                <a:solidFill>
                  <a:schemeClr val="tx2"/>
                </a:solidFill>
              </a:rPr>
              <a:t>) </a:t>
            </a:r>
          </a:p>
          <a:p>
            <a:endParaRPr lang="en-US" sz="200">
              <a:solidFill>
                <a:schemeClr val="tx2"/>
              </a:solidFill>
            </a:endParaRPr>
          </a:p>
          <a:p>
            <a:pPr marL="342900" indent="-342900">
              <a:buFont typeface="Wingdings" panose="05000000000000000000" pitchFamily="2" charset="2"/>
              <a:buChar char="v"/>
            </a:pPr>
            <a:r>
              <a:rPr lang="en-US" sz="2000"/>
              <a:t>Jakhaniya Digvijay </a:t>
            </a:r>
            <a:r>
              <a:rPr lang="en-US" sz="2000">
                <a:solidFill>
                  <a:schemeClr val="accent6"/>
                </a:solidFill>
              </a:rPr>
              <a:t>(B-16)</a:t>
            </a:r>
            <a:r>
              <a:rPr lang="en-US" sz="2000"/>
              <a:t>	</a:t>
            </a:r>
          </a:p>
          <a:p>
            <a:pPr lvl="2"/>
            <a:r>
              <a:rPr lang="en-US" sz="2000">
                <a:solidFill>
                  <a:schemeClr val="tx2"/>
                </a:solidFill>
              </a:rPr>
              <a:t> (Admin panel – Data integration &amp; Mobile App)</a:t>
            </a:r>
          </a:p>
          <a:p>
            <a:endParaRPr lang="en-US" sz="2000"/>
          </a:p>
        </p:txBody>
      </p:sp>
    </p:spTree>
    <p:extLst>
      <p:ext uri="{BB962C8B-B14F-4D97-AF65-F5344CB8AC3E}">
        <p14:creationId xmlns:p14="http://schemas.microsoft.com/office/powerpoint/2010/main" val="116035884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0"/>
            <a:ext cx="1804225" cy="3911600"/>
          </a:xfrm>
        </p:spPr>
      </p:pic>
      <p:sp>
        <p:nvSpPr>
          <p:cNvPr id="23" name="TextBox 22"/>
          <p:cNvSpPr txBox="1"/>
          <p:nvPr/>
        </p:nvSpPr>
        <p:spPr>
          <a:xfrm>
            <a:off x="1310543" y="438150"/>
            <a:ext cx="89639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Sign Up</a:t>
            </a:r>
            <a:endParaRPr lang="en-IN">
              <a:solidFill>
                <a:schemeClr val="bg1"/>
              </a:solidFill>
            </a:endParaRPr>
          </a:p>
        </p:txBody>
      </p:sp>
      <p:sp>
        <p:nvSpPr>
          <p:cNvPr id="3" name="TextBox 2"/>
          <p:cNvSpPr txBox="1"/>
          <p:nvPr/>
        </p:nvSpPr>
        <p:spPr>
          <a:xfrm>
            <a:off x="3429000" y="1428750"/>
            <a:ext cx="47244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User Initiation:</a:t>
            </a:r>
          </a:p>
          <a:p>
            <a:r>
              <a:rPr lang="en-US">
                <a:solidFill>
                  <a:schemeClr val="bg1"/>
                </a:solidFill>
              </a:rPr>
              <a:t>Users begin their vintage journey by ‘signing up’, providing essential details for account creation.</a:t>
            </a:r>
          </a:p>
          <a:p>
            <a:pPr marL="285750" indent="-285750">
              <a:buFont typeface="Arial" pitchFamily="34" charset="0"/>
              <a:buChar char="•"/>
            </a:pPr>
            <a:endParaRPr lang="en-IN">
              <a:solidFill>
                <a:schemeClr val="bg1"/>
              </a:solidFill>
            </a:endParaRPr>
          </a:p>
        </p:txBody>
      </p:sp>
      <p:sp>
        <p:nvSpPr>
          <p:cNvPr id="4" name="Rectangle 3"/>
          <p:cNvSpPr/>
          <p:nvPr/>
        </p:nvSpPr>
        <p:spPr>
          <a:xfrm>
            <a:off x="3467100" y="2724150"/>
            <a:ext cx="4686300"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Login</a:t>
            </a:r>
            <a:r>
              <a:rPr lang="en-US" b="1">
                <a:solidFill>
                  <a:srgbClr val="D1D5DB"/>
                </a:solidFill>
                <a:latin typeface="Söhne"/>
              </a:rPr>
              <a:t>:</a:t>
            </a:r>
            <a:endParaRPr lang="en-US">
              <a:solidFill>
                <a:srgbClr val="D1D5DB"/>
              </a:solidFill>
              <a:latin typeface="Söhne"/>
            </a:endParaRPr>
          </a:p>
          <a:p>
            <a:r>
              <a:rPr lang="en-US">
                <a:solidFill>
                  <a:schemeClr val="bg1"/>
                </a:solidFill>
              </a:rPr>
              <a:t>If already a member, effortlessly access your vintage haven by clicking 'Login' and enjoy a seamless entry into your cherished account.</a:t>
            </a:r>
            <a:r>
              <a:rPr lang="en-US">
                <a:solidFill>
                  <a:schemeClr val="bg1"/>
                </a:solidFill>
                <a:latin typeface="Söhne"/>
              </a:rPr>
              <a:t>.</a:t>
            </a:r>
            <a:endParaRPr lang="en-US" b="0" i="0">
              <a:solidFill>
                <a:schemeClr val="bg1"/>
              </a:solidFill>
              <a:effectLst/>
              <a:latin typeface="Söhne"/>
            </a:endParaRPr>
          </a:p>
        </p:txBody>
      </p:sp>
    </p:spTree>
    <p:extLst>
      <p:ext uri="{BB962C8B-B14F-4D97-AF65-F5344CB8AC3E}">
        <p14:creationId xmlns:p14="http://schemas.microsoft.com/office/powerpoint/2010/main" val="25113687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6631" y="895350"/>
            <a:ext cx="1804225" cy="3911600"/>
          </a:xfrm>
        </p:spPr>
      </p:pic>
      <p:sp>
        <p:nvSpPr>
          <p:cNvPr id="23" name="TextBox 22"/>
          <p:cNvSpPr txBox="1"/>
          <p:nvPr/>
        </p:nvSpPr>
        <p:spPr>
          <a:xfrm>
            <a:off x="1310543" y="438150"/>
            <a:ext cx="74571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Log In</a:t>
            </a:r>
            <a:endParaRPr lang="en-IN">
              <a:solidFill>
                <a:schemeClr val="bg1"/>
              </a:solidFill>
            </a:endParaRPr>
          </a:p>
        </p:txBody>
      </p:sp>
      <p:sp>
        <p:nvSpPr>
          <p:cNvPr id="15" name="TextBox 14"/>
          <p:cNvSpPr txBox="1"/>
          <p:nvPr/>
        </p:nvSpPr>
        <p:spPr>
          <a:xfrm>
            <a:off x="3429000" y="1047750"/>
            <a:ext cx="487680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i="1" u="sng">
                <a:solidFill>
                  <a:schemeClr val="bg1"/>
                </a:solidFill>
              </a:rPr>
              <a:t>User Login</a:t>
            </a:r>
            <a:r>
              <a:rPr lang="en-US" b="1" i="1" u="sng">
                <a:solidFill>
                  <a:schemeClr val="bg1"/>
                </a:solidFill>
              </a:rPr>
              <a:t>:</a:t>
            </a:r>
          </a:p>
          <a:p>
            <a:r>
              <a:rPr lang="en-US">
                <a:solidFill>
                  <a:schemeClr val="bg1"/>
                </a:solidFill>
              </a:rPr>
              <a:t>Users enter their credentials (email and password) to access their account.</a:t>
            </a:r>
            <a:endParaRPr lang="en-IN">
              <a:solidFill>
                <a:schemeClr val="bg1"/>
              </a:solidFill>
            </a:endParaRPr>
          </a:p>
        </p:txBody>
      </p:sp>
      <p:sp>
        <p:nvSpPr>
          <p:cNvPr id="16" name="Rectangle 15"/>
          <p:cNvSpPr/>
          <p:nvPr/>
        </p:nvSpPr>
        <p:spPr>
          <a:xfrm>
            <a:off x="3423744" y="2109685"/>
            <a:ext cx="4882055"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i="1" u="sng">
                <a:solidFill>
                  <a:schemeClr val="bg1"/>
                </a:solidFill>
              </a:rPr>
              <a:t>Sign Up Redirection</a:t>
            </a:r>
            <a:r>
              <a:rPr lang="en-US" b="1" i="1" u="sng">
                <a:solidFill>
                  <a:schemeClr val="bg1"/>
                </a:solidFill>
                <a:latin typeface="Söhne"/>
              </a:rPr>
              <a:t>:</a:t>
            </a:r>
          </a:p>
          <a:p>
            <a:r>
              <a:rPr lang="en-US">
                <a:solidFill>
                  <a:schemeClr val="bg1"/>
                </a:solidFill>
              </a:rPr>
              <a:t>For new users, a "Sign Up" redirection button is provided.</a:t>
            </a:r>
            <a:endParaRPr lang="en-US" b="0" i="0">
              <a:solidFill>
                <a:schemeClr val="bg1"/>
              </a:solidFill>
              <a:effectLst/>
              <a:latin typeface="Söhne"/>
            </a:endParaRPr>
          </a:p>
        </p:txBody>
      </p:sp>
      <p:sp>
        <p:nvSpPr>
          <p:cNvPr id="17" name="Rectangle 16"/>
          <p:cNvSpPr/>
          <p:nvPr/>
        </p:nvSpPr>
        <p:spPr>
          <a:xfrm>
            <a:off x="3423745" y="3181350"/>
            <a:ext cx="4882054"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i="1" u="sng">
                <a:solidFill>
                  <a:schemeClr val="bg1"/>
                </a:solidFill>
              </a:rPr>
              <a:t>Forgot Password</a:t>
            </a:r>
            <a:r>
              <a:rPr lang="en-US" b="1" i="1" u="sng">
                <a:solidFill>
                  <a:schemeClr val="bg1"/>
                </a:solidFill>
                <a:latin typeface="Söhne"/>
              </a:rPr>
              <a:t>:</a:t>
            </a:r>
          </a:p>
          <a:p>
            <a:r>
              <a:rPr lang="en-US">
                <a:solidFill>
                  <a:schemeClr val="bg1"/>
                </a:solidFill>
              </a:rPr>
              <a:t>A "Forgot Password" link offers users a quick solution for password </a:t>
            </a:r>
            <a:r>
              <a:rPr lang="en-US"/>
              <a:t>recovery.</a:t>
            </a:r>
            <a:endParaRPr lang="en-US">
              <a:solidFill>
                <a:schemeClr val="bg1"/>
              </a:solidFill>
              <a:latin typeface="Söhne"/>
            </a:endParaRPr>
          </a:p>
        </p:txBody>
      </p:sp>
    </p:spTree>
    <p:extLst>
      <p:ext uri="{BB962C8B-B14F-4D97-AF65-F5344CB8AC3E}">
        <p14:creationId xmlns:p14="http://schemas.microsoft.com/office/powerpoint/2010/main" val="42415869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1"/>
            <a:ext cx="1804224" cy="3911598"/>
          </a:xfrm>
        </p:spPr>
      </p:pic>
      <p:sp>
        <p:nvSpPr>
          <p:cNvPr id="23" name="TextBox 22"/>
          <p:cNvSpPr txBox="1"/>
          <p:nvPr/>
        </p:nvSpPr>
        <p:spPr>
          <a:xfrm>
            <a:off x="1383480" y="438150"/>
            <a:ext cx="75052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Home</a:t>
            </a:r>
            <a:endParaRPr lang="en-IN">
              <a:solidFill>
                <a:schemeClr val="bg1"/>
              </a:solidFill>
            </a:endParaRPr>
          </a:p>
        </p:txBody>
      </p:sp>
      <p:sp>
        <p:nvSpPr>
          <p:cNvPr id="3" name="TextBox 2"/>
          <p:cNvSpPr txBox="1"/>
          <p:nvPr/>
        </p:nvSpPr>
        <p:spPr>
          <a:xfrm>
            <a:off x="3428999" y="1047750"/>
            <a:ext cx="48768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Products &amp; </a:t>
            </a:r>
            <a:r>
              <a:rPr lang="en-IN" b="1" i="1" u="sng">
                <a:solidFill>
                  <a:schemeClr val="bg1"/>
                </a:solidFill>
              </a:rPr>
              <a:t>Category</a:t>
            </a:r>
            <a:r>
              <a:rPr lang="en-US" b="1" i="1" u="sng">
                <a:solidFill>
                  <a:schemeClr val="bg1"/>
                </a:solidFill>
              </a:rPr>
              <a:t> Display:</a:t>
            </a:r>
          </a:p>
          <a:p>
            <a:r>
              <a:rPr lang="en-US">
                <a:solidFill>
                  <a:schemeClr val="bg1"/>
                </a:solidFill>
              </a:rPr>
              <a:t>A dynamic showcase of featured products captures users' attention, providing a snapshot of the unique and rare items within each category.</a:t>
            </a:r>
          </a:p>
        </p:txBody>
      </p:sp>
      <p:sp>
        <p:nvSpPr>
          <p:cNvPr id="4" name="Rectangle 3"/>
          <p:cNvSpPr/>
          <p:nvPr/>
        </p:nvSpPr>
        <p:spPr>
          <a:xfrm>
            <a:off x="3423744" y="1830371"/>
            <a:ext cx="4882055"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br>
              <a:rPr lang="en-US"/>
            </a:br>
            <a:endParaRPr lang="en-US" b="0" i="0">
              <a:solidFill>
                <a:schemeClr val="bg1"/>
              </a:solidFill>
              <a:effectLst/>
              <a:latin typeface="Söhne"/>
            </a:endParaRPr>
          </a:p>
        </p:txBody>
      </p:sp>
      <p:sp>
        <p:nvSpPr>
          <p:cNvPr id="2" name="TextBox 1"/>
          <p:cNvSpPr txBox="1"/>
          <p:nvPr/>
        </p:nvSpPr>
        <p:spPr>
          <a:xfrm>
            <a:off x="3423744" y="2571750"/>
            <a:ext cx="2409570" cy="147732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IN" b="1">
                <a:solidFill>
                  <a:schemeClr val="bg1"/>
                </a:solidFill>
              </a:rPr>
              <a:t>Product Details</a:t>
            </a:r>
          </a:p>
          <a:p>
            <a:pPr marL="285750" indent="-285750">
              <a:buFont typeface="Wingdings" panose="05000000000000000000" pitchFamily="2" charset="2"/>
              <a:buChar char="§"/>
            </a:pPr>
            <a:r>
              <a:rPr lang="en-IN" b="1">
                <a:solidFill>
                  <a:schemeClr val="bg1"/>
                </a:solidFill>
              </a:rPr>
              <a:t>Search Functionality</a:t>
            </a:r>
          </a:p>
          <a:p>
            <a:pPr marL="285750" indent="-285750">
              <a:buFont typeface="Wingdings" panose="05000000000000000000" pitchFamily="2" charset="2"/>
              <a:buChar char="§"/>
            </a:pPr>
            <a:r>
              <a:rPr lang="en-IN" b="1">
                <a:solidFill>
                  <a:schemeClr val="bg1"/>
                </a:solidFill>
              </a:rPr>
              <a:t>Category Selection</a:t>
            </a:r>
          </a:p>
          <a:p>
            <a:pPr marL="285750" indent="-285750">
              <a:buFont typeface="Wingdings" panose="05000000000000000000" pitchFamily="2" charset="2"/>
              <a:buChar char="§"/>
            </a:pPr>
            <a:r>
              <a:rPr lang="en-IN" b="1">
                <a:solidFill>
                  <a:schemeClr val="bg1"/>
                </a:solidFill>
              </a:rPr>
              <a:t>Chat Interaction</a:t>
            </a:r>
          </a:p>
          <a:p>
            <a:pPr marL="285750" indent="-285750">
              <a:buFont typeface="Wingdings" panose="05000000000000000000" pitchFamily="2" charset="2"/>
              <a:buChar char="§"/>
            </a:pPr>
            <a:r>
              <a:rPr lang="en-IN" b="1">
                <a:solidFill>
                  <a:schemeClr val="bg1"/>
                </a:solidFill>
              </a:rPr>
              <a:t>Add New Product</a:t>
            </a:r>
            <a:endParaRPr lang="en-IN">
              <a:solidFill>
                <a:schemeClr val="bg1"/>
              </a:solidFill>
            </a:endParaRPr>
          </a:p>
        </p:txBody>
      </p:sp>
    </p:spTree>
    <p:extLst>
      <p:ext uri="{BB962C8B-B14F-4D97-AF65-F5344CB8AC3E}">
        <p14:creationId xmlns:p14="http://schemas.microsoft.com/office/powerpoint/2010/main" val="2962368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2"/>
            <a:ext cx="1804224" cy="3911596"/>
          </a:xfrm>
        </p:spPr>
      </p:pic>
      <p:sp>
        <p:nvSpPr>
          <p:cNvPr id="23" name="TextBox 22"/>
          <p:cNvSpPr txBox="1"/>
          <p:nvPr/>
        </p:nvSpPr>
        <p:spPr>
          <a:xfrm>
            <a:off x="953746" y="438150"/>
            <a:ext cx="160999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Product Details</a:t>
            </a:r>
            <a:endParaRPr lang="en-IN">
              <a:solidFill>
                <a:schemeClr val="bg1"/>
              </a:solidFill>
            </a:endParaRPr>
          </a:p>
        </p:txBody>
      </p:sp>
      <p:sp>
        <p:nvSpPr>
          <p:cNvPr id="3" name="TextBox 2"/>
          <p:cNvSpPr txBox="1"/>
          <p:nvPr/>
        </p:nvSpPr>
        <p:spPr>
          <a:xfrm>
            <a:off x="3428999" y="1047750"/>
            <a:ext cx="4876800"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Products Details:</a:t>
            </a:r>
          </a:p>
          <a:p>
            <a:r>
              <a:rPr lang="en-US">
                <a:solidFill>
                  <a:schemeClr val="bg1"/>
                </a:solidFill>
              </a:rPr>
              <a:t>Dive into an immersive showcase with a slider of high-res images, presenting vital details like product name, description, and price for a comprehensive view of the vintage item.</a:t>
            </a:r>
          </a:p>
        </p:txBody>
      </p:sp>
      <p:sp>
        <p:nvSpPr>
          <p:cNvPr id="4" name="Rectangle 3"/>
          <p:cNvSpPr/>
          <p:nvPr/>
        </p:nvSpPr>
        <p:spPr>
          <a:xfrm>
            <a:off x="3423744" y="1830371"/>
            <a:ext cx="4882055"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br>
              <a:rPr lang="en-US"/>
            </a:br>
            <a:endParaRPr lang="en-US" b="0" i="0">
              <a:solidFill>
                <a:schemeClr val="bg1"/>
              </a:solidFill>
              <a:effectLst/>
              <a:latin typeface="Söhne"/>
            </a:endParaRPr>
          </a:p>
        </p:txBody>
      </p:sp>
      <p:sp>
        <p:nvSpPr>
          <p:cNvPr id="2" name="TextBox 1"/>
          <p:cNvSpPr txBox="1"/>
          <p:nvPr/>
        </p:nvSpPr>
        <p:spPr>
          <a:xfrm>
            <a:off x="3423744" y="2745440"/>
            <a:ext cx="1949060"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IN">
                <a:solidFill>
                  <a:schemeClr val="bg1"/>
                </a:solidFill>
              </a:rPr>
              <a:t>Call Seller</a:t>
            </a:r>
          </a:p>
          <a:p>
            <a:pPr marL="285750" indent="-285750">
              <a:buFont typeface="Wingdings" panose="05000000000000000000" pitchFamily="2" charset="2"/>
              <a:buChar char="§"/>
            </a:pPr>
            <a:r>
              <a:rPr lang="en-IN">
                <a:solidFill>
                  <a:schemeClr val="bg1"/>
                </a:solidFill>
              </a:rPr>
              <a:t>Chat with Seller</a:t>
            </a:r>
            <a:endParaRPr lang="en-IN" b="1">
              <a:solidFill>
                <a:schemeClr val="bg1"/>
              </a:solidFill>
            </a:endParaRPr>
          </a:p>
        </p:txBody>
      </p:sp>
    </p:spTree>
    <p:extLst>
      <p:ext uri="{BB962C8B-B14F-4D97-AF65-F5344CB8AC3E}">
        <p14:creationId xmlns:p14="http://schemas.microsoft.com/office/powerpoint/2010/main" val="10808967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2"/>
            <a:ext cx="1804223" cy="3911596"/>
          </a:xfrm>
        </p:spPr>
      </p:pic>
      <p:sp>
        <p:nvSpPr>
          <p:cNvPr id="23" name="TextBox 22"/>
          <p:cNvSpPr txBox="1"/>
          <p:nvPr/>
        </p:nvSpPr>
        <p:spPr>
          <a:xfrm>
            <a:off x="1083973" y="438150"/>
            <a:ext cx="13495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Add Product</a:t>
            </a:r>
            <a:endParaRPr lang="en-IN">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Products Details:</a:t>
            </a:r>
          </a:p>
          <a:p>
            <a:r>
              <a:rPr lang="en-US">
                <a:solidFill>
                  <a:schemeClr val="bg1"/>
                </a:solidFill>
              </a:rPr>
              <a:t>Sellers effortlessly contribute to the vintage marketplace by navigating the intuitive "Add Product" page.</a:t>
            </a:r>
          </a:p>
          <a:p>
            <a:endParaRPr lang="en-US">
              <a:solidFill>
                <a:schemeClr val="bg1"/>
              </a:solidFill>
            </a:endParaRPr>
          </a:p>
          <a:p>
            <a:r>
              <a:rPr lang="en-US">
                <a:solidFill>
                  <a:schemeClr val="bg1"/>
                </a:solidFill>
              </a:rPr>
              <a:t>A streamlined process allows for the submission of essential details including product name, category, description, images, and pricing.</a:t>
            </a:r>
          </a:p>
        </p:txBody>
      </p:sp>
      <p:sp>
        <p:nvSpPr>
          <p:cNvPr id="4" name="Rectangle 3"/>
          <p:cNvSpPr/>
          <p:nvPr/>
        </p:nvSpPr>
        <p:spPr>
          <a:xfrm>
            <a:off x="3423744" y="1830371"/>
            <a:ext cx="4882055"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br>
              <a:rPr lang="en-US"/>
            </a:br>
            <a:endParaRPr lang="en-US" b="0" i="0">
              <a:solidFill>
                <a:schemeClr val="bg1"/>
              </a:solidFill>
              <a:effectLst/>
              <a:latin typeface="Söhne"/>
            </a:endParaRPr>
          </a:p>
        </p:txBody>
      </p:sp>
      <p:sp>
        <p:nvSpPr>
          <p:cNvPr id="9" name="TextBox 8"/>
          <p:cNvSpPr txBox="1"/>
          <p:nvPr/>
        </p:nvSpPr>
        <p:spPr>
          <a:xfrm>
            <a:off x="3423744" y="3584697"/>
            <a:ext cx="19900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solidFill>
                  <a:schemeClr val="bg1"/>
                </a:solidFill>
              </a:rPr>
              <a:t>Selected Images</a:t>
            </a:r>
            <a:endParaRPr lang="en-IN">
              <a:solidFill>
                <a:schemeClr val="bg1"/>
              </a:solidFill>
            </a:endParaRPr>
          </a:p>
        </p:txBody>
      </p:sp>
    </p:spTree>
    <p:extLst>
      <p:ext uri="{BB962C8B-B14F-4D97-AF65-F5344CB8AC3E}">
        <p14:creationId xmlns:p14="http://schemas.microsoft.com/office/powerpoint/2010/main" val="798743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6631" y="895354"/>
            <a:ext cx="1804222" cy="3911592"/>
          </a:xfrm>
        </p:spPr>
      </p:pic>
      <p:sp>
        <p:nvSpPr>
          <p:cNvPr id="23" name="TextBox 22"/>
          <p:cNvSpPr txBox="1"/>
          <p:nvPr/>
        </p:nvSpPr>
        <p:spPr>
          <a:xfrm>
            <a:off x="1076760" y="408645"/>
            <a:ext cx="136396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My Products</a:t>
            </a:r>
            <a:endParaRPr lang="en-IN">
              <a:solidFill>
                <a:schemeClr val="bg1"/>
              </a:solidFill>
            </a:endParaRPr>
          </a:p>
          <a:p>
            <a:endParaRPr lang="en-IN">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User Products:</a:t>
            </a:r>
          </a:p>
          <a:p>
            <a:r>
              <a:rPr lang="en-US">
                <a:solidFill>
                  <a:schemeClr val="bg1"/>
                </a:solidFill>
              </a:rPr>
              <a:t>The "My Product" page empowers sellers to effortlessly upload, manage, and showcase their curated vintage items for sale.</a:t>
            </a:r>
          </a:p>
          <a:p>
            <a:endParaRPr lang="en-US">
              <a:solidFill>
                <a:schemeClr val="bg1"/>
              </a:solidFill>
            </a:endParaRPr>
          </a:p>
          <a:p>
            <a:r>
              <a:rPr lang="en-US">
                <a:solidFill>
                  <a:schemeClr val="bg1"/>
                </a:solidFill>
              </a:rPr>
              <a:t>A user-friendly interface guides the process, allowing seamless addition of product details, captivating images, and pricing information.</a:t>
            </a:r>
          </a:p>
        </p:txBody>
      </p:sp>
      <p:sp>
        <p:nvSpPr>
          <p:cNvPr id="4" name="Rectangle 3"/>
          <p:cNvSpPr/>
          <p:nvPr/>
        </p:nvSpPr>
        <p:spPr>
          <a:xfrm>
            <a:off x="3423744" y="1830371"/>
            <a:ext cx="4882055"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br>
              <a:rPr lang="en-US"/>
            </a:br>
            <a:endParaRPr lang="en-US" b="0" i="0">
              <a:solidFill>
                <a:schemeClr val="bg1"/>
              </a:solidFill>
              <a:effectLst/>
              <a:latin typeface="Söhne"/>
            </a:endParaRPr>
          </a:p>
        </p:txBody>
      </p:sp>
      <p:sp>
        <p:nvSpPr>
          <p:cNvPr id="9" name="TextBox 8"/>
          <p:cNvSpPr txBox="1"/>
          <p:nvPr/>
        </p:nvSpPr>
        <p:spPr>
          <a:xfrm>
            <a:off x="3423744" y="3584697"/>
            <a:ext cx="1969385"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solidFill>
                  <a:schemeClr val="bg1"/>
                </a:solidFill>
              </a:rPr>
              <a:t>Edit products</a:t>
            </a:r>
          </a:p>
          <a:p>
            <a:pPr marL="285750" indent="-285750">
              <a:buFont typeface="Wingdings" panose="05000000000000000000" pitchFamily="2" charset="2"/>
              <a:buChar char="§"/>
            </a:pPr>
            <a:r>
              <a:rPr lang="en-US">
                <a:solidFill>
                  <a:schemeClr val="bg1"/>
                </a:solidFill>
              </a:rPr>
              <a:t>Delete products</a:t>
            </a:r>
          </a:p>
          <a:p>
            <a:pPr marL="285750" indent="-285750">
              <a:buFont typeface="Wingdings" panose="05000000000000000000" pitchFamily="2" charset="2"/>
              <a:buChar char="§"/>
            </a:pPr>
            <a:r>
              <a:rPr lang="en-US">
                <a:solidFill>
                  <a:schemeClr val="bg1"/>
                </a:solidFill>
              </a:rPr>
              <a:t>Add products</a:t>
            </a:r>
            <a:endParaRPr lang="en-IN">
              <a:solidFill>
                <a:schemeClr val="bg1"/>
              </a:solidFill>
            </a:endParaRPr>
          </a:p>
        </p:txBody>
      </p:sp>
    </p:spTree>
    <p:extLst>
      <p:ext uri="{BB962C8B-B14F-4D97-AF65-F5344CB8AC3E}">
        <p14:creationId xmlns:p14="http://schemas.microsoft.com/office/powerpoint/2010/main" val="26418547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6631" y="895354"/>
            <a:ext cx="1804221" cy="3911592"/>
          </a:xfrm>
        </p:spPr>
      </p:pic>
      <p:sp>
        <p:nvSpPr>
          <p:cNvPr id="23" name="TextBox 22"/>
          <p:cNvSpPr txBox="1"/>
          <p:nvPr/>
        </p:nvSpPr>
        <p:spPr>
          <a:xfrm>
            <a:off x="1362094" y="438150"/>
            <a:ext cx="79329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Profile</a:t>
            </a:r>
            <a:endParaRPr lang="en-IN">
              <a:solidFill>
                <a:schemeClr val="bg1"/>
              </a:solidFill>
            </a:endParaRPr>
          </a:p>
        </p:txBody>
      </p:sp>
      <p:sp>
        <p:nvSpPr>
          <p:cNvPr id="3" name="TextBox 2"/>
          <p:cNvSpPr txBox="1"/>
          <p:nvPr/>
        </p:nvSpPr>
        <p:spPr>
          <a:xfrm>
            <a:off x="2991119" y="1047750"/>
            <a:ext cx="3333481"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a:solidFill>
                  <a:schemeClr val="bg1"/>
                </a:solidFill>
              </a:rPr>
              <a:t>User Profile:</a:t>
            </a:r>
          </a:p>
          <a:p>
            <a:r>
              <a:rPr lang="en-US">
                <a:solidFill>
                  <a:schemeClr val="bg1"/>
                </a:solidFill>
              </a:rPr>
              <a:t>Explore your vintage persona on the Profile Page, featuring a snapshot of your identity with a profile picture, chosen username, contact number, email and location.</a:t>
            </a:r>
          </a:p>
        </p:txBody>
      </p:sp>
      <p:sp>
        <p:nvSpPr>
          <p:cNvPr id="9" name="TextBox 8"/>
          <p:cNvSpPr txBox="1"/>
          <p:nvPr/>
        </p:nvSpPr>
        <p:spPr>
          <a:xfrm>
            <a:off x="3093477" y="3443988"/>
            <a:ext cx="178715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solidFill>
                  <a:schemeClr val="bg1"/>
                </a:solidFill>
              </a:rPr>
              <a:t>Edit profile</a:t>
            </a:r>
          </a:p>
          <a:p>
            <a:pPr marL="285750" indent="-285750">
              <a:buFont typeface="Wingdings" panose="05000000000000000000" pitchFamily="2" charset="2"/>
              <a:buChar char="§"/>
            </a:pPr>
            <a:r>
              <a:rPr lang="en-US">
                <a:solidFill>
                  <a:schemeClr val="bg1"/>
                </a:solidFill>
              </a:rPr>
              <a:t>User products</a:t>
            </a:r>
          </a:p>
          <a:p>
            <a:pPr marL="285750" indent="-285750">
              <a:buFont typeface="Wingdings" panose="05000000000000000000" pitchFamily="2" charset="2"/>
              <a:buChar char="§"/>
            </a:pPr>
            <a:r>
              <a:rPr lang="en-US">
                <a:solidFill>
                  <a:schemeClr val="bg1"/>
                </a:solidFill>
              </a:rPr>
              <a:t>Log out</a:t>
            </a:r>
            <a:endParaRPr lang="en-IN">
              <a:solidFill>
                <a:schemeClr val="bg1"/>
              </a:solidFill>
            </a:endParaRPr>
          </a:p>
        </p:txBody>
      </p:sp>
      <p:pic>
        <p:nvPicPr>
          <p:cNvPr id="7" name="Content Placeholder 1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934200" y="872513"/>
            <a:ext cx="1804224" cy="3911598"/>
          </a:xfrm>
        </p:spPr>
      </p:pic>
      <p:sp>
        <p:nvSpPr>
          <p:cNvPr id="2" name="Rectangle 1"/>
          <p:cNvSpPr/>
          <p:nvPr/>
        </p:nvSpPr>
        <p:spPr>
          <a:xfrm>
            <a:off x="7206524" y="438150"/>
            <a:ext cx="125957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Edit Profile </a:t>
            </a:r>
            <a:endParaRPr lang="en-IN">
              <a:solidFill>
                <a:schemeClr val="bg1"/>
              </a:solidFill>
            </a:endParaRPr>
          </a:p>
        </p:txBody>
      </p:sp>
    </p:spTree>
    <p:extLst>
      <p:ext uri="{BB962C8B-B14F-4D97-AF65-F5344CB8AC3E}">
        <p14:creationId xmlns:p14="http://schemas.microsoft.com/office/powerpoint/2010/main" val="20572275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28600" y="1276350"/>
            <a:ext cx="9220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Admin Panel:- </a:t>
            </a:r>
            <a:r>
              <a:rPr lang="en-US">
                <a:solidFill>
                  <a:schemeClr val="bg1"/>
                </a:solidFill>
                <a:hlinkClick r:id="rId2"/>
              </a:rPr>
              <a:t>https://noteswap.rf.gd</a:t>
            </a:r>
            <a:r>
              <a:rPr lang="en-US">
                <a:solidFill>
                  <a:schemeClr val="bg1"/>
                </a:solidFill>
              </a:rPr>
              <a:t>  &amp;&amp;  </a:t>
            </a:r>
            <a:r>
              <a:rPr lang="en-US">
                <a:solidFill>
                  <a:schemeClr val="bg1"/>
                </a:solidFill>
                <a:hlinkClick r:id="rId3"/>
              </a:rPr>
              <a:t>https://noteswapxyz.000webhostapp.com/</a:t>
            </a:r>
            <a:endParaRPr lang="en-US">
              <a:solidFill>
                <a:schemeClr val="bg1"/>
              </a:solidFill>
            </a:endParaRPr>
          </a:p>
        </p:txBody>
      </p:sp>
      <p:sp>
        <p:nvSpPr>
          <p:cNvPr id="2" name="TextBox 1">
            <a:extLst>
              <a:ext uri="{FF2B5EF4-FFF2-40B4-BE49-F238E27FC236}">
                <a16:creationId xmlns:a16="http://schemas.microsoft.com/office/drawing/2014/main" id="{9DB922E1-A668-7D9B-B41C-B88DADCBC80F}"/>
              </a:ext>
            </a:extLst>
          </p:cNvPr>
          <p:cNvSpPr txBox="1"/>
          <p:nvPr/>
        </p:nvSpPr>
        <p:spPr>
          <a:xfrm>
            <a:off x="228600" y="1962150"/>
            <a:ext cx="170521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i="0">
                <a:solidFill>
                  <a:srgbClr val="E8EAED"/>
                </a:solidFill>
                <a:effectLst/>
                <a:highlight>
                  <a:srgbClr val="202124"/>
                </a:highlight>
                <a:latin typeface="Google Sans"/>
              </a:rPr>
              <a:t>Technologies : - </a:t>
            </a:r>
            <a:endParaRPr lang="en-IN" b="1">
              <a:solidFill>
                <a:srgbClr val="FF0000"/>
              </a:solidFill>
            </a:endParaRPr>
          </a:p>
        </p:txBody>
      </p:sp>
      <p:sp>
        <p:nvSpPr>
          <p:cNvPr id="5" name="TextBox 4">
            <a:extLst>
              <a:ext uri="{FF2B5EF4-FFF2-40B4-BE49-F238E27FC236}">
                <a16:creationId xmlns:a16="http://schemas.microsoft.com/office/drawing/2014/main" id="{11E391DF-B14B-B285-95C5-316DA74E3722}"/>
              </a:ext>
            </a:extLst>
          </p:cNvPr>
          <p:cNvSpPr txBox="1"/>
          <p:nvPr/>
        </p:nvSpPr>
        <p:spPr>
          <a:xfrm>
            <a:off x="762000" y="2647950"/>
            <a:ext cx="472637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a:solidFill>
                  <a:schemeClr val="accent2">
                    <a:lumMod val="60000"/>
                    <a:lumOff val="40000"/>
                  </a:schemeClr>
                </a:solidFill>
              </a:rPr>
              <a:t>Admin Panel  - PHP</a:t>
            </a:r>
          </a:p>
          <a:p>
            <a:pPr marL="285750" indent="-285750">
              <a:buFont typeface="Arial" pitchFamily="34" charset="0"/>
              <a:buChar char="•"/>
            </a:pPr>
            <a:r>
              <a:rPr lang="en-US">
                <a:solidFill>
                  <a:schemeClr val="accent2">
                    <a:lumMod val="60000"/>
                    <a:lumOff val="40000"/>
                  </a:schemeClr>
                </a:solidFill>
              </a:rPr>
              <a:t>Database – MySQL (PHPMyAdmin)</a:t>
            </a:r>
          </a:p>
          <a:p>
            <a:pPr marL="285750" indent="-285750">
              <a:buFont typeface="Arial" pitchFamily="34" charset="0"/>
              <a:buChar char="•"/>
            </a:pPr>
            <a:r>
              <a:rPr lang="en-US">
                <a:solidFill>
                  <a:schemeClr val="accent2">
                    <a:lumMod val="60000"/>
                    <a:lumOff val="40000"/>
                  </a:schemeClr>
                </a:solidFill>
              </a:rPr>
              <a:t>App - Flutter</a:t>
            </a:r>
            <a:endParaRPr lang="en-IN">
              <a:solidFill>
                <a:schemeClr val="accent2">
                  <a:lumMod val="60000"/>
                  <a:lumOff val="40000"/>
                </a:schemeClr>
              </a:solidFill>
            </a:endParaRPr>
          </a:p>
        </p:txBody>
      </p:sp>
    </p:spTree>
    <p:extLst>
      <p:ext uri="{BB962C8B-B14F-4D97-AF65-F5344CB8AC3E}">
        <p14:creationId xmlns:p14="http://schemas.microsoft.com/office/powerpoint/2010/main" val="383638851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a:solidFill>
                  <a:srgbClr val="FF0000"/>
                </a:solidFill>
                <a:latin typeface="Baskerville Old Face" panose="02020602080505020303" pitchFamily="18" charset="0"/>
              </a:rPr>
              <a:t>FUTURE DIRECTIONS</a:t>
            </a:r>
            <a:endParaRPr lang="en-IN" sz="2500" spc="30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2308324"/>
          </a:xfrm>
        </p:spPr>
        <p:txBody>
          <a:bodyPr/>
          <a:lstStyle/>
          <a:p>
            <a:endParaRPr lang="en-US" sz="1200"/>
          </a:p>
          <a:p>
            <a:pPr marL="285750" indent="-285750">
              <a:buFont typeface="Wingdings" panose="05000000000000000000" pitchFamily="2" charset="2"/>
              <a:buChar char="§"/>
            </a:pPr>
            <a:r>
              <a:rPr lang="en-US" b="1"/>
              <a:t>Collection list</a:t>
            </a:r>
          </a:p>
          <a:p>
            <a:pPr marL="285750" indent="-285750">
              <a:buFont typeface="Wingdings" panose="05000000000000000000" pitchFamily="2" charset="2"/>
              <a:buChar char="§"/>
            </a:pPr>
            <a:endParaRPr lang="en-US" sz="1200"/>
          </a:p>
          <a:p>
            <a:pPr marL="285750" indent="-285750">
              <a:buFont typeface="Wingdings" panose="05000000000000000000" pitchFamily="2" charset="2"/>
              <a:buChar char="§"/>
            </a:pPr>
            <a:r>
              <a:rPr lang="en-US" b="1"/>
              <a:t>Global Expansion</a:t>
            </a:r>
          </a:p>
          <a:p>
            <a:pPr marL="285750" indent="-285750">
              <a:buFont typeface="Wingdings" panose="05000000000000000000" pitchFamily="2" charset="2"/>
              <a:buChar char="§"/>
            </a:pPr>
            <a:endParaRPr lang="en-US" sz="1200"/>
          </a:p>
          <a:p>
            <a:pPr marL="285750" indent="-285750">
              <a:buFont typeface="Wingdings" panose="05000000000000000000" pitchFamily="2" charset="2"/>
              <a:buChar char="§"/>
            </a:pPr>
            <a:r>
              <a:rPr lang="en-US" b="1"/>
              <a:t>3D viewing capabilities</a:t>
            </a:r>
          </a:p>
          <a:p>
            <a:pPr marL="285750" indent="-285750">
              <a:buFont typeface="Wingdings" panose="05000000000000000000" pitchFamily="2" charset="2"/>
              <a:buChar char="§"/>
            </a:pPr>
            <a:endParaRPr lang="en-US" sz="1200"/>
          </a:p>
          <a:p>
            <a:pPr marL="285750" indent="-285750">
              <a:buFont typeface="Wingdings" panose="05000000000000000000" pitchFamily="2" charset="2"/>
              <a:buChar char="§"/>
            </a:pPr>
            <a:r>
              <a:rPr lang="en-US" b="1"/>
              <a:t>Online auction functionality</a:t>
            </a:r>
          </a:p>
          <a:p>
            <a:pPr marL="285750" indent="-285750">
              <a:buFont typeface="Wingdings" panose="05000000000000000000" pitchFamily="2" charset="2"/>
              <a:buChar char="§"/>
            </a:pPr>
            <a:endParaRPr lang="en-US" sz="1200" b="1"/>
          </a:p>
          <a:p>
            <a:pPr marL="285750" indent="-285750">
              <a:buFont typeface="Wingdings" panose="05000000000000000000" pitchFamily="2" charset="2"/>
              <a:buChar char="§"/>
            </a:pPr>
            <a:r>
              <a:rPr lang="en-US" b="1"/>
              <a:t>And additional features……..</a:t>
            </a:r>
          </a:p>
        </p:txBody>
      </p:sp>
    </p:spTree>
    <p:extLst>
      <p:ext uri="{BB962C8B-B14F-4D97-AF65-F5344CB8AC3E}">
        <p14:creationId xmlns:p14="http://schemas.microsoft.com/office/powerpoint/2010/main" val="41876892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a:solidFill>
                  <a:srgbClr val="FF0000"/>
                </a:solidFill>
                <a:latin typeface="Baskerville Old Face" panose="02020602080505020303" pitchFamily="18" charset="0"/>
              </a:rPr>
              <a:t>REFERENCES</a:t>
            </a:r>
            <a:endParaRPr lang="en-IN" sz="2500" spc="30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3142527"/>
          </a:xfrm>
        </p:spPr>
        <p:txBody>
          <a:bodyPr/>
          <a:lstStyle/>
          <a:p>
            <a:pPr>
              <a:lnSpc>
                <a:spcPct val="150000"/>
              </a:lnSpc>
            </a:pPr>
            <a:endParaRPr lang="en-US" sz="1200"/>
          </a:p>
          <a:p>
            <a:pPr marL="285750" indent="-285750">
              <a:lnSpc>
                <a:spcPct val="150000"/>
              </a:lnSpc>
              <a:buFont typeface="Wingdings" panose="05000000000000000000" pitchFamily="2" charset="2"/>
              <a:buChar char="§"/>
            </a:pPr>
            <a:r>
              <a:rPr lang="en-US" b="1"/>
              <a:t>Contact with experts</a:t>
            </a:r>
            <a:endParaRPr lang="en-US" sz="1200"/>
          </a:p>
          <a:p>
            <a:pPr marL="285750" indent="-285750">
              <a:lnSpc>
                <a:spcPct val="150000"/>
              </a:lnSpc>
              <a:buFont typeface="Wingdings" panose="05000000000000000000" pitchFamily="2" charset="2"/>
              <a:buChar char="§"/>
            </a:pPr>
            <a:r>
              <a:rPr lang="en-US" b="1"/>
              <a:t>Social media communities</a:t>
            </a:r>
            <a:endParaRPr lang="en-US" sz="1200" b="1"/>
          </a:p>
          <a:p>
            <a:pPr marL="285750" indent="-285750">
              <a:lnSpc>
                <a:spcPct val="150000"/>
              </a:lnSpc>
              <a:buFont typeface="Wingdings" panose="05000000000000000000" pitchFamily="2" charset="2"/>
              <a:buChar char="§"/>
            </a:pPr>
            <a:r>
              <a:rPr lang="en-US" b="1"/>
              <a:t>Conducted surveys</a:t>
            </a:r>
            <a:r>
              <a:rPr lang="en-US"/>
              <a:t>.</a:t>
            </a:r>
            <a:endParaRPr lang="en-US" b="1"/>
          </a:p>
          <a:p>
            <a:pPr marL="285750" indent="-285750">
              <a:lnSpc>
                <a:spcPct val="150000"/>
              </a:lnSpc>
              <a:buFont typeface="Wingdings" panose="05000000000000000000" pitchFamily="2" charset="2"/>
              <a:buChar char="§"/>
            </a:pPr>
            <a:r>
              <a:rPr lang="en-US" b="1"/>
              <a:t>Survey :- </a:t>
            </a:r>
            <a:r>
              <a:rPr lang="en-US" b="1">
                <a:hlinkClick r:id="rId3"/>
              </a:rPr>
              <a:t>Google Forms</a:t>
            </a:r>
            <a:endParaRPr lang="en-US" b="1"/>
          </a:p>
          <a:p>
            <a:pPr marL="285750" indent="-285750">
              <a:lnSpc>
                <a:spcPct val="150000"/>
              </a:lnSpc>
              <a:buFont typeface="Wingdings" panose="05000000000000000000" pitchFamily="2" charset="2"/>
              <a:buChar char="§"/>
            </a:pPr>
            <a:r>
              <a:rPr lang="en-US" b="1"/>
              <a:t>Diagrams :- </a:t>
            </a:r>
            <a:r>
              <a:rPr lang="en-US" b="1">
                <a:hlinkClick r:id="rId4"/>
              </a:rPr>
              <a:t>draw.io</a:t>
            </a:r>
            <a:endParaRPr lang="en-US" b="1"/>
          </a:p>
          <a:p>
            <a:pPr marL="285750" indent="-285750">
              <a:lnSpc>
                <a:spcPct val="150000"/>
              </a:lnSpc>
              <a:buFont typeface="Wingdings" panose="05000000000000000000" pitchFamily="2" charset="2"/>
              <a:buChar char="§"/>
            </a:pPr>
            <a:r>
              <a:rPr lang="en-US" b="1"/>
              <a:t>API Test : - PostMan</a:t>
            </a:r>
          </a:p>
          <a:p>
            <a:pPr marL="285750" indent="-285750">
              <a:lnSpc>
                <a:spcPct val="150000"/>
              </a:lnSpc>
              <a:buFont typeface="Wingdings" panose="05000000000000000000" pitchFamily="2" charset="2"/>
              <a:buChar char="§"/>
            </a:pPr>
            <a:r>
              <a:rPr lang="en-US" b="1"/>
              <a:t>Web Hosting : - </a:t>
            </a:r>
            <a:r>
              <a:rPr lang="en-US" b="1">
                <a:hlinkClick r:id="rId5"/>
              </a:rPr>
              <a:t>infinityfree.com  </a:t>
            </a:r>
            <a:r>
              <a:rPr lang="en-US" b="1"/>
              <a:t>&amp;&amp; </a:t>
            </a:r>
            <a:r>
              <a:rPr lang="en-US" b="1">
                <a:hlinkClick r:id="rId6"/>
              </a:rPr>
              <a:t>000webhost.com</a:t>
            </a:r>
            <a:endParaRPr lang="en-US" b="1"/>
          </a:p>
        </p:txBody>
      </p:sp>
    </p:spTree>
    <p:extLst>
      <p:ext uri="{BB962C8B-B14F-4D97-AF65-F5344CB8AC3E}">
        <p14:creationId xmlns:p14="http://schemas.microsoft.com/office/powerpoint/2010/main" val="33388529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31531"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62910"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3138210"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57200" y="411460"/>
            <a:ext cx="8229600" cy="384721"/>
          </a:xfrm>
        </p:spPr>
        <p:txBody>
          <a:bodyPr/>
          <a:lstStyle/>
          <a:p>
            <a:r>
              <a:rPr lang="en-US" sz="2500" spc="300">
                <a:solidFill>
                  <a:srgbClr val="FF0000"/>
                </a:solidFill>
                <a:latin typeface="Baskerville Old Face" panose="02020602080505020303" pitchFamily="18" charset="0"/>
              </a:rPr>
              <a:t>AGENDA</a:t>
            </a:r>
            <a:endParaRPr lang="en-IN" sz="2500" spc="300">
              <a:solidFill>
                <a:srgbClr val="FF0000"/>
              </a:solidFill>
              <a:latin typeface="Baskerville Old Face" panose="02020602080505020303" pitchFamily="18" charset="0"/>
            </a:endParaRPr>
          </a:p>
        </p:txBody>
      </p:sp>
      <p:sp>
        <p:nvSpPr>
          <p:cNvPr id="14" name="Text Placeholder 13"/>
          <p:cNvSpPr>
            <a:spLocks noGrp="1"/>
          </p:cNvSpPr>
          <p:nvPr>
            <p:ph type="body" idx="1"/>
          </p:nvPr>
        </p:nvSpPr>
        <p:spPr>
          <a:xfrm>
            <a:off x="457200" y="1183005"/>
            <a:ext cx="8229600" cy="2462213"/>
          </a:xfrm>
        </p:spPr>
        <p:txBody>
          <a:bodyPr/>
          <a:lstStyle/>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Abstract of definition</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Market research &amp; Study of conducted surveys </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Expected Outcome</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Data</a:t>
            </a:r>
            <a:r>
              <a:rPr lang="en-US" sz="2000" spc="300">
                <a:solidFill>
                  <a:srgbClr val="FF0000"/>
                </a:solidFill>
                <a:latin typeface="Baskerville Old Face" panose="02020602080505020303" pitchFamily="18" charset="0"/>
              </a:rPr>
              <a:t> </a:t>
            </a:r>
            <a:r>
              <a:rPr lang="en-US" sz="2000">
                <a:solidFill>
                  <a:schemeClr val="tx1">
                    <a:lumMod val="50000"/>
                    <a:lumOff val="50000"/>
                  </a:schemeClr>
                </a:solidFill>
                <a:latin typeface="Baskerville Old Face" panose="02020602080505020303" pitchFamily="18" charset="0"/>
              </a:rPr>
              <a:t>Dictionary</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Diagrams(Use Case, Activity, Class)</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Wireframes of UI Design &amp; Logic</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Future directions</a:t>
            </a:r>
          </a:p>
          <a:p>
            <a:pPr marL="342900" indent="-342900">
              <a:buFont typeface="Wingdings" panose="05000000000000000000" pitchFamily="2" charset="2"/>
              <a:buChar char="ü"/>
            </a:pPr>
            <a:r>
              <a:rPr lang="en-US" sz="2000">
                <a:solidFill>
                  <a:schemeClr val="tx1">
                    <a:lumMod val="50000"/>
                    <a:lumOff val="50000"/>
                  </a:schemeClr>
                </a:solidFill>
                <a:latin typeface="Baskerville Old Face" panose="02020602080505020303" pitchFamily="18" charset="0"/>
              </a:rPr>
              <a:t>References</a:t>
            </a:r>
          </a:p>
        </p:txBody>
      </p:sp>
    </p:spTree>
    <p:extLst>
      <p:ext uri="{BB962C8B-B14F-4D97-AF65-F5344CB8AC3E}">
        <p14:creationId xmlns:p14="http://schemas.microsoft.com/office/powerpoint/2010/main" val="185737589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21021"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idx="4294967295"/>
          </p:nvPr>
        </p:nvSpPr>
        <p:spPr>
          <a:xfrm>
            <a:off x="4632327" y="1118442"/>
            <a:ext cx="4264195" cy="575897"/>
          </a:xfrm>
        </p:spPr>
        <p:txBody>
          <a:bodyPr/>
          <a:lstStyle/>
          <a:p>
            <a:pPr algn="ctr"/>
            <a:r>
              <a:rPr lang="en-US" sz="3600" spc="300">
                <a:solidFill>
                  <a:srgbClr val="FF0000"/>
                </a:solidFill>
                <a:latin typeface="Baskerville Old Face" panose="02020602080505020303" pitchFamily="18" charset="0"/>
              </a:rPr>
              <a:t>THANK YOU</a:t>
            </a:r>
            <a:endParaRPr lang="en-IN" sz="3600" spc="300">
              <a:solidFill>
                <a:srgbClr val="FF0000"/>
              </a:solidFill>
              <a:latin typeface="Baskerville Old Face" panose="02020602080505020303" pitchFamily="18" charset="0"/>
            </a:endParaRPr>
          </a:p>
        </p:txBody>
      </p:sp>
      <p:sp>
        <p:nvSpPr>
          <p:cNvPr id="15" name="TextBox 14"/>
          <p:cNvSpPr txBox="1"/>
          <p:nvPr/>
        </p:nvSpPr>
        <p:spPr>
          <a:xfrm>
            <a:off x="6173952" y="2403952"/>
            <a:ext cx="416998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t>Jakhaniya Digvijay (B-16)</a:t>
            </a:r>
          </a:p>
          <a:p>
            <a:r>
              <a:rPr lang="en-US"/>
              <a:t>Patel Utsav (B-37)</a:t>
            </a:r>
          </a:p>
          <a:p>
            <a:r>
              <a:rPr lang="en-US"/>
              <a:t>Patel Vishv (B-38)</a:t>
            </a:r>
          </a:p>
          <a:p>
            <a:r>
              <a:rPr lang="en-US" err="1"/>
              <a:t>Harkhani Bhavdip (B-15)</a:t>
            </a:r>
            <a:endParaRPr lang="en-IN"/>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82" y="2015337"/>
            <a:ext cx="2885449" cy="254401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48" y="547469"/>
            <a:ext cx="2991580" cy="2261078"/>
          </a:xfrm>
          <a:prstGeom prst="rect">
            <a:avLst/>
          </a:prstGeom>
        </p:spPr>
      </p:pic>
    </p:spTree>
    <p:extLst>
      <p:ext uri="{BB962C8B-B14F-4D97-AF65-F5344CB8AC3E}">
        <p14:creationId xmlns:p14="http://schemas.microsoft.com/office/powerpoint/2010/main" val="9304604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564"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12650" y="433228"/>
            <a:ext cx="8229600" cy="461010"/>
          </a:xfrm>
        </p:spPr>
        <p:txBody>
          <a:bodyPr/>
          <a:lstStyle/>
          <a:p>
            <a:r>
              <a:rPr lang="en-US" sz="2500" spc="300">
                <a:solidFill>
                  <a:srgbClr val="FF0000"/>
                </a:solidFill>
                <a:latin typeface="Baskerville Old Face" panose="02020602080505020303" pitchFamily="18" charset="0"/>
              </a:rPr>
              <a:t>ABSTRACT DEFINITION</a:t>
            </a:r>
            <a:endParaRPr lang="en-IN" sz="2500" spc="300">
              <a:solidFill>
                <a:srgbClr val="FF0000"/>
              </a:solidFill>
              <a:latin typeface="Baskerville Old Face" panose="02020602080505020303" pitchFamily="18" charset="0"/>
            </a:endParaRPr>
          </a:p>
        </p:txBody>
      </p:sp>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5114" y="944374"/>
            <a:ext cx="2619375" cy="1743075"/>
          </a:xfrm>
        </p:spPr>
      </p:pic>
      <p:sp>
        <p:nvSpPr>
          <p:cNvPr id="15" name="Content Placeholder 14"/>
          <p:cNvSpPr>
            <a:spLocks noGrp="1"/>
          </p:cNvSpPr>
          <p:nvPr>
            <p:ph sz="half" idx="3"/>
          </p:nvPr>
        </p:nvSpPr>
        <p:spPr>
          <a:xfrm>
            <a:off x="4136072" y="943147"/>
            <a:ext cx="4474456" cy="3877985"/>
          </a:xfrm>
        </p:spPr>
        <p:txBody>
          <a:bodyPr/>
          <a:lstStyle/>
          <a:p>
            <a:pPr marL="285750" indent="-285750">
              <a:buFont typeface="Wingdings" panose="05000000000000000000" pitchFamily="2" charset="2"/>
              <a:buChar char="v"/>
            </a:pPr>
            <a:r>
              <a:rPr lang="en-US"/>
              <a:t>An "Old Currency Notes and Vintage Item Selling and Purchase App" is a digital platform that connects collectors and sellers of historical paper currency and vintage items. It enables users to create listings for currency notes, search for specific notes, securely communicate, and conduct both buying and selling transactions. The app aims to provide a convenient and secure environment for trading old currency notes and vintage items with historical and cultural value, fostering a vibrant marketplace for enthusiasts and collectors.</a:t>
            </a:r>
          </a:p>
          <a:p>
            <a:endParaRPr lang="en-IN"/>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697" y="2790765"/>
            <a:ext cx="2895600" cy="1609786"/>
          </a:xfrm>
          <a:prstGeom prst="rect">
            <a:avLst/>
          </a:prstGeom>
        </p:spPr>
      </p:pic>
    </p:spTree>
    <p:extLst>
      <p:ext uri="{BB962C8B-B14F-4D97-AF65-F5344CB8AC3E}">
        <p14:creationId xmlns:p14="http://schemas.microsoft.com/office/powerpoint/2010/main" val="9596983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57199" y="420460"/>
            <a:ext cx="8229600" cy="551827"/>
          </a:xfrm>
        </p:spPr>
        <p:txBody>
          <a:bodyPr/>
          <a:lstStyle/>
          <a:p>
            <a:r>
              <a:rPr lang="en-US" sz="2500" spc="300">
                <a:solidFill>
                  <a:srgbClr val="FF0000"/>
                </a:solidFill>
                <a:latin typeface="Baskerville Old Face" panose="02020602080505020303" pitchFamily="18" charset="0"/>
              </a:rPr>
              <a:t>STUDY OF SIMILAR IDEAS</a:t>
            </a:r>
            <a:endParaRPr lang="en-IN" sz="2500" spc="300">
              <a:solidFill>
                <a:srgbClr val="FF0000"/>
              </a:solidFill>
              <a:latin typeface="Baskerville Old Face" panose="02020602080505020303" pitchFamily="18" charset="0"/>
            </a:endParaRPr>
          </a:p>
        </p:txBody>
      </p:sp>
      <p:pic>
        <p:nvPicPr>
          <p:cNvPr id="21" name="Content Placeholder 2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7582" y="1026476"/>
            <a:ext cx="1566249" cy="3486299"/>
          </a:xfrm>
        </p:spPr>
      </p:pic>
      <p:graphicFrame>
        <p:nvGraphicFramePr>
          <p:cNvPr id="33" name="Content Placeholder 32"/>
          <p:cNvGraphicFramePr>
            <a:graphicFrameLocks noGrp="1"/>
          </p:cNvGraphicFramePr>
          <p:nvPr>
            <p:ph sz="half" idx="3"/>
          </p:nvPr>
        </p:nvGraphicFramePr>
        <p:xfrm>
          <a:off x="2500300" y="1022816"/>
          <a:ext cx="6172200" cy="3489960"/>
        </p:xfrm>
        <a:graphic>
          <a:graphicData uri="http://schemas.openxmlformats.org/drawingml/2006/table">
            <a:tbl>
              <a:tblPr firstRow="1" firstCol="1" bandRow="1">
                <a:tableStyleId>{5C22544A-7EE6-4342-B048-85BDC9FD1C3A}</a:tableStyleId>
              </a:tblPr>
              <a:tblGrid>
                <a:gridCol w="6172200">
                  <a:extLst>
                    <a:ext uri="{9D8B030D-6E8A-4147-A177-3AD203B41FA5}">
                      <a16:colId xmlns:a16="http://schemas.microsoft.com/office/drawing/2014/main" val="258183406"/>
                    </a:ext>
                  </a:extLst>
                </a:gridCol>
              </a:tblGrid>
              <a:tr h="446933">
                <a:tc>
                  <a:txBody>
                    <a:bodyPr/>
                    <a:lstStyle/>
                    <a:p>
                      <a:r>
                        <a:rPr lang="en-IN" sz="2500" b="1" i="0">
                          <a:solidFill>
                            <a:schemeClr val="lt1"/>
                          </a:solidFill>
                          <a:effectLst/>
                          <a:latin typeface="+mn-lt"/>
                          <a:ea typeface="+mn-ea"/>
                          <a:cs typeface="+mn-cs"/>
                        </a:rPr>
                        <a:t>eBay </a:t>
                      </a:r>
                      <a:endParaRPr lang="en-IN" sz="2500"/>
                    </a:p>
                  </a:txBody>
                  <a:tcPr/>
                </a:tc>
                <a:extLst>
                  <a:ext uri="{0D108BD9-81ED-4DB2-BD59-A6C34878D82A}">
                    <a16:rowId xmlns:a16="http://schemas.microsoft.com/office/drawing/2014/main" val="778163078"/>
                  </a:ext>
                </a:extLst>
              </a:tr>
              <a:tr h="865031">
                <a:tc>
                  <a:txBody>
                    <a:bodyPr/>
                    <a:lstStyle/>
                    <a:p>
                      <a:r>
                        <a:rPr lang="en-IN" b="1" i="0">
                          <a:solidFill>
                            <a:schemeClr val="lt1"/>
                          </a:solidFill>
                          <a:effectLst/>
                          <a:latin typeface="+mn-lt"/>
                          <a:ea typeface="+mn-ea"/>
                          <a:cs typeface="+mn-cs"/>
                        </a:rPr>
                        <a:t>Description: </a:t>
                      </a:r>
                    </a:p>
                    <a:p>
                      <a:r>
                        <a:rPr lang="en-US" b="0" i="0">
                          <a:solidFill>
                            <a:schemeClr val="tx1"/>
                          </a:solidFill>
                          <a:effectLst/>
                          <a:latin typeface="+mn-lt"/>
                          <a:ea typeface="+mn-ea"/>
                          <a:cs typeface="+mn-cs"/>
                        </a:rPr>
                        <a:t>Users can buy and sell a wide range of collectible items, including currency notes, coins, stamps, and vintage items.</a:t>
                      </a:r>
                      <a:endParaRPr lang="en-IN">
                        <a:solidFill>
                          <a:schemeClr val="tx1"/>
                        </a:solidFill>
                      </a:endParaRPr>
                    </a:p>
                  </a:txBody>
                  <a:tcPr/>
                </a:tc>
                <a:extLst>
                  <a:ext uri="{0D108BD9-81ED-4DB2-BD59-A6C34878D82A}">
                    <a16:rowId xmlns:a16="http://schemas.microsoft.com/office/drawing/2014/main" val="2329482021"/>
                  </a:ext>
                </a:extLst>
              </a:tr>
              <a:tr h="865031">
                <a:tc>
                  <a:txBody>
                    <a:bodyPr/>
                    <a:lstStyle/>
                    <a:p>
                      <a:r>
                        <a:rPr lang="en-IN" b="1" i="0">
                          <a:solidFill>
                            <a:schemeClr val="lt1"/>
                          </a:solidFill>
                          <a:effectLst/>
                          <a:latin typeface="+mn-lt"/>
                          <a:ea typeface="+mn-ea"/>
                          <a:cs typeface="+mn-cs"/>
                        </a:rPr>
                        <a:t>Key Features:</a:t>
                      </a:r>
                    </a:p>
                    <a:p>
                      <a:pPr marL="285750" indent="-285750">
                        <a:buFont typeface="Wingdings" panose="05000000000000000000" pitchFamily="2" charset="2"/>
                        <a:buChar char="§"/>
                      </a:pPr>
                      <a:r>
                        <a:rPr lang="en-IN" b="0" i="0">
                          <a:solidFill>
                            <a:schemeClr val="tx1"/>
                          </a:solidFill>
                          <a:effectLst/>
                          <a:latin typeface="+mn-lt"/>
                          <a:ea typeface="+mn-ea"/>
                          <a:cs typeface="+mn-cs"/>
                        </a:rPr>
                        <a:t>Bidding and auction-style listings.</a:t>
                      </a:r>
                    </a:p>
                    <a:p>
                      <a:pPr marL="285750" indent="-285750">
                        <a:buFont typeface="Wingdings" panose="05000000000000000000" pitchFamily="2" charset="2"/>
                        <a:buChar char="§"/>
                      </a:pPr>
                      <a:r>
                        <a:rPr lang="en-US" b="0" i="0">
                          <a:solidFill>
                            <a:schemeClr val="tx1"/>
                          </a:solidFill>
                          <a:effectLst/>
                          <a:latin typeface="+mn-lt"/>
                          <a:ea typeface="+mn-ea"/>
                          <a:cs typeface="+mn-cs"/>
                        </a:rPr>
                        <a:t>Robust search and filtering options for specific collectibles.</a:t>
                      </a:r>
                      <a:endParaRPr lang="en-IN">
                        <a:solidFill>
                          <a:schemeClr val="tx1"/>
                        </a:solidFill>
                      </a:endParaRPr>
                    </a:p>
                  </a:txBody>
                  <a:tcPr/>
                </a:tc>
                <a:extLst>
                  <a:ext uri="{0D108BD9-81ED-4DB2-BD59-A6C34878D82A}">
                    <a16:rowId xmlns:a16="http://schemas.microsoft.com/office/drawing/2014/main" val="3555985459"/>
                  </a:ext>
                </a:extLst>
              </a:tr>
              <a:tr h="1124540">
                <a:tc>
                  <a:txBody>
                    <a:bodyPr/>
                    <a:lstStyle/>
                    <a:p>
                      <a:r>
                        <a:rPr lang="en-IN" b="1" i="0">
                          <a:solidFill>
                            <a:schemeClr val="lt1"/>
                          </a:solidFill>
                          <a:effectLst/>
                          <a:latin typeface="+mn-lt"/>
                          <a:ea typeface="+mn-ea"/>
                          <a:cs typeface="+mn-cs"/>
                        </a:rPr>
                        <a:t>limitations:</a:t>
                      </a:r>
                    </a:p>
                    <a:p>
                      <a:pPr marL="285750" indent="-285750">
                        <a:buFont typeface="Wingdings" panose="05000000000000000000" pitchFamily="2" charset="2"/>
                        <a:buChar char="§"/>
                      </a:pPr>
                      <a:r>
                        <a:rPr lang="en-IN" b="0" i="0">
                          <a:solidFill>
                            <a:schemeClr val="tx1"/>
                          </a:solidFill>
                          <a:effectLst/>
                          <a:latin typeface="+mn-lt"/>
                          <a:ea typeface="+mn-ea"/>
                          <a:cs typeface="+mn-cs"/>
                        </a:rPr>
                        <a:t>Competitive Fees</a:t>
                      </a:r>
                    </a:p>
                    <a:p>
                      <a:pPr marL="285750" indent="-285750">
                        <a:buFont typeface="Wingdings" panose="05000000000000000000" pitchFamily="2" charset="2"/>
                        <a:buChar char="§"/>
                      </a:pPr>
                      <a:r>
                        <a:rPr lang="en-IN" b="0" i="0">
                          <a:solidFill>
                            <a:schemeClr val="tx1"/>
                          </a:solidFill>
                          <a:effectLst/>
                          <a:latin typeface="+mn-lt"/>
                          <a:ea typeface="+mn-ea"/>
                          <a:cs typeface="+mn-cs"/>
                        </a:rPr>
                        <a:t>Complex User Interface</a:t>
                      </a:r>
                    </a:p>
                    <a:p>
                      <a:pPr marL="285750" indent="-285750">
                        <a:buFont typeface="Wingdings" panose="05000000000000000000" pitchFamily="2" charset="2"/>
                        <a:buChar char="§"/>
                      </a:pPr>
                      <a:r>
                        <a:rPr lang="en-US" b="0" i="0">
                          <a:solidFill>
                            <a:schemeClr val="tx1"/>
                          </a:solidFill>
                          <a:effectLst/>
                          <a:latin typeface="+mn-lt"/>
                          <a:ea typeface="+mn-ea"/>
                          <a:cs typeface="+mn-cs"/>
                        </a:rPr>
                        <a:t>Reach limitation (Foreign coins</a:t>
                      </a:r>
                      <a:r>
                        <a:rPr lang="en-US" b="0" i="0" baseline="0">
                          <a:solidFill>
                            <a:schemeClr val="tx1"/>
                          </a:solidFill>
                          <a:effectLst/>
                          <a:latin typeface="+mn-lt"/>
                          <a:ea typeface="+mn-ea"/>
                          <a:cs typeface="+mn-cs"/>
                        </a:rPr>
                        <a:t> and items</a:t>
                      </a:r>
                      <a:r>
                        <a:rPr lang="en-US" b="0" i="0">
                          <a:solidFill>
                            <a:schemeClr val="tx1"/>
                          </a:solidFill>
                          <a:effectLst/>
                          <a:latin typeface="+mn-lt"/>
                          <a:ea typeface="+mn-ea"/>
                          <a:cs typeface="+mn-cs"/>
                        </a:rPr>
                        <a:t>)</a:t>
                      </a:r>
                      <a:endParaRPr lang="en-IN" b="0">
                        <a:solidFill>
                          <a:schemeClr val="tx1"/>
                        </a:solidFill>
                      </a:endParaRPr>
                    </a:p>
                  </a:txBody>
                  <a:tcPr/>
                </a:tc>
                <a:extLst>
                  <a:ext uri="{0D108BD9-81ED-4DB2-BD59-A6C34878D82A}">
                    <a16:rowId xmlns:a16="http://schemas.microsoft.com/office/drawing/2014/main" val="1479172578"/>
                  </a:ext>
                </a:extLst>
              </a:tr>
            </a:tbl>
          </a:graphicData>
        </a:graphic>
      </p:graphicFrame>
    </p:spTree>
    <p:extLst>
      <p:ext uri="{BB962C8B-B14F-4D97-AF65-F5344CB8AC3E}">
        <p14:creationId xmlns:p14="http://schemas.microsoft.com/office/powerpoint/2010/main" val="18952834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57199" y="415698"/>
            <a:ext cx="8229600" cy="542302"/>
          </a:xfrm>
        </p:spPr>
        <p:txBody>
          <a:bodyPr/>
          <a:lstStyle/>
          <a:p>
            <a:r>
              <a:rPr lang="en-US" sz="2500" spc="300">
                <a:solidFill>
                  <a:srgbClr val="FF0000"/>
                </a:solidFill>
                <a:latin typeface="Baskerville Old Face" panose="02020602080505020303" pitchFamily="18" charset="0"/>
              </a:rPr>
              <a:t>STUDY OF SIMILAR IDEAS</a:t>
            </a:r>
            <a:endParaRPr lang="en-IN" sz="2500" spc="300">
              <a:solidFill>
                <a:srgbClr val="FF0000"/>
              </a:solidFill>
              <a:latin typeface="Baskerville Old Face" panose="02020602080505020303" pitchFamily="18" charset="0"/>
            </a:endParaRPr>
          </a:p>
        </p:txBody>
      </p:sp>
      <p:pic>
        <p:nvPicPr>
          <p:cNvPr id="21" name="Content Placeholder 2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4773" y="1028700"/>
            <a:ext cx="1566249" cy="3484076"/>
          </a:xfrm>
        </p:spPr>
      </p:pic>
      <p:graphicFrame>
        <p:nvGraphicFramePr>
          <p:cNvPr id="33" name="Content Placeholder 32"/>
          <p:cNvGraphicFramePr>
            <a:graphicFrameLocks noGrp="1"/>
          </p:cNvGraphicFramePr>
          <p:nvPr>
            <p:ph sz="half" idx="3"/>
          </p:nvPr>
        </p:nvGraphicFramePr>
        <p:xfrm>
          <a:off x="2500300" y="1022816"/>
          <a:ext cx="6172200" cy="3489960"/>
        </p:xfrm>
        <a:graphic>
          <a:graphicData uri="http://schemas.openxmlformats.org/drawingml/2006/table">
            <a:tbl>
              <a:tblPr firstRow="1" firstCol="1" bandRow="1">
                <a:tableStyleId>{5C22544A-7EE6-4342-B048-85BDC9FD1C3A}</a:tableStyleId>
              </a:tblPr>
              <a:tblGrid>
                <a:gridCol w="6172200">
                  <a:extLst>
                    <a:ext uri="{9D8B030D-6E8A-4147-A177-3AD203B41FA5}">
                      <a16:colId xmlns:a16="http://schemas.microsoft.com/office/drawing/2014/main" val="258183406"/>
                    </a:ext>
                  </a:extLst>
                </a:gridCol>
              </a:tblGrid>
              <a:tr h="457248">
                <a:tc>
                  <a:txBody>
                    <a:bodyPr/>
                    <a:lstStyle/>
                    <a:p>
                      <a:r>
                        <a:rPr lang="en-IN" sz="2500" b="1" i="0">
                          <a:solidFill>
                            <a:schemeClr val="lt1"/>
                          </a:solidFill>
                          <a:effectLst/>
                          <a:latin typeface="+mn-lt"/>
                          <a:ea typeface="+mn-ea"/>
                          <a:cs typeface="+mn-cs"/>
                        </a:rPr>
                        <a:t>Etsy </a:t>
                      </a:r>
                      <a:endParaRPr lang="en-IN" sz="2500"/>
                    </a:p>
                  </a:txBody>
                  <a:tcPr/>
                </a:tc>
                <a:extLst>
                  <a:ext uri="{0D108BD9-81ED-4DB2-BD59-A6C34878D82A}">
                    <a16:rowId xmlns:a16="http://schemas.microsoft.com/office/drawing/2014/main" val="778163078"/>
                  </a:ext>
                </a:extLst>
              </a:tr>
              <a:tr h="884996">
                <a:tc>
                  <a:txBody>
                    <a:bodyPr/>
                    <a:lstStyle/>
                    <a:p>
                      <a:r>
                        <a:rPr lang="en-IN" b="1" i="0">
                          <a:solidFill>
                            <a:schemeClr val="lt1"/>
                          </a:solidFill>
                          <a:effectLst/>
                          <a:latin typeface="+mn-lt"/>
                          <a:ea typeface="+mn-ea"/>
                          <a:cs typeface="+mn-cs"/>
                        </a:rPr>
                        <a:t>Description: </a:t>
                      </a:r>
                    </a:p>
                    <a:p>
                      <a:r>
                        <a:rPr lang="en-US" b="0" i="0">
                          <a:solidFill>
                            <a:schemeClr val="tx1"/>
                          </a:solidFill>
                          <a:effectLst/>
                          <a:latin typeface="+mn-lt"/>
                          <a:ea typeface="+mn-ea"/>
                          <a:cs typeface="+mn-cs"/>
                        </a:rPr>
                        <a:t>Etsy is known for handmade and artisanal products, it also hosts a substantial market for vintage items and collectibles.</a:t>
                      </a:r>
                      <a:endParaRPr lang="en-IN">
                        <a:solidFill>
                          <a:schemeClr val="tx1"/>
                        </a:solidFill>
                      </a:endParaRPr>
                    </a:p>
                  </a:txBody>
                  <a:tcPr/>
                </a:tc>
                <a:extLst>
                  <a:ext uri="{0D108BD9-81ED-4DB2-BD59-A6C34878D82A}">
                    <a16:rowId xmlns:a16="http://schemas.microsoft.com/office/drawing/2014/main" val="2329482021"/>
                  </a:ext>
                </a:extLst>
              </a:tr>
              <a:tr h="884996">
                <a:tc>
                  <a:txBody>
                    <a:bodyPr/>
                    <a:lstStyle/>
                    <a:p>
                      <a:r>
                        <a:rPr lang="en-IN" b="1" i="0">
                          <a:solidFill>
                            <a:schemeClr val="lt1"/>
                          </a:solidFill>
                          <a:effectLst/>
                          <a:latin typeface="+mn-lt"/>
                          <a:ea typeface="+mn-ea"/>
                          <a:cs typeface="+mn-cs"/>
                        </a:rPr>
                        <a:t>Key Features:</a:t>
                      </a:r>
                    </a:p>
                    <a:p>
                      <a:pPr marL="285750" indent="-285750">
                        <a:buFont typeface="Wingdings" panose="05000000000000000000" pitchFamily="2" charset="2"/>
                        <a:buChar char="§"/>
                      </a:pPr>
                      <a:r>
                        <a:rPr lang="en-IN" b="0" i="0">
                          <a:solidFill>
                            <a:schemeClr val="tx1"/>
                          </a:solidFill>
                          <a:effectLst/>
                          <a:latin typeface="+mn-lt"/>
                          <a:ea typeface="+mn-ea"/>
                          <a:cs typeface="+mn-cs"/>
                        </a:rPr>
                        <a:t>Extensive vintage and antique item categories.</a:t>
                      </a:r>
                    </a:p>
                    <a:p>
                      <a:pPr marL="285750" indent="-285750">
                        <a:buFont typeface="Wingdings" panose="05000000000000000000" pitchFamily="2" charset="2"/>
                        <a:buChar char="§"/>
                      </a:pPr>
                      <a:r>
                        <a:rPr lang="en-IN" b="0" i="0">
                          <a:solidFill>
                            <a:schemeClr val="tx1"/>
                          </a:solidFill>
                          <a:effectLst/>
                          <a:latin typeface="+mn-lt"/>
                          <a:ea typeface="+mn-ea"/>
                          <a:cs typeface="+mn-cs"/>
                        </a:rPr>
                        <a:t>User-friendly storefronts for sellers.</a:t>
                      </a:r>
                      <a:endParaRPr lang="en-IN">
                        <a:solidFill>
                          <a:schemeClr val="tx1"/>
                        </a:solidFill>
                      </a:endParaRPr>
                    </a:p>
                  </a:txBody>
                  <a:tcPr/>
                </a:tc>
                <a:extLst>
                  <a:ext uri="{0D108BD9-81ED-4DB2-BD59-A6C34878D82A}">
                    <a16:rowId xmlns:a16="http://schemas.microsoft.com/office/drawing/2014/main" val="3555985459"/>
                  </a:ext>
                </a:extLst>
              </a:tr>
              <a:tr h="1150495">
                <a:tc>
                  <a:txBody>
                    <a:bodyPr/>
                    <a:lstStyle/>
                    <a:p>
                      <a:r>
                        <a:rPr lang="en-IN" b="1" i="0">
                          <a:solidFill>
                            <a:schemeClr val="lt1"/>
                          </a:solidFill>
                          <a:effectLst/>
                          <a:latin typeface="+mn-lt"/>
                          <a:ea typeface="+mn-ea"/>
                          <a:cs typeface="+mn-cs"/>
                        </a:rPr>
                        <a:t>limitations:</a:t>
                      </a:r>
                    </a:p>
                    <a:p>
                      <a:pPr marL="285750" indent="-285750">
                        <a:buFont typeface="Wingdings" panose="05000000000000000000" pitchFamily="2" charset="2"/>
                        <a:buChar char="§"/>
                      </a:pPr>
                      <a:r>
                        <a:rPr lang="en-IN" b="0" i="0">
                          <a:solidFill>
                            <a:schemeClr val="tx1"/>
                          </a:solidFill>
                          <a:effectLst/>
                          <a:latin typeface="+mn-lt"/>
                          <a:ea typeface="+mn-ea"/>
                          <a:cs typeface="+mn-cs"/>
                        </a:rPr>
                        <a:t>Focus on handmade items</a:t>
                      </a:r>
                      <a:r>
                        <a:rPr lang="en-IN" b="0" i="0">
                          <a:solidFill>
                            <a:schemeClr val="lt1"/>
                          </a:solidFill>
                          <a:effectLst/>
                          <a:latin typeface="+mn-lt"/>
                          <a:ea typeface="+mn-ea"/>
                          <a:cs typeface="+mn-cs"/>
                        </a:rPr>
                        <a:t> </a:t>
                      </a:r>
                      <a:endParaRPr lang="en-IN" b="0" i="0">
                        <a:solidFill>
                          <a:schemeClr val="tx1"/>
                        </a:solidFill>
                        <a:effectLst/>
                        <a:latin typeface="+mn-lt"/>
                        <a:ea typeface="+mn-ea"/>
                        <a:cs typeface="+mn-cs"/>
                      </a:endParaRPr>
                    </a:p>
                    <a:p>
                      <a:pPr marL="285750" indent="-285750">
                        <a:buFont typeface="Wingdings" panose="05000000000000000000" pitchFamily="2" charset="2"/>
                        <a:buChar char="§"/>
                      </a:pPr>
                      <a:r>
                        <a:rPr lang="en-IN" b="0" i="0">
                          <a:solidFill>
                            <a:schemeClr val="tx1"/>
                          </a:solidFill>
                          <a:effectLst/>
                          <a:latin typeface="+mn-lt"/>
                          <a:ea typeface="+mn-ea"/>
                          <a:cs typeface="+mn-cs"/>
                        </a:rPr>
                        <a:t>Create seller account for selling and Seller Fees</a:t>
                      </a:r>
                    </a:p>
                    <a:p>
                      <a:pPr marL="285750" indent="-285750">
                        <a:buFont typeface="Wingdings" panose="05000000000000000000" pitchFamily="2" charset="2"/>
                        <a:buChar char="§"/>
                      </a:pPr>
                      <a:r>
                        <a:rPr lang="en-US" b="0" i="0">
                          <a:solidFill>
                            <a:schemeClr val="tx1"/>
                          </a:solidFill>
                          <a:effectLst/>
                          <a:latin typeface="+mn-lt"/>
                          <a:ea typeface="+mn-ea"/>
                          <a:cs typeface="+mn-cs"/>
                        </a:rPr>
                        <a:t>Fix</a:t>
                      </a:r>
                      <a:r>
                        <a:rPr lang="en-US" b="0" i="0" baseline="0">
                          <a:solidFill>
                            <a:schemeClr val="tx1"/>
                          </a:solidFill>
                          <a:effectLst/>
                          <a:latin typeface="+mn-lt"/>
                          <a:ea typeface="+mn-ea"/>
                          <a:cs typeface="+mn-cs"/>
                        </a:rPr>
                        <a:t> price (No </a:t>
                      </a:r>
                      <a:r>
                        <a:rPr lang="en-US" sz="1800" b="0" i="0" baseline="0">
                          <a:solidFill>
                            <a:schemeClr val="tx1"/>
                          </a:solidFill>
                          <a:effectLst/>
                          <a:latin typeface="+mn-lt"/>
                          <a:ea typeface="+mn-ea"/>
                          <a:cs typeface="+mn-cs"/>
                        </a:rPr>
                        <a:t>N</a:t>
                      </a:r>
                      <a:r>
                        <a:rPr lang="en-US" sz="1800" b="0">
                          <a:solidFill>
                            <a:schemeClr val="tx1"/>
                          </a:solidFill>
                        </a:rPr>
                        <a:t>egotiations</a:t>
                      </a:r>
                      <a:r>
                        <a:rPr lang="en-US" b="0" i="0" baseline="0">
                          <a:solidFill>
                            <a:schemeClr val="tx1"/>
                          </a:solidFill>
                          <a:effectLst/>
                          <a:latin typeface="+mn-lt"/>
                          <a:ea typeface="+mn-ea"/>
                          <a:cs typeface="+mn-cs"/>
                        </a:rPr>
                        <a:t>)</a:t>
                      </a:r>
                      <a:endParaRPr lang="en-IN" b="0" i="0">
                        <a:solidFill>
                          <a:schemeClr val="tx1"/>
                        </a:solidFill>
                        <a:effectLst/>
                        <a:latin typeface="+mn-lt"/>
                        <a:ea typeface="+mn-ea"/>
                        <a:cs typeface="+mn-cs"/>
                      </a:endParaRPr>
                    </a:p>
                  </a:txBody>
                  <a:tcPr/>
                </a:tc>
                <a:extLst>
                  <a:ext uri="{0D108BD9-81ED-4DB2-BD59-A6C34878D82A}">
                    <a16:rowId xmlns:a16="http://schemas.microsoft.com/office/drawing/2014/main" val="1479172578"/>
                  </a:ext>
                </a:extLst>
              </a:tr>
            </a:tbl>
          </a:graphicData>
        </a:graphic>
      </p:graphicFrame>
    </p:spTree>
    <p:extLst>
      <p:ext uri="{BB962C8B-B14F-4D97-AF65-F5344CB8AC3E}">
        <p14:creationId xmlns:p14="http://schemas.microsoft.com/office/powerpoint/2010/main" val="13158548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540008"/>
          </a:xfrm>
        </p:spPr>
        <p:txBody>
          <a:bodyPr/>
          <a:lstStyle/>
          <a:p>
            <a:r>
              <a:rPr lang="en-US" sz="2500" spc="300">
                <a:solidFill>
                  <a:srgbClr val="FF0000"/>
                </a:solidFill>
                <a:latin typeface="Baskerville Old Face" panose="02020602080505020303" pitchFamily="18" charset="0"/>
              </a:rPr>
              <a:t>MARKET RESEARCH</a:t>
            </a:r>
            <a:endParaRPr lang="en-IN" sz="2500" spc="30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3046988"/>
          </a:xfrm>
        </p:spPr>
        <p:txBody>
          <a:bodyPr/>
          <a:lstStyle/>
          <a:p>
            <a:pPr marL="285750" indent="-285750">
              <a:buFont typeface="Wingdings" panose="05000000000000000000" pitchFamily="2" charset="2"/>
              <a:buChar char="§"/>
            </a:pPr>
            <a:r>
              <a:rPr lang="en-IN"/>
              <a:t>Collectors and Enthusiasts, Sellers and Dealers, Numismatists, Philatelists, Auctioneers, Historians and Researchers, Appraisers and Authentication Experts, Artists and Craftsmen, Government Officials, Online Marketplace Operators in this industry.</a:t>
            </a:r>
          </a:p>
          <a:p>
            <a:pPr marL="285750" indent="-285750">
              <a:buFont typeface="Wingdings" panose="05000000000000000000" pitchFamily="2" charset="2"/>
              <a:buChar char="§"/>
            </a:pPr>
            <a:endParaRPr lang="en-IN"/>
          </a:p>
          <a:p>
            <a:pPr marL="285750" indent="-285750">
              <a:buFont typeface="Wingdings" panose="05000000000000000000" pitchFamily="2" charset="2"/>
              <a:buChar char="§"/>
            </a:pPr>
            <a:r>
              <a:rPr lang="en-US"/>
              <a:t>the trend of buying and selling old coins and currency notes has been going up for the past few years. People are frequently selling antique coins and notes and earning money for them through various online and offline platforms. </a:t>
            </a:r>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t>some old notes and coins can be sold for high prices, such as Rs. 2 satellite issue note for Rs. 24000, Rs. 10 peacock note for Rs. 22000, and Rs. 5 tractor note.</a:t>
            </a:r>
            <a:endParaRPr lang="en-IN"/>
          </a:p>
        </p:txBody>
      </p:sp>
    </p:spTree>
    <p:extLst>
      <p:ext uri="{BB962C8B-B14F-4D97-AF65-F5344CB8AC3E}">
        <p14:creationId xmlns:p14="http://schemas.microsoft.com/office/powerpoint/2010/main" val="13147600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430887"/>
          </a:xfrm>
        </p:spPr>
        <p:txBody>
          <a:bodyPr/>
          <a:lstStyle/>
          <a:p>
            <a:r>
              <a:rPr lang="en-US" sz="2800">
                <a:solidFill>
                  <a:srgbClr val="FF0000"/>
                </a:solidFill>
                <a:latin typeface="Baskerville Old Face" panose="02020602080505020303" pitchFamily="18" charset="0"/>
              </a:rPr>
              <a:t>SURVEY</a:t>
            </a:r>
            <a:endParaRPr lang="en-IN" sz="2500" spc="300">
              <a:solidFill>
                <a:srgbClr val="FF0000"/>
              </a:solidFill>
              <a:latin typeface="Baskerville Old Face" panose="02020602080505020303" pitchFamily="18"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7644"/>
            <a:ext cx="4402601" cy="2115105"/>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58" y="2798692"/>
            <a:ext cx="4304304" cy="214823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141" y="2791249"/>
            <a:ext cx="4168753" cy="214735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9125" y="890186"/>
            <a:ext cx="4069877" cy="1931673"/>
          </a:xfrm>
          <a:prstGeom prst="rect">
            <a:avLst/>
          </a:prstGeom>
        </p:spPr>
      </p:pic>
    </p:spTree>
    <p:extLst>
      <p:ext uri="{BB962C8B-B14F-4D97-AF65-F5344CB8AC3E}">
        <p14:creationId xmlns:p14="http://schemas.microsoft.com/office/powerpoint/2010/main" val="14479994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7"/>
            <p:cNvPicPr/>
            <p:nvPr/>
          </p:nvPicPr>
          <p:blipFill>
            <a:blip r:embed="rId2"/>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p:nvPr/>
          </p:nvSpPr>
          <p:spPr>
            <a:xfrm>
              <a:off x="7057466" y="5092"/>
              <a:ext cx="1851660" cy="752475"/>
            </a:xfrm>
            <a:custGeom>
              <a:avLst/>
              <a:gdLst/>
              <a:ahLst/>
              <a:cxnLst/>
              <a:rect l="l" t="t" r="r" b="b"/>
              <a:pathLst>
                <a:path w="1851657" h="752475">
                  <a:moveTo>
                    <a:pt x="1249235" y="0"/>
                  </a:moveTo>
                  <a:lnTo>
                    <a:pt x="1188504" y="0"/>
                  </a:lnTo>
                  <a:lnTo>
                    <a:pt x="0" y="752106"/>
                  </a:lnTo>
                  <a:lnTo>
                    <a:pt x="60731" y="752106"/>
                  </a:lnTo>
                  <a:lnTo>
                    <a:pt x="1249235" y="0"/>
                  </a:lnTo>
                  <a:close/>
                </a:path>
                <a:path w="1851657" h="752475">
                  <a:moveTo>
                    <a:pt x="1550263" y="0"/>
                  </a:moveTo>
                  <a:lnTo>
                    <a:pt x="1489532" y="0"/>
                  </a:lnTo>
                  <a:lnTo>
                    <a:pt x="301015" y="752106"/>
                  </a:lnTo>
                  <a:lnTo>
                    <a:pt x="361746" y="752106"/>
                  </a:lnTo>
                  <a:lnTo>
                    <a:pt x="1550263" y="0"/>
                  </a:lnTo>
                  <a:close/>
                </a:path>
                <a:path w="1851657"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p:nvPr/>
          </p:nvSpPr>
          <p:spPr>
            <a:xfrm>
              <a:off x="6553022" y="4217860"/>
              <a:ext cx="2389505" cy="925830"/>
            </a:xfrm>
            <a:custGeom>
              <a:avLst/>
              <a:gdLst/>
              <a:ahLst/>
              <a:cxnLst/>
              <a:rect l="l" t="t" r="r" b="b"/>
              <a:pathLst>
                <a:path w="2389504" h="925828">
                  <a:moveTo>
                    <a:pt x="1612138" y="0"/>
                  </a:moveTo>
                  <a:lnTo>
                    <a:pt x="1462887" y="0"/>
                  </a:lnTo>
                  <a:lnTo>
                    <a:pt x="0" y="925728"/>
                  </a:lnTo>
                  <a:lnTo>
                    <a:pt x="149250" y="925728"/>
                  </a:lnTo>
                  <a:lnTo>
                    <a:pt x="1612138" y="0"/>
                  </a:lnTo>
                  <a:close/>
                </a:path>
                <a:path w="2389504" h="925828">
                  <a:moveTo>
                    <a:pt x="2000605" y="0"/>
                  </a:moveTo>
                  <a:lnTo>
                    <a:pt x="1851355" y="0"/>
                  </a:lnTo>
                  <a:lnTo>
                    <a:pt x="388467" y="925728"/>
                  </a:lnTo>
                  <a:lnTo>
                    <a:pt x="537718" y="925728"/>
                  </a:lnTo>
                  <a:lnTo>
                    <a:pt x="2000605" y="0"/>
                  </a:lnTo>
                  <a:close/>
                </a:path>
                <a:path w="2389504" h="925828">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Title 12"/>
          <p:cNvSpPr>
            <a:spLocks noGrp="1"/>
          </p:cNvSpPr>
          <p:nvPr>
            <p:ph type="title"/>
          </p:nvPr>
        </p:nvSpPr>
        <p:spPr>
          <a:xfrm>
            <a:off x="466399" y="381139"/>
            <a:ext cx="8229600" cy="430887"/>
          </a:xfrm>
        </p:spPr>
        <p:txBody>
          <a:bodyPr/>
          <a:lstStyle/>
          <a:p>
            <a:r>
              <a:rPr lang="en-US" sz="2800">
                <a:solidFill>
                  <a:srgbClr val="FF0000"/>
                </a:solidFill>
                <a:latin typeface="Baskerville Old Face" panose="02020602080505020303" pitchFamily="18" charset="0"/>
              </a:rPr>
              <a:t>SURVEY</a:t>
            </a:r>
            <a:endParaRPr lang="en-IN" sz="2500" spc="300">
              <a:solidFill>
                <a:srgbClr val="FF0000"/>
              </a:solidFill>
              <a:latin typeface="Baskerville Old Face" panose="02020602080505020303" pitchFamily="18"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52" y="804862"/>
            <a:ext cx="7620000" cy="4137165"/>
          </a:xfrm>
          <a:prstGeom prst="rect">
            <a:avLst/>
          </a:prstGeom>
        </p:spPr>
      </p:pic>
    </p:spTree>
    <p:extLst>
      <p:ext uri="{BB962C8B-B14F-4D97-AF65-F5344CB8AC3E}">
        <p14:creationId xmlns:p14="http://schemas.microsoft.com/office/powerpoint/2010/main" val="3170147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8"/>
  <p:tag name="AS_OS" val="Unix 6.5.0.1014"/>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1152</Words>
  <Application>Microsoft Office PowerPoint</Application>
  <PresentationFormat>On-screen Show (16:9)</PresentationFormat>
  <Paragraphs>279</Paragraphs>
  <Slides>30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30</vt:i4>
      </vt:variant>
    </vt:vector>
  </HeadingPairs>
  <TitlesOfParts>
    <vt:vector size="39" baseType="lpstr">
      <vt:lpstr>Arial</vt:lpstr>
      <vt:lpstr>Baskerville Old Face</vt:lpstr>
      <vt:lpstr>Calibri</vt:lpstr>
      <vt:lpstr>Google Sans</vt:lpstr>
      <vt:lpstr>Söhne</vt:lpstr>
      <vt:lpstr>Wingdings</vt:lpstr>
      <vt:lpstr>Office Theme</vt:lpstr>
      <vt:lpstr>Office Theme</vt:lpstr>
      <vt:lpstr>Office Theme</vt:lpstr>
      <vt:lpstr>NoteSwap </vt:lpstr>
      <vt:lpstr>TEAM</vt:lpstr>
      <vt:lpstr>AGENDA</vt:lpstr>
      <vt:lpstr>ABSTRACT DEFINITION</vt:lpstr>
      <vt:lpstr>STUDY OF SIMILAR IDEAS</vt:lpstr>
      <vt:lpstr>STUDY OF SIMILAR IDEAS</vt:lpstr>
      <vt:lpstr>MARKET RESEARCH</vt:lpstr>
      <vt:lpstr>SURVEY</vt:lpstr>
      <vt:lpstr>SURVEY</vt:lpstr>
      <vt:lpstr>SURVEY</vt:lpstr>
      <vt:lpstr>EXPECTED OUTCOME</vt:lpstr>
      <vt:lpstr>Data Dictionary</vt:lpstr>
      <vt:lpstr>Data Dictionary</vt:lpstr>
      <vt:lpstr>Data Dictionary</vt:lpstr>
      <vt:lpstr>USE CASE</vt:lpstr>
      <vt:lpstr>Activity Diagram-User</vt:lpstr>
      <vt:lpstr>Activity Diagram-Admin</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DIRECTIONS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NoteSwap </dc:title>
  <cp:lastModifiedBy>jakhaniya DIgvijay</cp:lastModifiedBy>
  <cp:revision>2</cp:revision>
  <cp:lastPrinted>2024-04-15T21:25:26Z</cp:lastPrinted>
  <dcterms:created xsi:type="dcterms:W3CDTF">2024-04-15T21:25:26Z</dcterms:created>
  <dcterms:modified xsi:type="dcterms:W3CDTF">2024-04-15T21:31:31Z</dcterms:modified>
</cp:coreProperties>
</file>