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59" r:id="rId5"/>
    <p:sldId id="278" r:id="rId6"/>
    <p:sldId id="277" r:id="rId7"/>
    <p:sldId id="279" r:id="rId8"/>
    <p:sldId id="283" r:id="rId9"/>
    <p:sldId id="288" r:id="rId10"/>
    <p:sldId id="289" r:id="rId11"/>
    <p:sldId id="292" r:id="rId12"/>
    <p:sldId id="293" r:id="rId13"/>
    <p:sldId id="294" r:id="rId14"/>
    <p:sldId id="297" r:id="rId15"/>
    <p:sldId id="298" r:id="rId16"/>
    <p:sldId id="286" r:id="rId17"/>
    <p:sldId id="270" r:id="rId18"/>
    <p:sldId id="271"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F1655C-849C-43C9-B15D-FCCBB609709C}">
          <p14:sldIdLst>
            <p14:sldId id="256"/>
            <p14:sldId id="257"/>
            <p14:sldId id="272"/>
            <p14:sldId id="259"/>
            <p14:sldId id="278"/>
            <p14:sldId id="277"/>
            <p14:sldId id="279"/>
            <p14:sldId id="283"/>
            <p14:sldId id="288"/>
            <p14:sldId id="289"/>
            <p14:sldId id="292"/>
            <p14:sldId id="293"/>
            <p14:sldId id="294"/>
            <p14:sldId id="297"/>
            <p14:sldId id="298"/>
            <p14:sldId id="286"/>
            <p14:sldId id="270"/>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autoAdjust="0"/>
    <p:restoredTop sz="94061" autoAdjust="0"/>
  </p:normalViewPr>
  <p:slideViewPr>
    <p:cSldViewPr>
      <p:cViewPr varScale="1">
        <p:scale>
          <a:sx n="87" d="100"/>
          <a:sy n="87" d="100"/>
        </p:scale>
        <p:origin x="780" y="72"/>
      </p:cViewPr>
      <p:guideLst>
        <p:guide orient="horz" pos="2880"/>
        <p:guide pos="2160"/>
      </p:guideLst>
    </p:cSldViewPr>
  </p:slideViewPr>
  <p:outlineViewPr>
    <p:cViewPr>
      <p:scale>
        <a:sx n="33" d="100"/>
        <a:sy n="33" d="100"/>
      </p:scale>
      <p:origin x="0" y="-2682"/>
    </p:cViewPr>
  </p:outlineViewPr>
  <p:notesTextViewPr>
    <p:cViewPr>
      <p:scale>
        <a:sx n="100" d="100"/>
        <a:sy n="100" d="100"/>
      </p:scale>
      <p:origin x="0" y="0"/>
    </p:cViewPr>
  </p:notesTextViewPr>
  <p:sorterViewPr>
    <p:cViewPr>
      <p:scale>
        <a:sx n="100" d="100"/>
        <a:sy n="100" d="100"/>
      </p:scale>
      <p:origin x="0" y="-1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05740"/>
            <a:ext cx="8229600" cy="822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noteswapxyz.000webhostapp.com/" TargetMode="External"/><Relationship Id="rId2" Type="http://schemas.openxmlformats.org/officeDocument/2006/relationships/hyperlink" Target="https://noteswap.rf.gd/"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forms/d/e/1FAIpQLSegUTLShbtNw1jqNRqngxaHfuD7xWie4W35Nmtf4TtXJCaE-A/viewform"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000webhost.com/" TargetMode="External"/><Relationship Id="rId5" Type="http://schemas.openxmlformats.org/officeDocument/2006/relationships/hyperlink" Target="http://infinityfree.com/" TargetMode="External"/><Relationship Id="rId4" Type="http://schemas.openxmlformats.org/officeDocument/2006/relationships/hyperlink" Target="https://app.diagrams.ne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6" name="Title 15"/>
          <p:cNvSpPr>
            <a:spLocks noGrp="1"/>
          </p:cNvSpPr>
          <p:nvPr>
            <p:ph type="ctrTitle"/>
          </p:nvPr>
        </p:nvSpPr>
        <p:spPr>
          <a:xfrm>
            <a:off x="685800" y="1594485"/>
            <a:ext cx="7772400" cy="738664"/>
          </a:xfrm>
        </p:spPr>
        <p:txBody>
          <a:bodyPr/>
          <a:lstStyle/>
          <a:p>
            <a:pPr algn="ctr"/>
            <a:r>
              <a:rPr lang="en-US" sz="4800" dirty="0" err="1"/>
              <a:t>NoteSwap</a:t>
            </a:r>
            <a:r>
              <a:rPr lang="en-US" sz="4800" dirty="0"/>
              <a:t> </a:t>
            </a:r>
            <a:endParaRPr lang="en-IN" sz="4800" dirty="0"/>
          </a:p>
        </p:txBody>
      </p:sp>
      <p:sp>
        <p:nvSpPr>
          <p:cNvPr id="17" name="Subtitle 16"/>
          <p:cNvSpPr>
            <a:spLocks noGrp="1"/>
          </p:cNvSpPr>
          <p:nvPr>
            <p:ph type="subTitle" idx="4"/>
          </p:nvPr>
        </p:nvSpPr>
        <p:spPr>
          <a:xfrm>
            <a:off x="1371600" y="2880360"/>
            <a:ext cx="6400800" cy="692497"/>
          </a:xfrm>
        </p:spPr>
        <p:txBody>
          <a:bodyPr/>
          <a:lstStyle/>
          <a:p>
            <a:r>
              <a:rPr lang="en-US" sz="2000" dirty="0"/>
              <a:t>online unique currency note and vintage item selling platform</a:t>
            </a:r>
          </a:p>
          <a:p>
            <a:endParaRPr lang="en-IN" sz="25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20" y="214211"/>
            <a:ext cx="2082863" cy="1086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745717" cy="369332"/>
          </a:xfrm>
          <a:prstGeom prst="rect">
            <a:avLst/>
          </a:prstGeom>
          <a:noFill/>
        </p:spPr>
        <p:txBody>
          <a:bodyPr wrap="none" rtlCol="0">
            <a:spAutoFit/>
          </a:bodyPr>
          <a:lstStyle/>
          <a:p>
            <a:r>
              <a:rPr lang="en-US" dirty="0">
                <a:solidFill>
                  <a:schemeClr val="bg1"/>
                </a:solidFill>
              </a:rPr>
              <a:t>Log In</a:t>
            </a:r>
            <a:endParaRPr lang="en-IN" dirty="0">
              <a:solidFill>
                <a:schemeClr val="bg1"/>
              </a:solidFill>
            </a:endParaRPr>
          </a:p>
        </p:txBody>
      </p:sp>
      <p:sp>
        <p:nvSpPr>
          <p:cNvPr id="15" name="TextBox 14"/>
          <p:cNvSpPr txBox="1"/>
          <p:nvPr/>
        </p:nvSpPr>
        <p:spPr>
          <a:xfrm>
            <a:off x="3429000" y="1047750"/>
            <a:ext cx="4876800" cy="923330"/>
          </a:xfrm>
          <a:prstGeom prst="rect">
            <a:avLst/>
          </a:prstGeom>
          <a:noFill/>
        </p:spPr>
        <p:txBody>
          <a:bodyPr wrap="square" rtlCol="0">
            <a:spAutoFit/>
          </a:bodyPr>
          <a:lstStyle/>
          <a:p>
            <a:r>
              <a:rPr lang="en-IN" b="1" i="1" u="sng" dirty="0">
                <a:solidFill>
                  <a:schemeClr val="bg1"/>
                </a:solidFill>
              </a:rPr>
              <a:t>User Login</a:t>
            </a:r>
            <a:r>
              <a:rPr lang="en-US" b="1" i="1" u="sng" dirty="0">
                <a:solidFill>
                  <a:schemeClr val="bg1"/>
                </a:solidFill>
              </a:rPr>
              <a:t>:</a:t>
            </a:r>
          </a:p>
          <a:p>
            <a:r>
              <a:rPr lang="en-US" dirty="0">
                <a:solidFill>
                  <a:schemeClr val="bg1"/>
                </a:solidFill>
              </a:rPr>
              <a:t>Users enter their credentials (email and password) to access their account.</a:t>
            </a:r>
            <a:endParaRPr lang="en-IN" dirty="0">
              <a:solidFill>
                <a:schemeClr val="bg1"/>
              </a:solidFill>
            </a:endParaRPr>
          </a:p>
        </p:txBody>
      </p:sp>
      <p:sp>
        <p:nvSpPr>
          <p:cNvPr id="16" name="Rectangle 15"/>
          <p:cNvSpPr/>
          <p:nvPr/>
        </p:nvSpPr>
        <p:spPr>
          <a:xfrm>
            <a:off x="3423744" y="2109685"/>
            <a:ext cx="4882055" cy="923330"/>
          </a:xfrm>
          <a:prstGeom prst="rect">
            <a:avLst/>
          </a:prstGeom>
        </p:spPr>
        <p:txBody>
          <a:bodyPr wrap="square">
            <a:spAutoFit/>
          </a:bodyPr>
          <a:lstStyle/>
          <a:p>
            <a:r>
              <a:rPr lang="en-IN" b="1" i="1" u="sng" dirty="0">
                <a:solidFill>
                  <a:schemeClr val="bg1"/>
                </a:solidFill>
              </a:rPr>
              <a:t>Sign Up Redirection</a:t>
            </a:r>
            <a:r>
              <a:rPr lang="en-US" b="1" i="1" u="sng" dirty="0">
                <a:solidFill>
                  <a:schemeClr val="bg1"/>
                </a:solidFill>
                <a:latin typeface="Söhne"/>
              </a:rPr>
              <a:t>:</a:t>
            </a:r>
          </a:p>
          <a:p>
            <a:r>
              <a:rPr lang="en-US" dirty="0">
                <a:solidFill>
                  <a:schemeClr val="bg1"/>
                </a:solidFill>
              </a:rPr>
              <a:t>For new users, a "Sign Up" redirection button is provided.</a:t>
            </a:r>
            <a:endParaRPr lang="en-US" b="0" i="0" dirty="0">
              <a:solidFill>
                <a:schemeClr val="bg1"/>
              </a:solidFill>
              <a:effectLst/>
              <a:latin typeface="Söhne"/>
            </a:endParaRPr>
          </a:p>
        </p:txBody>
      </p:sp>
      <p:sp>
        <p:nvSpPr>
          <p:cNvPr id="17" name="Rectangle 16"/>
          <p:cNvSpPr/>
          <p:nvPr/>
        </p:nvSpPr>
        <p:spPr>
          <a:xfrm>
            <a:off x="3423745" y="3181350"/>
            <a:ext cx="4882054" cy="923330"/>
          </a:xfrm>
          <a:prstGeom prst="rect">
            <a:avLst/>
          </a:prstGeom>
        </p:spPr>
        <p:txBody>
          <a:bodyPr wrap="square">
            <a:spAutoFit/>
          </a:bodyPr>
          <a:lstStyle/>
          <a:p>
            <a:r>
              <a:rPr lang="en-IN" b="1" i="1" u="sng" dirty="0">
                <a:solidFill>
                  <a:schemeClr val="bg1"/>
                </a:solidFill>
              </a:rPr>
              <a:t>Forgot Password</a:t>
            </a:r>
            <a:r>
              <a:rPr lang="en-US" b="1" i="1" u="sng" dirty="0">
                <a:solidFill>
                  <a:schemeClr val="bg1"/>
                </a:solidFill>
                <a:latin typeface="Söhne"/>
              </a:rPr>
              <a:t>:</a:t>
            </a:r>
          </a:p>
          <a:p>
            <a:r>
              <a:rPr lang="en-US" dirty="0">
                <a:solidFill>
                  <a:schemeClr val="bg1"/>
                </a:solidFill>
              </a:rPr>
              <a:t>A "Forgot Password" link offers users a quick solution for password </a:t>
            </a:r>
            <a:r>
              <a:rPr lang="en-US" dirty="0"/>
              <a:t>recovery.</a:t>
            </a:r>
            <a:endParaRPr lang="en-US" dirty="0">
              <a:solidFill>
                <a:schemeClr val="bg1"/>
              </a:solidFill>
              <a:latin typeface="Söhne"/>
            </a:endParaRPr>
          </a:p>
        </p:txBody>
      </p:sp>
    </p:spTree>
    <p:extLst>
      <p:ext uri="{BB962C8B-B14F-4D97-AF65-F5344CB8AC3E}">
        <p14:creationId xmlns:p14="http://schemas.microsoft.com/office/powerpoint/2010/main" val="424158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p:blipFill>
        <p:spPr>
          <a:xfrm>
            <a:off x="856631" y="895351"/>
            <a:ext cx="1804224" cy="3911598"/>
          </a:xfrm>
        </p:spPr>
      </p:pic>
      <p:sp>
        <p:nvSpPr>
          <p:cNvPr id="23" name="TextBox 22"/>
          <p:cNvSpPr txBox="1"/>
          <p:nvPr/>
        </p:nvSpPr>
        <p:spPr>
          <a:xfrm>
            <a:off x="1383480" y="438150"/>
            <a:ext cx="750526" cy="369332"/>
          </a:xfrm>
          <a:prstGeom prst="rect">
            <a:avLst/>
          </a:prstGeom>
          <a:noFill/>
        </p:spPr>
        <p:txBody>
          <a:bodyPr wrap="none" rtlCol="0">
            <a:spAutoFit/>
          </a:bodyPr>
          <a:lstStyle/>
          <a:p>
            <a:r>
              <a:rPr lang="en-US" dirty="0">
                <a:solidFill>
                  <a:schemeClr val="bg1"/>
                </a:solidFill>
              </a:rPr>
              <a:t>Home</a:t>
            </a:r>
            <a:endParaRPr lang="en-IN" dirty="0">
              <a:solidFill>
                <a:schemeClr val="bg1"/>
              </a:solidFill>
            </a:endParaRPr>
          </a:p>
        </p:txBody>
      </p:sp>
      <p:sp>
        <p:nvSpPr>
          <p:cNvPr id="3" name="TextBox 2"/>
          <p:cNvSpPr txBox="1"/>
          <p:nvPr/>
        </p:nvSpPr>
        <p:spPr>
          <a:xfrm>
            <a:off x="3428999" y="1047750"/>
            <a:ext cx="4876800" cy="1200329"/>
          </a:xfrm>
          <a:prstGeom prst="rect">
            <a:avLst/>
          </a:prstGeom>
          <a:noFill/>
        </p:spPr>
        <p:txBody>
          <a:bodyPr wrap="square" rtlCol="0">
            <a:spAutoFit/>
          </a:bodyPr>
          <a:lstStyle/>
          <a:p>
            <a:r>
              <a:rPr lang="en-US" b="1" i="1" u="sng" dirty="0">
                <a:solidFill>
                  <a:schemeClr val="bg1"/>
                </a:solidFill>
              </a:rPr>
              <a:t>Products &amp; </a:t>
            </a:r>
            <a:r>
              <a:rPr lang="en-IN" b="1" i="1" u="sng" dirty="0">
                <a:solidFill>
                  <a:schemeClr val="bg1"/>
                </a:solidFill>
              </a:rPr>
              <a:t>Category</a:t>
            </a:r>
            <a:r>
              <a:rPr lang="en-US" b="1" i="1" u="sng" dirty="0">
                <a:solidFill>
                  <a:schemeClr val="bg1"/>
                </a:solidFill>
              </a:rPr>
              <a:t> Display:</a:t>
            </a:r>
          </a:p>
          <a:p>
            <a:r>
              <a:rPr lang="en-US" dirty="0">
                <a:solidFill>
                  <a:schemeClr val="bg1"/>
                </a:solidFill>
              </a:rPr>
              <a:t>A dynamic showcase of featured products captures users' attention, providing a snapshot of the unique and rare items within each category.</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2" name="TextBox 1"/>
          <p:cNvSpPr txBox="1"/>
          <p:nvPr/>
        </p:nvSpPr>
        <p:spPr>
          <a:xfrm>
            <a:off x="3423744" y="2571750"/>
            <a:ext cx="2409570" cy="1477328"/>
          </a:xfrm>
          <a:prstGeom prst="rect">
            <a:avLst/>
          </a:prstGeom>
          <a:noFill/>
        </p:spPr>
        <p:txBody>
          <a:bodyPr wrap="none" rtlCol="0">
            <a:spAutoFit/>
          </a:bodyPr>
          <a:lstStyle/>
          <a:p>
            <a:pPr marL="285750" indent="-285750">
              <a:buFont typeface="Wingdings" panose="05000000000000000000" pitchFamily="2" charset="2"/>
              <a:buChar char="§"/>
            </a:pPr>
            <a:r>
              <a:rPr lang="en-IN" b="1" dirty="0">
                <a:solidFill>
                  <a:schemeClr val="bg1"/>
                </a:solidFill>
              </a:rPr>
              <a:t>Product Details</a:t>
            </a:r>
          </a:p>
          <a:p>
            <a:pPr marL="285750" indent="-285750">
              <a:buFont typeface="Wingdings" panose="05000000000000000000" pitchFamily="2" charset="2"/>
              <a:buChar char="§"/>
            </a:pPr>
            <a:r>
              <a:rPr lang="en-IN" b="1" dirty="0">
                <a:solidFill>
                  <a:schemeClr val="bg1"/>
                </a:solidFill>
              </a:rPr>
              <a:t>Search Functionality</a:t>
            </a:r>
          </a:p>
          <a:p>
            <a:pPr marL="285750" indent="-285750">
              <a:buFont typeface="Wingdings" panose="05000000000000000000" pitchFamily="2" charset="2"/>
              <a:buChar char="§"/>
            </a:pPr>
            <a:r>
              <a:rPr lang="en-IN" b="1" dirty="0">
                <a:solidFill>
                  <a:schemeClr val="bg1"/>
                </a:solidFill>
              </a:rPr>
              <a:t>Category Selection</a:t>
            </a:r>
          </a:p>
          <a:p>
            <a:pPr marL="285750" indent="-285750">
              <a:buFont typeface="Wingdings" panose="05000000000000000000" pitchFamily="2" charset="2"/>
              <a:buChar char="§"/>
            </a:pPr>
            <a:r>
              <a:rPr lang="en-IN" b="1" dirty="0">
                <a:solidFill>
                  <a:schemeClr val="bg1"/>
                </a:solidFill>
              </a:rPr>
              <a:t>Chat Interaction</a:t>
            </a:r>
          </a:p>
          <a:p>
            <a:pPr marL="285750" indent="-285750">
              <a:buFont typeface="Wingdings" panose="05000000000000000000" pitchFamily="2" charset="2"/>
              <a:buChar char="§"/>
            </a:pPr>
            <a:r>
              <a:rPr lang="en-IN" b="1" dirty="0">
                <a:solidFill>
                  <a:schemeClr val="bg1"/>
                </a:solidFill>
              </a:rPr>
              <a:t>Add New Product</a:t>
            </a:r>
            <a:endParaRPr lang="en-IN" dirty="0">
              <a:solidFill>
                <a:schemeClr val="bg1"/>
              </a:solidFill>
            </a:endParaRPr>
          </a:p>
        </p:txBody>
      </p:sp>
    </p:spTree>
    <p:extLst>
      <p:ext uri="{BB962C8B-B14F-4D97-AF65-F5344CB8AC3E}">
        <p14:creationId xmlns:p14="http://schemas.microsoft.com/office/powerpoint/2010/main" val="29623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4" cy="3911596"/>
          </a:xfrm>
        </p:spPr>
      </p:pic>
      <p:sp>
        <p:nvSpPr>
          <p:cNvPr id="23" name="TextBox 22"/>
          <p:cNvSpPr txBox="1"/>
          <p:nvPr/>
        </p:nvSpPr>
        <p:spPr>
          <a:xfrm>
            <a:off x="953746" y="438150"/>
            <a:ext cx="1609993" cy="369332"/>
          </a:xfrm>
          <a:prstGeom prst="rect">
            <a:avLst/>
          </a:prstGeom>
          <a:noFill/>
        </p:spPr>
        <p:txBody>
          <a:bodyPr wrap="none" rtlCol="0">
            <a:spAutoFit/>
          </a:bodyPr>
          <a:lstStyle/>
          <a:p>
            <a:r>
              <a:rPr lang="en-US" dirty="0">
                <a:solidFill>
                  <a:schemeClr val="bg1"/>
                </a:solidFill>
              </a:rPr>
              <a:t>Product Details</a:t>
            </a:r>
            <a:endParaRPr lang="en-IN" dirty="0">
              <a:solidFill>
                <a:schemeClr val="bg1"/>
              </a:solidFill>
            </a:endParaRPr>
          </a:p>
        </p:txBody>
      </p:sp>
      <p:sp>
        <p:nvSpPr>
          <p:cNvPr id="3" name="TextBox 2"/>
          <p:cNvSpPr txBox="1"/>
          <p:nvPr/>
        </p:nvSpPr>
        <p:spPr>
          <a:xfrm>
            <a:off x="3428999" y="1047750"/>
            <a:ext cx="4876800" cy="1477328"/>
          </a:xfrm>
          <a:prstGeom prst="rect">
            <a:avLst/>
          </a:prstGeom>
          <a:noFill/>
        </p:spPr>
        <p:txBody>
          <a:bodyPr wrap="square" rtlCol="0">
            <a:spAutoFit/>
          </a:bodyPr>
          <a:lstStyle/>
          <a:p>
            <a:r>
              <a:rPr lang="en-US" b="1" i="1" u="sng" dirty="0">
                <a:solidFill>
                  <a:schemeClr val="bg1"/>
                </a:solidFill>
              </a:rPr>
              <a:t>Products Details:</a:t>
            </a:r>
          </a:p>
          <a:p>
            <a:r>
              <a:rPr lang="en-US" dirty="0">
                <a:solidFill>
                  <a:schemeClr val="bg1"/>
                </a:solidFill>
              </a:rPr>
              <a:t>Dive into an immersive showcase with a slider of high-res images, presenting vital details like product name, description, and price for a comprehensive view of the vintage item.</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2" name="TextBox 1"/>
          <p:cNvSpPr txBox="1"/>
          <p:nvPr/>
        </p:nvSpPr>
        <p:spPr>
          <a:xfrm>
            <a:off x="3423744" y="2745440"/>
            <a:ext cx="1949060" cy="646331"/>
          </a:xfrm>
          <a:prstGeom prst="rect">
            <a:avLst/>
          </a:prstGeom>
          <a:noFill/>
        </p:spPr>
        <p:txBody>
          <a:bodyPr wrap="none" rtlCol="0">
            <a:spAutoFit/>
          </a:bodyPr>
          <a:lstStyle/>
          <a:p>
            <a:pPr marL="285750" indent="-285750">
              <a:buFont typeface="Wingdings" panose="05000000000000000000" pitchFamily="2" charset="2"/>
              <a:buChar char="§"/>
            </a:pPr>
            <a:r>
              <a:rPr lang="en-IN" dirty="0">
                <a:solidFill>
                  <a:schemeClr val="bg1"/>
                </a:solidFill>
              </a:rPr>
              <a:t>Call Seller</a:t>
            </a:r>
          </a:p>
          <a:p>
            <a:pPr marL="285750" indent="-285750">
              <a:buFont typeface="Wingdings" panose="05000000000000000000" pitchFamily="2" charset="2"/>
              <a:buChar char="§"/>
            </a:pPr>
            <a:r>
              <a:rPr lang="en-IN" dirty="0">
                <a:solidFill>
                  <a:schemeClr val="bg1"/>
                </a:solidFill>
              </a:rPr>
              <a:t>Chat with Seller</a:t>
            </a:r>
            <a:endParaRPr lang="en-IN" b="1" dirty="0">
              <a:solidFill>
                <a:schemeClr val="bg1"/>
              </a:solidFill>
            </a:endParaRPr>
          </a:p>
        </p:txBody>
      </p:sp>
    </p:spTree>
    <p:extLst>
      <p:ext uri="{BB962C8B-B14F-4D97-AF65-F5344CB8AC3E}">
        <p14:creationId xmlns:p14="http://schemas.microsoft.com/office/powerpoint/2010/main" val="108089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2"/>
            <a:ext cx="1804223" cy="3911596"/>
          </a:xfrm>
        </p:spPr>
      </p:pic>
      <p:sp>
        <p:nvSpPr>
          <p:cNvPr id="23" name="TextBox 22"/>
          <p:cNvSpPr txBox="1"/>
          <p:nvPr/>
        </p:nvSpPr>
        <p:spPr>
          <a:xfrm>
            <a:off x="1083973" y="438150"/>
            <a:ext cx="1349537" cy="369332"/>
          </a:xfrm>
          <a:prstGeom prst="rect">
            <a:avLst/>
          </a:prstGeom>
          <a:noFill/>
        </p:spPr>
        <p:txBody>
          <a:bodyPr wrap="none" rtlCol="0">
            <a:spAutoFit/>
          </a:bodyPr>
          <a:lstStyle/>
          <a:p>
            <a:r>
              <a:rPr lang="en-US" dirty="0">
                <a:solidFill>
                  <a:schemeClr val="bg1"/>
                </a:solidFill>
              </a:rPr>
              <a:t>Add Product</a:t>
            </a:r>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Products Details:</a:t>
            </a:r>
          </a:p>
          <a:p>
            <a:r>
              <a:rPr lang="en-US" dirty="0">
                <a:solidFill>
                  <a:schemeClr val="bg1"/>
                </a:solidFill>
              </a:rPr>
              <a:t>Sellers effortlessly contribute to the vintage marketplace by navigating the intuitive "Add Product" page.</a:t>
            </a:r>
          </a:p>
          <a:p>
            <a:endParaRPr lang="en-US" dirty="0">
              <a:solidFill>
                <a:schemeClr val="bg1"/>
              </a:solidFill>
            </a:endParaRPr>
          </a:p>
          <a:p>
            <a:r>
              <a:rPr lang="en-US" dirty="0">
                <a:solidFill>
                  <a:schemeClr val="bg1"/>
                </a:solidFill>
              </a:rPr>
              <a:t>A streamlined process allows for the submission of essential details including product name, category, description, images, and pricing.</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1990032" cy="369332"/>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Selected Images</a:t>
            </a:r>
            <a:endParaRPr lang="en-IN" dirty="0">
              <a:solidFill>
                <a:schemeClr val="bg1"/>
              </a:solidFill>
            </a:endParaRPr>
          </a:p>
        </p:txBody>
      </p:sp>
    </p:spTree>
    <p:extLst>
      <p:ext uri="{BB962C8B-B14F-4D97-AF65-F5344CB8AC3E}">
        <p14:creationId xmlns:p14="http://schemas.microsoft.com/office/powerpoint/2010/main" val="7987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p:blipFill>
        <p:spPr>
          <a:xfrm>
            <a:off x="856631" y="895354"/>
            <a:ext cx="1804222" cy="3911592"/>
          </a:xfrm>
        </p:spPr>
      </p:pic>
      <p:sp>
        <p:nvSpPr>
          <p:cNvPr id="23" name="TextBox 22"/>
          <p:cNvSpPr txBox="1"/>
          <p:nvPr/>
        </p:nvSpPr>
        <p:spPr>
          <a:xfrm>
            <a:off x="1076760" y="408645"/>
            <a:ext cx="1363963" cy="646331"/>
          </a:xfrm>
          <a:prstGeom prst="rect">
            <a:avLst/>
          </a:prstGeom>
          <a:noFill/>
        </p:spPr>
        <p:txBody>
          <a:bodyPr wrap="none" rtlCol="0">
            <a:spAutoFit/>
          </a:bodyPr>
          <a:lstStyle/>
          <a:p>
            <a:r>
              <a:rPr lang="en-US" dirty="0">
                <a:solidFill>
                  <a:schemeClr val="bg1"/>
                </a:solidFill>
              </a:rPr>
              <a:t>My Products</a:t>
            </a:r>
            <a:endParaRPr lang="en-IN" dirty="0">
              <a:solidFill>
                <a:schemeClr val="bg1"/>
              </a:solidFill>
            </a:endParaRPr>
          </a:p>
          <a:p>
            <a:endParaRPr lang="en-IN" dirty="0">
              <a:solidFill>
                <a:schemeClr val="bg1"/>
              </a:solidFill>
            </a:endParaRPr>
          </a:p>
        </p:txBody>
      </p:sp>
      <p:sp>
        <p:nvSpPr>
          <p:cNvPr id="3" name="TextBox 2"/>
          <p:cNvSpPr txBox="1"/>
          <p:nvPr/>
        </p:nvSpPr>
        <p:spPr>
          <a:xfrm>
            <a:off x="3428999" y="1047750"/>
            <a:ext cx="4876800" cy="2308324"/>
          </a:xfrm>
          <a:prstGeom prst="rect">
            <a:avLst/>
          </a:prstGeom>
          <a:noFill/>
        </p:spPr>
        <p:txBody>
          <a:bodyPr wrap="square" rtlCol="0">
            <a:spAutoFit/>
          </a:bodyPr>
          <a:lstStyle/>
          <a:p>
            <a:r>
              <a:rPr lang="en-US" b="1" i="1" u="sng" dirty="0">
                <a:solidFill>
                  <a:schemeClr val="bg1"/>
                </a:solidFill>
              </a:rPr>
              <a:t>User Products:</a:t>
            </a:r>
          </a:p>
          <a:p>
            <a:r>
              <a:rPr lang="en-US" dirty="0">
                <a:solidFill>
                  <a:schemeClr val="bg1"/>
                </a:solidFill>
              </a:rPr>
              <a:t>The "My Product" page empowers sellers to effortlessly upload, manage, and showcase their curated vintage items for sale.</a:t>
            </a:r>
          </a:p>
          <a:p>
            <a:endParaRPr lang="en-US" dirty="0">
              <a:solidFill>
                <a:schemeClr val="bg1"/>
              </a:solidFill>
            </a:endParaRPr>
          </a:p>
          <a:p>
            <a:r>
              <a:rPr lang="en-US" dirty="0">
                <a:solidFill>
                  <a:schemeClr val="bg1"/>
                </a:solidFill>
              </a:rPr>
              <a:t>A user-friendly interface guides the process, allowing seamless addition of product details, captivating images, and pricing information.</a:t>
            </a:r>
          </a:p>
        </p:txBody>
      </p:sp>
      <p:sp>
        <p:nvSpPr>
          <p:cNvPr id="4" name="Rectangle 3"/>
          <p:cNvSpPr/>
          <p:nvPr/>
        </p:nvSpPr>
        <p:spPr>
          <a:xfrm>
            <a:off x="3423744" y="1830371"/>
            <a:ext cx="4882055" cy="1754326"/>
          </a:xfrm>
          <a:prstGeom prst="rect">
            <a:avLst/>
          </a:prstGeom>
        </p:spPr>
        <p:txBody>
          <a:bodyPr wrap="square">
            <a:sp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br>
              <a:rPr lang="en-US" dirty="0"/>
            </a:br>
            <a:endParaRPr lang="en-US" b="0" i="0" dirty="0">
              <a:solidFill>
                <a:schemeClr val="bg1"/>
              </a:solidFill>
              <a:effectLst/>
              <a:latin typeface="Söhne"/>
            </a:endParaRPr>
          </a:p>
        </p:txBody>
      </p:sp>
      <p:sp>
        <p:nvSpPr>
          <p:cNvPr id="9" name="TextBox 8"/>
          <p:cNvSpPr txBox="1"/>
          <p:nvPr/>
        </p:nvSpPr>
        <p:spPr>
          <a:xfrm>
            <a:off x="3423744" y="3584697"/>
            <a:ext cx="1969385" cy="923330"/>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Edit products</a:t>
            </a:r>
          </a:p>
          <a:p>
            <a:pPr marL="285750" indent="-285750">
              <a:buFont typeface="Wingdings" panose="05000000000000000000" pitchFamily="2" charset="2"/>
              <a:buChar char="§"/>
            </a:pPr>
            <a:r>
              <a:rPr lang="en-US" dirty="0">
                <a:solidFill>
                  <a:schemeClr val="bg1"/>
                </a:solidFill>
              </a:rPr>
              <a:t>Delete products</a:t>
            </a:r>
          </a:p>
          <a:p>
            <a:pPr marL="285750" indent="-285750">
              <a:buFont typeface="Wingdings" panose="05000000000000000000" pitchFamily="2" charset="2"/>
              <a:buChar char="§"/>
            </a:pPr>
            <a:r>
              <a:rPr lang="en-US" dirty="0">
                <a:solidFill>
                  <a:schemeClr val="bg1"/>
                </a:solidFill>
              </a:rPr>
              <a:t>Add products</a:t>
            </a:r>
            <a:endParaRPr lang="en-IN" dirty="0">
              <a:solidFill>
                <a:schemeClr val="bg1"/>
              </a:solidFill>
            </a:endParaRPr>
          </a:p>
        </p:txBody>
      </p:sp>
    </p:spTree>
    <p:extLst>
      <p:ext uri="{BB962C8B-B14F-4D97-AF65-F5344CB8AC3E}">
        <p14:creationId xmlns:p14="http://schemas.microsoft.com/office/powerpoint/2010/main" val="264185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4"/>
            <a:ext cx="1804221" cy="3911592"/>
          </a:xfrm>
        </p:spPr>
      </p:pic>
      <p:sp>
        <p:nvSpPr>
          <p:cNvPr id="23" name="TextBox 22"/>
          <p:cNvSpPr txBox="1"/>
          <p:nvPr/>
        </p:nvSpPr>
        <p:spPr>
          <a:xfrm>
            <a:off x="1362094" y="438150"/>
            <a:ext cx="793294" cy="369332"/>
          </a:xfrm>
          <a:prstGeom prst="rect">
            <a:avLst/>
          </a:prstGeom>
          <a:noFill/>
        </p:spPr>
        <p:txBody>
          <a:bodyPr wrap="none" rtlCol="0">
            <a:spAutoFit/>
          </a:bodyPr>
          <a:lstStyle/>
          <a:p>
            <a:r>
              <a:rPr lang="en-US" dirty="0">
                <a:solidFill>
                  <a:schemeClr val="bg1"/>
                </a:solidFill>
              </a:rPr>
              <a:t>Profile</a:t>
            </a:r>
            <a:endParaRPr lang="en-IN" dirty="0">
              <a:solidFill>
                <a:schemeClr val="bg1"/>
              </a:solidFill>
            </a:endParaRPr>
          </a:p>
        </p:txBody>
      </p:sp>
      <p:sp>
        <p:nvSpPr>
          <p:cNvPr id="3" name="TextBox 2"/>
          <p:cNvSpPr txBox="1"/>
          <p:nvPr/>
        </p:nvSpPr>
        <p:spPr>
          <a:xfrm>
            <a:off x="2991119" y="1047750"/>
            <a:ext cx="3333481" cy="2031325"/>
          </a:xfrm>
          <a:prstGeom prst="rect">
            <a:avLst/>
          </a:prstGeom>
          <a:noFill/>
        </p:spPr>
        <p:txBody>
          <a:bodyPr wrap="square" rtlCol="0">
            <a:spAutoFit/>
          </a:bodyPr>
          <a:lstStyle/>
          <a:p>
            <a:r>
              <a:rPr lang="en-US" b="1" i="1" u="sng" dirty="0">
                <a:solidFill>
                  <a:schemeClr val="bg1"/>
                </a:solidFill>
              </a:rPr>
              <a:t>User Profile:</a:t>
            </a:r>
          </a:p>
          <a:p>
            <a:r>
              <a:rPr lang="en-US" dirty="0">
                <a:solidFill>
                  <a:schemeClr val="bg1"/>
                </a:solidFill>
              </a:rPr>
              <a:t>Explore your vintage persona on the Profile Page, featuring a snapshot of your identity with a profile picture, chosen username, contact number, email and location.</a:t>
            </a:r>
          </a:p>
        </p:txBody>
      </p:sp>
      <p:sp>
        <p:nvSpPr>
          <p:cNvPr id="9" name="TextBox 8"/>
          <p:cNvSpPr txBox="1"/>
          <p:nvPr/>
        </p:nvSpPr>
        <p:spPr>
          <a:xfrm>
            <a:off x="3093477" y="3443988"/>
            <a:ext cx="1787156" cy="923330"/>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bg1"/>
                </a:solidFill>
              </a:rPr>
              <a:t>Edit profile</a:t>
            </a:r>
          </a:p>
          <a:p>
            <a:pPr marL="285750" indent="-285750">
              <a:buFont typeface="Wingdings" panose="05000000000000000000" pitchFamily="2" charset="2"/>
              <a:buChar char="§"/>
            </a:pPr>
            <a:r>
              <a:rPr lang="en-US" dirty="0">
                <a:solidFill>
                  <a:schemeClr val="bg1"/>
                </a:solidFill>
              </a:rPr>
              <a:t>User products</a:t>
            </a:r>
          </a:p>
          <a:p>
            <a:pPr marL="285750" indent="-285750">
              <a:buFont typeface="Wingdings" panose="05000000000000000000" pitchFamily="2" charset="2"/>
              <a:buChar char="§"/>
            </a:pPr>
            <a:r>
              <a:rPr lang="en-US" dirty="0">
                <a:solidFill>
                  <a:schemeClr val="bg1"/>
                </a:solidFill>
              </a:rPr>
              <a:t>Log out</a:t>
            </a:r>
            <a:endParaRPr lang="en-IN" dirty="0">
              <a:solidFill>
                <a:schemeClr val="bg1"/>
              </a:solidFill>
            </a:endParaRPr>
          </a:p>
        </p:txBody>
      </p:sp>
      <p:pic>
        <p:nvPicPr>
          <p:cNvPr id="7" name="Content Placeholder 1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34200" y="872513"/>
            <a:ext cx="1804224" cy="3911598"/>
          </a:xfrm>
        </p:spPr>
      </p:pic>
      <p:sp>
        <p:nvSpPr>
          <p:cNvPr id="2" name="Rectangle 1"/>
          <p:cNvSpPr/>
          <p:nvPr/>
        </p:nvSpPr>
        <p:spPr>
          <a:xfrm>
            <a:off x="7206524" y="438150"/>
            <a:ext cx="1259576" cy="369332"/>
          </a:xfrm>
          <a:prstGeom prst="rect">
            <a:avLst/>
          </a:prstGeom>
        </p:spPr>
        <p:txBody>
          <a:bodyPr wrap="none">
            <a:spAutoFit/>
          </a:bodyPr>
          <a:lstStyle/>
          <a:p>
            <a:r>
              <a:rPr lang="en-US" dirty="0">
                <a:solidFill>
                  <a:schemeClr val="bg1"/>
                </a:solidFill>
              </a:rPr>
              <a:t>Edit Profile </a:t>
            </a:r>
            <a:endParaRPr lang="en-IN" dirty="0">
              <a:solidFill>
                <a:schemeClr val="bg1"/>
              </a:solidFill>
            </a:endParaRPr>
          </a:p>
        </p:txBody>
      </p:sp>
    </p:spTree>
    <p:extLst>
      <p:ext uri="{BB962C8B-B14F-4D97-AF65-F5344CB8AC3E}">
        <p14:creationId xmlns:p14="http://schemas.microsoft.com/office/powerpoint/2010/main" val="205722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28600" y="1276350"/>
            <a:ext cx="9220200" cy="369332"/>
          </a:xfrm>
          <a:prstGeom prst="rect">
            <a:avLst/>
          </a:prstGeom>
          <a:noFill/>
        </p:spPr>
        <p:txBody>
          <a:bodyPr wrap="square" rtlCol="0">
            <a:spAutoFit/>
          </a:bodyPr>
          <a:lstStyle/>
          <a:p>
            <a:r>
              <a:rPr lang="en-US" dirty="0">
                <a:solidFill>
                  <a:schemeClr val="bg1"/>
                </a:solidFill>
              </a:rPr>
              <a:t>Admin Panel:- </a:t>
            </a:r>
            <a:r>
              <a:rPr lang="en-US" dirty="0">
                <a:solidFill>
                  <a:schemeClr val="bg1"/>
                </a:solidFill>
                <a:hlinkClick r:id="rId2"/>
              </a:rPr>
              <a:t>https://noteswap.rf.gd</a:t>
            </a:r>
            <a:r>
              <a:rPr lang="en-US" dirty="0">
                <a:solidFill>
                  <a:schemeClr val="bg1"/>
                </a:solidFill>
              </a:rPr>
              <a:t>  &amp;&amp;  </a:t>
            </a:r>
            <a:r>
              <a:rPr lang="en-US" dirty="0">
                <a:solidFill>
                  <a:schemeClr val="bg1"/>
                </a:solidFill>
                <a:hlinkClick r:id="rId3"/>
              </a:rPr>
              <a:t>https://noteswapxyz.000webhostapp.com/</a:t>
            </a:r>
            <a:endParaRPr lang="en-US" dirty="0">
              <a:solidFill>
                <a:schemeClr val="bg1"/>
              </a:solidFill>
            </a:endParaRPr>
          </a:p>
        </p:txBody>
      </p:sp>
      <p:sp>
        <p:nvSpPr>
          <p:cNvPr id="2" name="TextBox 1">
            <a:extLst>
              <a:ext uri="{FF2B5EF4-FFF2-40B4-BE49-F238E27FC236}">
                <a16:creationId xmlns:a16="http://schemas.microsoft.com/office/drawing/2014/main" id="{9DB922E1-A668-7D9B-B41C-B88DADCBC80F}"/>
              </a:ext>
            </a:extLst>
          </p:cNvPr>
          <p:cNvSpPr txBox="1"/>
          <p:nvPr/>
        </p:nvSpPr>
        <p:spPr>
          <a:xfrm>
            <a:off x="228600" y="1962150"/>
            <a:ext cx="1705210" cy="369332"/>
          </a:xfrm>
          <a:prstGeom prst="rect">
            <a:avLst/>
          </a:prstGeom>
          <a:noFill/>
        </p:spPr>
        <p:txBody>
          <a:bodyPr wrap="none" rtlCol="0">
            <a:spAutoFit/>
          </a:bodyPr>
          <a:lstStyle/>
          <a:p>
            <a:r>
              <a:rPr lang="en-IN" b="1" i="0" dirty="0">
                <a:solidFill>
                  <a:srgbClr val="E8EAED"/>
                </a:solidFill>
                <a:effectLst/>
                <a:highlight>
                  <a:srgbClr val="202124"/>
                </a:highlight>
                <a:latin typeface="Google Sans"/>
              </a:rPr>
              <a:t>Technologies : - </a:t>
            </a:r>
            <a:endParaRPr lang="en-IN" b="1" dirty="0">
              <a:solidFill>
                <a:srgbClr val="FF0000"/>
              </a:solidFill>
            </a:endParaRPr>
          </a:p>
        </p:txBody>
      </p:sp>
      <p:sp>
        <p:nvSpPr>
          <p:cNvPr id="5" name="TextBox 4">
            <a:extLst>
              <a:ext uri="{FF2B5EF4-FFF2-40B4-BE49-F238E27FC236}">
                <a16:creationId xmlns:a16="http://schemas.microsoft.com/office/drawing/2014/main" id="{11E391DF-B14B-B285-95C5-316DA74E3722}"/>
              </a:ext>
            </a:extLst>
          </p:cNvPr>
          <p:cNvSpPr txBox="1"/>
          <p:nvPr/>
        </p:nvSpPr>
        <p:spPr>
          <a:xfrm>
            <a:off x="762000" y="2647950"/>
            <a:ext cx="472637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2">
                    <a:lumMod val="60000"/>
                    <a:lumOff val="40000"/>
                  </a:schemeClr>
                </a:solidFill>
              </a:rPr>
              <a:t>Admin Panel  - PHP</a:t>
            </a:r>
          </a:p>
          <a:p>
            <a:pPr marL="285750" indent="-285750">
              <a:buFont typeface="Arial" panose="020B0604020202020204" pitchFamily="34" charset="0"/>
              <a:buChar char="•"/>
            </a:pPr>
            <a:r>
              <a:rPr lang="en-US" dirty="0">
                <a:solidFill>
                  <a:schemeClr val="accent2">
                    <a:lumMod val="60000"/>
                    <a:lumOff val="40000"/>
                  </a:schemeClr>
                </a:solidFill>
              </a:rPr>
              <a:t>Database – MySQL (</a:t>
            </a:r>
            <a:r>
              <a:rPr lang="en-US" dirty="0" err="1">
                <a:solidFill>
                  <a:schemeClr val="accent2">
                    <a:lumMod val="60000"/>
                    <a:lumOff val="40000"/>
                  </a:schemeClr>
                </a:solidFill>
              </a:rPr>
              <a:t>PHPMyAdmin</a:t>
            </a:r>
            <a:r>
              <a:rPr lang="en-US" dirty="0">
                <a:solidFill>
                  <a:schemeClr val="accent2">
                    <a:lumMod val="60000"/>
                    <a:lumOff val="40000"/>
                  </a:schemeClr>
                </a:solidFill>
              </a:rPr>
              <a:t>)</a:t>
            </a:r>
          </a:p>
          <a:p>
            <a:pPr marL="285750" indent="-285750">
              <a:buFont typeface="Arial" panose="020B0604020202020204" pitchFamily="34" charset="0"/>
              <a:buChar char="•"/>
            </a:pPr>
            <a:r>
              <a:rPr lang="en-US" dirty="0">
                <a:solidFill>
                  <a:schemeClr val="accent2">
                    <a:lumMod val="60000"/>
                    <a:lumOff val="40000"/>
                  </a:schemeClr>
                </a:solidFill>
              </a:rPr>
              <a:t>App - Flutter</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383638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REFERENCES</a:t>
            </a:r>
            <a:endParaRPr lang="en-IN" sz="2500" spc="300" dirty="0">
              <a:solidFill>
                <a:srgbClr val="FF0000"/>
              </a:solidFill>
              <a:latin typeface="Baskerville Old Face" panose="02020602080505020303" pitchFamily="18" charset="0"/>
            </a:endParaRPr>
          </a:p>
        </p:txBody>
      </p:sp>
      <p:sp>
        <p:nvSpPr>
          <p:cNvPr id="9" name="Text Placeholder 8"/>
          <p:cNvSpPr>
            <a:spLocks noGrp="1"/>
          </p:cNvSpPr>
          <p:nvPr>
            <p:ph type="body" idx="1"/>
          </p:nvPr>
        </p:nvSpPr>
        <p:spPr>
          <a:xfrm>
            <a:off x="457200" y="958215"/>
            <a:ext cx="8229600" cy="3142527"/>
          </a:xfrm>
        </p:spPr>
        <p:txBody>
          <a:bodyPr/>
          <a:lstStyle/>
          <a:p>
            <a:pPr>
              <a:lnSpc>
                <a:spcPct val="150000"/>
              </a:lnSpc>
            </a:pPr>
            <a:endParaRPr lang="en-US" sz="1200" dirty="0"/>
          </a:p>
          <a:p>
            <a:pPr marL="285750" indent="-285750">
              <a:lnSpc>
                <a:spcPct val="150000"/>
              </a:lnSpc>
              <a:buFont typeface="Wingdings" panose="05000000000000000000" pitchFamily="2" charset="2"/>
              <a:buChar char="§"/>
            </a:pPr>
            <a:r>
              <a:rPr lang="en-US" b="1" dirty="0"/>
              <a:t>Contact with experts</a:t>
            </a:r>
            <a:endParaRPr lang="en-US" sz="1200" dirty="0"/>
          </a:p>
          <a:p>
            <a:pPr marL="285750" indent="-285750">
              <a:lnSpc>
                <a:spcPct val="150000"/>
              </a:lnSpc>
              <a:buFont typeface="Wingdings" panose="05000000000000000000" pitchFamily="2" charset="2"/>
              <a:buChar char="§"/>
            </a:pPr>
            <a:r>
              <a:rPr lang="en-US" b="1" dirty="0"/>
              <a:t>Social media communities</a:t>
            </a:r>
            <a:endParaRPr lang="en-US" sz="1200" b="1" dirty="0"/>
          </a:p>
          <a:p>
            <a:pPr marL="285750" indent="-285750">
              <a:lnSpc>
                <a:spcPct val="150000"/>
              </a:lnSpc>
              <a:buFont typeface="Wingdings" panose="05000000000000000000" pitchFamily="2" charset="2"/>
              <a:buChar char="§"/>
            </a:pPr>
            <a:r>
              <a:rPr lang="en-US" b="1" dirty="0"/>
              <a:t>Conducted surveys</a:t>
            </a:r>
            <a:r>
              <a:rPr lang="en-US" dirty="0"/>
              <a:t>.</a:t>
            </a:r>
            <a:endParaRPr lang="en-US" b="1" dirty="0"/>
          </a:p>
          <a:p>
            <a:pPr marL="285750" indent="-285750">
              <a:lnSpc>
                <a:spcPct val="150000"/>
              </a:lnSpc>
              <a:buFont typeface="Wingdings" panose="05000000000000000000" pitchFamily="2" charset="2"/>
              <a:buChar char="§"/>
            </a:pPr>
            <a:r>
              <a:rPr lang="en-US" b="1" dirty="0"/>
              <a:t>Survey :- </a:t>
            </a:r>
            <a:r>
              <a:rPr lang="en-US" b="1" dirty="0">
                <a:hlinkClick r:id="rId3"/>
              </a:rPr>
              <a:t>Google Forms</a:t>
            </a:r>
            <a:endParaRPr lang="en-US" b="1" dirty="0"/>
          </a:p>
          <a:p>
            <a:pPr marL="285750" indent="-285750">
              <a:lnSpc>
                <a:spcPct val="150000"/>
              </a:lnSpc>
              <a:buFont typeface="Wingdings" panose="05000000000000000000" pitchFamily="2" charset="2"/>
              <a:buChar char="§"/>
            </a:pPr>
            <a:r>
              <a:rPr lang="en-US" b="1" dirty="0"/>
              <a:t>Diagrams :- </a:t>
            </a:r>
            <a:r>
              <a:rPr lang="en-US" b="1" dirty="0">
                <a:hlinkClick r:id="rId4"/>
              </a:rPr>
              <a:t>draw.io</a:t>
            </a:r>
            <a:endParaRPr lang="en-US" b="1" dirty="0"/>
          </a:p>
          <a:p>
            <a:pPr marL="285750" indent="-285750">
              <a:lnSpc>
                <a:spcPct val="150000"/>
              </a:lnSpc>
              <a:buFont typeface="Wingdings" panose="05000000000000000000" pitchFamily="2" charset="2"/>
              <a:buChar char="§"/>
            </a:pPr>
            <a:r>
              <a:rPr lang="en-US" b="1" dirty="0"/>
              <a:t>API Test : - </a:t>
            </a:r>
            <a:r>
              <a:rPr lang="en-US" b="1" dirty="0" err="1"/>
              <a:t>PostMan</a:t>
            </a:r>
            <a:endParaRPr lang="en-US" b="1" dirty="0"/>
          </a:p>
          <a:p>
            <a:pPr marL="285750" indent="-285750">
              <a:lnSpc>
                <a:spcPct val="150000"/>
              </a:lnSpc>
              <a:buFont typeface="Wingdings" panose="05000000000000000000" pitchFamily="2" charset="2"/>
              <a:buChar char="§"/>
            </a:pPr>
            <a:r>
              <a:rPr lang="en-US" b="1" dirty="0"/>
              <a:t>Web Hosting : - </a:t>
            </a:r>
            <a:r>
              <a:rPr lang="en-US" b="1" dirty="0">
                <a:hlinkClick r:id="rId5"/>
              </a:rPr>
              <a:t>infinityfree.com  </a:t>
            </a:r>
            <a:r>
              <a:rPr lang="en-US" b="1" dirty="0"/>
              <a:t>&amp;&amp; </a:t>
            </a:r>
            <a:r>
              <a:rPr lang="en-US" b="1" dirty="0">
                <a:hlinkClick r:id="rId6"/>
              </a:rPr>
              <a:t>000webhost.com</a:t>
            </a:r>
            <a:endParaRPr lang="en-US" b="1" dirty="0"/>
          </a:p>
        </p:txBody>
      </p:sp>
    </p:spTree>
    <p:extLst>
      <p:ext uri="{BB962C8B-B14F-4D97-AF65-F5344CB8AC3E}">
        <p14:creationId xmlns:p14="http://schemas.microsoft.com/office/powerpoint/2010/main" val="333885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21021"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idx="4294967295"/>
          </p:nvPr>
        </p:nvSpPr>
        <p:spPr>
          <a:xfrm>
            <a:off x="4632327" y="1118442"/>
            <a:ext cx="4264195" cy="575897"/>
          </a:xfrm>
        </p:spPr>
        <p:txBody>
          <a:bodyPr/>
          <a:lstStyle/>
          <a:p>
            <a:pPr algn="ctr"/>
            <a:r>
              <a:rPr lang="en-US" sz="3600" spc="300" dirty="0">
                <a:solidFill>
                  <a:srgbClr val="FF0000"/>
                </a:solidFill>
                <a:latin typeface="Baskerville Old Face" panose="02020602080505020303" pitchFamily="18" charset="0"/>
              </a:rPr>
              <a:t>THANK YOU</a:t>
            </a:r>
            <a:endParaRPr lang="en-IN" sz="3600" spc="300" dirty="0">
              <a:solidFill>
                <a:srgbClr val="FF0000"/>
              </a:solidFill>
              <a:latin typeface="Baskerville Old Face" panose="02020602080505020303" pitchFamily="18" charset="0"/>
            </a:endParaRPr>
          </a:p>
        </p:txBody>
      </p:sp>
      <p:sp>
        <p:nvSpPr>
          <p:cNvPr id="15" name="TextBox 14"/>
          <p:cNvSpPr txBox="1"/>
          <p:nvPr/>
        </p:nvSpPr>
        <p:spPr>
          <a:xfrm>
            <a:off x="6173952" y="2403952"/>
            <a:ext cx="4169980" cy="1200329"/>
          </a:xfrm>
          <a:prstGeom prst="rect">
            <a:avLst/>
          </a:prstGeom>
          <a:noFill/>
        </p:spPr>
        <p:txBody>
          <a:bodyPr wrap="square" rtlCol="0">
            <a:spAutoFit/>
          </a:bodyPr>
          <a:lstStyle/>
          <a:p>
            <a:r>
              <a:rPr lang="en-US" dirty="0" err="1"/>
              <a:t>Jakhaniya</a:t>
            </a:r>
            <a:r>
              <a:rPr lang="en-US" dirty="0"/>
              <a:t> Digvijay (B-16)</a:t>
            </a:r>
          </a:p>
          <a:p>
            <a:r>
              <a:rPr lang="en-US" dirty="0"/>
              <a:t>Patel </a:t>
            </a:r>
            <a:r>
              <a:rPr lang="en-US" dirty="0" err="1"/>
              <a:t>Utsav</a:t>
            </a:r>
            <a:r>
              <a:rPr lang="en-US" dirty="0"/>
              <a:t> (B-37)</a:t>
            </a:r>
          </a:p>
          <a:p>
            <a:r>
              <a:rPr lang="en-US" dirty="0"/>
              <a:t>Patel </a:t>
            </a:r>
            <a:r>
              <a:rPr lang="en-US" dirty="0" err="1"/>
              <a:t>Vishv</a:t>
            </a:r>
            <a:r>
              <a:rPr lang="en-US" dirty="0"/>
              <a:t> (B-38)</a:t>
            </a:r>
          </a:p>
          <a:p>
            <a:r>
              <a:rPr lang="en-US" dirty="0" err="1"/>
              <a:t>Harkhani</a:t>
            </a:r>
            <a:r>
              <a:rPr lang="en-US" dirty="0"/>
              <a:t> </a:t>
            </a:r>
            <a:r>
              <a:rPr lang="en-US" dirty="0" err="1"/>
              <a:t>Bhavdip</a:t>
            </a:r>
            <a:r>
              <a:rPr lang="en-US" dirty="0"/>
              <a:t> (B-15)</a:t>
            </a:r>
            <a:endParaRPr lang="en-IN"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82" y="2015337"/>
            <a:ext cx="2885449" cy="254401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48" y="547469"/>
            <a:ext cx="2991580" cy="2261078"/>
          </a:xfrm>
          <a:prstGeom prst="rect">
            <a:avLst/>
          </a:prstGeom>
        </p:spPr>
      </p:pic>
    </p:spTree>
    <p:extLst>
      <p:ext uri="{BB962C8B-B14F-4D97-AF65-F5344CB8AC3E}">
        <p14:creationId xmlns:p14="http://schemas.microsoft.com/office/powerpoint/2010/main" val="93046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dirty="0">
                <a:solidFill>
                  <a:srgbClr val="FF0000"/>
                </a:solidFill>
                <a:latin typeface="Baskerville Old Face" panose="02020602080505020303" pitchFamily="18" charset="0"/>
              </a:rPr>
              <a:t>TEAM</a:t>
            </a:r>
            <a:endParaRPr lang="en-IN" sz="2500" spc="300" dirty="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3139321"/>
          </a:xfrm>
        </p:spPr>
        <p:txBody>
          <a:bodyPr/>
          <a:lstStyle/>
          <a:p>
            <a:pPr marL="342900" indent="-342900">
              <a:buFont typeface="Wingdings" panose="05000000000000000000" pitchFamily="2" charset="2"/>
              <a:buChar char="ü"/>
            </a:pPr>
            <a:endParaRPr lang="en-US" dirty="0"/>
          </a:p>
          <a:p>
            <a:pPr marL="342900" indent="-342900">
              <a:buFont typeface="Wingdings" panose="05000000000000000000" pitchFamily="2" charset="2"/>
              <a:buChar char="v"/>
            </a:pPr>
            <a:r>
              <a:rPr lang="en-US" sz="2000" dirty="0"/>
              <a:t>Patel Vishv </a:t>
            </a:r>
            <a:r>
              <a:rPr lang="en-US" sz="2000" dirty="0">
                <a:solidFill>
                  <a:schemeClr val="accent6"/>
                </a:solidFill>
              </a:rPr>
              <a:t>(B-38)</a:t>
            </a:r>
          </a:p>
          <a:p>
            <a:r>
              <a:rPr lang="en-US" sz="2000" dirty="0"/>
              <a:t>	</a:t>
            </a:r>
            <a:r>
              <a:rPr lang="en-US" dirty="0">
                <a:solidFill>
                  <a:schemeClr val="tx2"/>
                </a:solidFill>
              </a:rPr>
              <a:t>(</a:t>
            </a:r>
            <a:r>
              <a:rPr lang="en-US" sz="2000" dirty="0">
                <a:solidFill>
                  <a:schemeClr val="tx2"/>
                </a:solidFill>
              </a:rPr>
              <a:t>Admin</a:t>
            </a:r>
            <a:r>
              <a:rPr lang="en-US" dirty="0">
                <a:solidFill>
                  <a:schemeClr val="tx2"/>
                </a:solidFill>
              </a:rPr>
              <a:t> </a:t>
            </a:r>
            <a:r>
              <a:rPr lang="en-US" sz="2000" dirty="0">
                <a:solidFill>
                  <a:schemeClr val="tx2"/>
                </a:solidFill>
              </a:rPr>
              <a:t>panel - </a:t>
            </a:r>
            <a:r>
              <a:rPr lang="en-IN" sz="2000" dirty="0">
                <a:solidFill>
                  <a:schemeClr val="tx2"/>
                </a:solidFill>
              </a:rPr>
              <a:t>UI</a:t>
            </a:r>
            <a:r>
              <a:rPr lang="en-US" dirty="0">
                <a:solidFill>
                  <a:schemeClr val="tx2"/>
                </a:solidFill>
              </a:rPr>
              <a:t>)</a:t>
            </a:r>
          </a:p>
          <a:p>
            <a:endParaRPr lang="en-US" sz="200" dirty="0">
              <a:solidFill>
                <a:schemeClr val="tx2"/>
              </a:solidFill>
            </a:endParaRPr>
          </a:p>
          <a:p>
            <a:pPr marL="342900" indent="-342900">
              <a:buFont typeface="Wingdings" panose="05000000000000000000" pitchFamily="2" charset="2"/>
              <a:buChar char="v"/>
            </a:pPr>
            <a:r>
              <a:rPr lang="en-US" sz="2000" dirty="0" err="1"/>
              <a:t>Harkhani</a:t>
            </a:r>
            <a:r>
              <a:rPr lang="en-US" sz="2000" dirty="0"/>
              <a:t> </a:t>
            </a:r>
            <a:r>
              <a:rPr lang="en-US" sz="2000" dirty="0" err="1"/>
              <a:t>Bhavdip</a:t>
            </a:r>
            <a:r>
              <a:rPr lang="en-US" sz="2000" dirty="0"/>
              <a:t> </a:t>
            </a:r>
            <a:r>
              <a:rPr lang="en-US" sz="1800" dirty="0">
                <a:solidFill>
                  <a:schemeClr val="accent6"/>
                </a:solidFill>
              </a:rPr>
              <a:t>(B-15)</a:t>
            </a:r>
          </a:p>
          <a:p>
            <a:r>
              <a:rPr lang="en-US" sz="1800" dirty="0"/>
              <a:t>	</a:t>
            </a:r>
            <a:r>
              <a:rPr lang="en-US" sz="1800" dirty="0">
                <a:solidFill>
                  <a:schemeClr val="tx2"/>
                </a:solidFill>
              </a:rPr>
              <a:t>(</a:t>
            </a:r>
            <a:r>
              <a:rPr lang="en-US" sz="2000" dirty="0">
                <a:solidFill>
                  <a:schemeClr val="tx2"/>
                </a:solidFill>
              </a:rPr>
              <a:t>Admin</a:t>
            </a:r>
            <a:r>
              <a:rPr lang="en-US" sz="1800" dirty="0">
                <a:solidFill>
                  <a:schemeClr val="tx2"/>
                </a:solidFill>
              </a:rPr>
              <a:t> </a:t>
            </a:r>
            <a:r>
              <a:rPr lang="en-US" sz="2000" dirty="0">
                <a:solidFill>
                  <a:schemeClr val="tx2"/>
                </a:solidFill>
              </a:rPr>
              <a:t>panel - UI</a:t>
            </a:r>
            <a:r>
              <a:rPr lang="en-US" sz="1800" dirty="0">
                <a:solidFill>
                  <a:schemeClr val="tx2"/>
                </a:solidFill>
              </a:rPr>
              <a:t>)</a:t>
            </a:r>
          </a:p>
          <a:p>
            <a:endParaRPr lang="en-US" sz="200" dirty="0">
              <a:solidFill>
                <a:schemeClr val="tx2"/>
              </a:solidFill>
            </a:endParaRPr>
          </a:p>
          <a:p>
            <a:pPr marL="342900" indent="-342900">
              <a:buFont typeface="Wingdings" panose="05000000000000000000" pitchFamily="2" charset="2"/>
              <a:buChar char="v"/>
            </a:pPr>
            <a:r>
              <a:rPr lang="en-US" sz="2000" dirty="0"/>
              <a:t>Patel Utsav </a:t>
            </a:r>
            <a:r>
              <a:rPr lang="en-US" dirty="0">
                <a:solidFill>
                  <a:schemeClr val="accent6"/>
                </a:solidFill>
              </a:rPr>
              <a:t>(B-37)</a:t>
            </a:r>
          </a:p>
          <a:p>
            <a:r>
              <a:rPr lang="en-US" dirty="0"/>
              <a:t>	</a:t>
            </a:r>
            <a:r>
              <a:rPr lang="en-US" dirty="0">
                <a:solidFill>
                  <a:schemeClr val="tx2"/>
                </a:solidFill>
              </a:rPr>
              <a:t> (</a:t>
            </a:r>
            <a:r>
              <a:rPr lang="en-US" sz="2000" dirty="0">
                <a:solidFill>
                  <a:schemeClr val="tx2"/>
                </a:solidFill>
              </a:rPr>
              <a:t>Admin</a:t>
            </a:r>
            <a:r>
              <a:rPr lang="en-US" dirty="0">
                <a:solidFill>
                  <a:schemeClr val="tx2"/>
                </a:solidFill>
              </a:rPr>
              <a:t> </a:t>
            </a:r>
            <a:r>
              <a:rPr lang="en-US" sz="2000" dirty="0">
                <a:solidFill>
                  <a:schemeClr val="tx2"/>
                </a:solidFill>
              </a:rPr>
              <a:t>panel – Data integration</a:t>
            </a:r>
            <a:r>
              <a:rPr lang="en-US" dirty="0">
                <a:solidFill>
                  <a:schemeClr val="tx2"/>
                </a:solidFill>
              </a:rPr>
              <a:t>) </a:t>
            </a:r>
          </a:p>
          <a:p>
            <a:endParaRPr lang="en-US" sz="200" dirty="0">
              <a:solidFill>
                <a:schemeClr val="tx2"/>
              </a:solidFill>
            </a:endParaRPr>
          </a:p>
          <a:p>
            <a:pPr marL="342900" indent="-342900">
              <a:buFont typeface="Wingdings" panose="05000000000000000000" pitchFamily="2" charset="2"/>
              <a:buChar char="v"/>
            </a:pPr>
            <a:r>
              <a:rPr lang="en-US" sz="2000" dirty="0"/>
              <a:t>Jakhaniya Digvijay </a:t>
            </a:r>
            <a:r>
              <a:rPr lang="en-US" sz="2000" dirty="0">
                <a:solidFill>
                  <a:schemeClr val="accent6"/>
                </a:solidFill>
              </a:rPr>
              <a:t>(B-16)</a:t>
            </a:r>
            <a:r>
              <a:rPr lang="en-US" sz="2000" dirty="0"/>
              <a:t>	</a:t>
            </a:r>
          </a:p>
          <a:p>
            <a:pPr lvl="2"/>
            <a:r>
              <a:rPr lang="en-US" sz="2000" dirty="0">
                <a:solidFill>
                  <a:schemeClr val="tx2"/>
                </a:solidFill>
              </a:rPr>
              <a:t> (Admin panel – Data integration &amp; Mobile App)</a:t>
            </a:r>
          </a:p>
          <a:p>
            <a:endParaRPr lang="en-US" sz="2000" dirty="0"/>
          </a:p>
        </p:txBody>
      </p:sp>
    </p:spTree>
    <p:extLst>
      <p:ext uri="{BB962C8B-B14F-4D97-AF65-F5344CB8AC3E}">
        <p14:creationId xmlns:p14="http://schemas.microsoft.com/office/powerpoint/2010/main" val="116035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31531"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62910"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3138210"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57200" y="411460"/>
            <a:ext cx="8229600" cy="384721"/>
          </a:xfrm>
        </p:spPr>
        <p:txBody>
          <a:bodyPr/>
          <a:lstStyle/>
          <a:p>
            <a:r>
              <a:rPr lang="en-US" sz="2500" spc="300" dirty="0">
                <a:solidFill>
                  <a:srgbClr val="FF0000"/>
                </a:solidFill>
                <a:latin typeface="Baskerville Old Face" panose="02020602080505020303" pitchFamily="18" charset="0"/>
              </a:rPr>
              <a:t>AGENDA</a:t>
            </a:r>
            <a:endParaRPr lang="en-IN" sz="2500" spc="300" dirty="0">
              <a:solidFill>
                <a:srgbClr val="FF0000"/>
              </a:solidFill>
              <a:latin typeface="Baskerville Old Face" panose="02020602080505020303" pitchFamily="18" charset="0"/>
            </a:endParaRPr>
          </a:p>
        </p:txBody>
      </p:sp>
      <p:sp>
        <p:nvSpPr>
          <p:cNvPr id="14" name="Text Placeholder 13"/>
          <p:cNvSpPr>
            <a:spLocks noGrp="1"/>
          </p:cNvSpPr>
          <p:nvPr>
            <p:ph type="body" idx="1"/>
          </p:nvPr>
        </p:nvSpPr>
        <p:spPr>
          <a:xfrm>
            <a:off x="457200" y="1183005"/>
            <a:ext cx="8229600" cy="1538883"/>
          </a:xfrm>
        </p:spPr>
        <p:txBody>
          <a:bodyPr/>
          <a:lstStyle/>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Abstract of definition</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Data</a:t>
            </a:r>
            <a:r>
              <a:rPr lang="en-US" sz="2000" spc="300" dirty="0">
                <a:solidFill>
                  <a:srgbClr val="FF0000"/>
                </a:solidFill>
                <a:latin typeface="Baskerville Old Face" panose="02020602080505020303" pitchFamily="18" charset="0"/>
              </a:rPr>
              <a:t> </a:t>
            </a:r>
            <a:r>
              <a:rPr lang="en-US" sz="2000" dirty="0">
                <a:solidFill>
                  <a:schemeClr val="tx1">
                    <a:lumMod val="50000"/>
                    <a:lumOff val="50000"/>
                  </a:schemeClr>
                </a:solidFill>
                <a:latin typeface="Baskerville Old Face" panose="02020602080505020303" pitchFamily="18" charset="0"/>
              </a:rPr>
              <a:t>Dictionary</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Wireframes of UI Design &amp; Logic</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Admin Panel Links</a:t>
            </a:r>
          </a:p>
          <a:p>
            <a:pPr marL="342900" indent="-342900">
              <a:buFont typeface="Wingdings" panose="05000000000000000000" pitchFamily="2" charset="2"/>
              <a:buChar char="ü"/>
            </a:pPr>
            <a:r>
              <a:rPr lang="en-US" sz="2000" dirty="0">
                <a:solidFill>
                  <a:schemeClr val="tx1">
                    <a:lumMod val="50000"/>
                    <a:lumOff val="50000"/>
                  </a:schemeClr>
                </a:solidFill>
                <a:latin typeface="Baskerville Old Face" panose="02020602080505020303" pitchFamily="18" charset="0"/>
              </a:rPr>
              <a:t>References</a:t>
            </a:r>
          </a:p>
        </p:txBody>
      </p:sp>
    </p:spTree>
    <p:extLst>
      <p:ext uri="{BB962C8B-B14F-4D97-AF65-F5344CB8AC3E}">
        <p14:creationId xmlns:p14="http://schemas.microsoft.com/office/powerpoint/2010/main" val="185737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12650" y="433228"/>
            <a:ext cx="8229600" cy="461010"/>
          </a:xfrm>
        </p:spPr>
        <p:txBody>
          <a:bodyPr/>
          <a:lstStyle/>
          <a:p>
            <a:r>
              <a:rPr lang="en-US" sz="2500" spc="300" dirty="0">
                <a:solidFill>
                  <a:srgbClr val="FF0000"/>
                </a:solidFill>
                <a:latin typeface="Baskerville Old Face" panose="02020602080505020303" pitchFamily="18" charset="0"/>
              </a:rPr>
              <a:t>ABSTRACT DEFINITION</a:t>
            </a:r>
            <a:endParaRPr lang="en-IN" sz="2500" spc="300" dirty="0">
              <a:solidFill>
                <a:srgbClr val="FF0000"/>
              </a:solidFill>
              <a:latin typeface="Baskerville Old Face" panose="02020602080505020303" pitchFamily="18" charset="0"/>
            </a:endParaRPr>
          </a:p>
        </p:txBody>
      </p:sp>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5114" y="944374"/>
            <a:ext cx="2619375" cy="1743075"/>
          </a:xfrm>
        </p:spPr>
      </p:pic>
      <p:sp>
        <p:nvSpPr>
          <p:cNvPr id="15" name="Content Placeholder 14"/>
          <p:cNvSpPr>
            <a:spLocks noGrp="1"/>
          </p:cNvSpPr>
          <p:nvPr>
            <p:ph sz="half" idx="3"/>
          </p:nvPr>
        </p:nvSpPr>
        <p:spPr>
          <a:xfrm>
            <a:off x="4136072" y="943147"/>
            <a:ext cx="4474456" cy="3877985"/>
          </a:xfrm>
        </p:spPr>
        <p:txBody>
          <a:bodyPr/>
          <a:lstStyle/>
          <a:p>
            <a:pPr marL="285750" indent="-285750">
              <a:buFont typeface="Wingdings" panose="05000000000000000000" pitchFamily="2" charset="2"/>
              <a:buChar char="v"/>
            </a:pPr>
            <a:r>
              <a:rPr lang="en-US" dirty="0"/>
              <a:t>An "Old Currency Notes and Vintage Item Selling and Purchase App" is a digital platform that connects collectors and sellers of historical paper currency and vintage items. It enables users to create listings for currency notes, search for specific notes, securely communicate, and conduct both buying and selling transactions. The app aims to provide a convenient and secure environment for trading old currency notes and vintage items with historical and cultural value, fostering a vibrant marketplace for enthusiasts and collectors.</a:t>
            </a:r>
          </a:p>
          <a:p>
            <a:endParaRPr lang="en-IN"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4697" y="2790765"/>
            <a:ext cx="2895600" cy="1609786"/>
          </a:xfrm>
          <a:prstGeom prst="rect">
            <a:avLst/>
          </a:prstGeom>
        </p:spPr>
      </p:pic>
    </p:spTree>
    <p:extLst>
      <p:ext uri="{BB962C8B-B14F-4D97-AF65-F5344CB8AC3E}">
        <p14:creationId xmlns:p14="http://schemas.microsoft.com/office/powerpoint/2010/main" val="9596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92675" y="266963"/>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5908470" y="323887"/>
            <a:ext cx="2050117" cy="369332"/>
          </a:xfrm>
          <a:prstGeom prst="rect">
            <a:avLst/>
          </a:prstGeom>
        </p:spPr>
        <p:txBody>
          <a:bodyPr wrap="square">
            <a:spAutoFit/>
          </a:bodyPr>
          <a:lstStyle/>
          <a:p>
            <a:r>
              <a:rPr lang="en-US" b="1" dirty="0">
                <a:solidFill>
                  <a:schemeClr val="tx2">
                    <a:lumMod val="60000"/>
                    <a:lumOff val="40000"/>
                  </a:schemeClr>
                </a:solidFill>
                <a:latin typeface="Arial" panose="020B0604020202020204" pitchFamily="34" charset="0"/>
                <a:cs typeface="Arial" panose="020B0604020202020204" pitchFamily="34" charset="0"/>
              </a:rPr>
              <a:t>User Table</a:t>
            </a:r>
            <a:endParaRPr lang="en-IN"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09737077"/>
              </p:ext>
            </p:extLst>
          </p:nvPr>
        </p:nvGraphicFramePr>
        <p:xfrm>
          <a:off x="826347" y="709844"/>
          <a:ext cx="7467600" cy="3925103"/>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35798490"/>
                    </a:ext>
                  </a:extLst>
                </a:gridCol>
                <a:gridCol w="1866900">
                  <a:extLst>
                    <a:ext uri="{9D8B030D-6E8A-4147-A177-3AD203B41FA5}">
                      <a16:colId xmlns:a16="http://schemas.microsoft.com/office/drawing/2014/main" val="204924755"/>
                    </a:ext>
                  </a:extLst>
                </a:gridCol>
                <a:gridCol w="1866900">
                  <a:extLst>
                    <a:ext uri="{9D8B030D-6E8A-4147-A177-3AD203B41FA5}">
                      <a16:colId xmlns:a16="http://schemas.microsoft.com/office/drawing/2014/main" val="3940127190"/>
                    </a:ext>
                  </a:extLst>
                </a:gridCol>
                <a:gridCol w="1866900">
                  <a:extLst>
                    <a:ext uri="{9D8B030D-6E8A-4147-A177-3AD203B41FA5}">
                      <a16:colId xmlns:a16="http://schemas.microsoft.com/office/drawing/2014/main" val="56694388"/>
                    </a:ext>
                  </a:extLst>
                </a:gridCol>
              </a:tblGrid>
              <a:tr h="502573">
                <a:tc>
                  <a:txBody>
                    <a:bodyPr/>
                    <a:lstStyle/>
                    <a:p>
                      <a:pPr algn="ctr"/>
                      <a:r>
                        <a:rPr lang="en-IN" sz="1400" b="1" dirty="0"/>
                        <a:t>Fields</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1" dirty="0"/>
                        <a:t>Data Type (Size)</a:t>
                      </a:r>
                    </a:p>
                  </a:txBody>
                  <a:tcPr/>
                </a:tc>
                <a:tc>
                  <a:txBody>
                    <a:bodyPr/>
                    <a:lstStyle/>
                    <a:p>
                      <a:pPr algn="ctr"/>
                      <a:r>
                        <a:rPr lang="en-IN" sz="1400" dirty="0"/>
                        <a:t>Constraints</a:t>
                      </a:r>
                    </a:p>
                  </a:txBody>
                  <a:tcPr/>
                </a:tc>
                <a:tc>
                  <a:txBody>
                    <a:bodyPr/>
                    <a:lstStyle/>
                    <a:p>
                      <a:pPr algn="ctr"/>
                      <a:r>
                        <a:rPr lang="en-IN" sz="1400" dirty="0"/>
                        <a:t>Description</a:t>
                      </a:r>
                    </a:p>
                  </a:txBody>
                  <a:tcPr/>
                </a:tc>
                <a:extLst>
                  <a:ext uri="{0D108BD9-81ED-4DB2-BD59-A6C34878D82A}">
                    <a16:rowId xmlns:a16="http://schemas.microsoft.com/office/drawing/2014/main" val="4045855711"/>
                  </a:ext>
                </a:extLst>
              </a:tr>
              <a:tr h="342253">
                <a:tc>
                  <a:txBody>
                    <a:bodyPr/>
                    <a:lstStyle/>
                    <a:p>
                      <a:pPr algn="ctr"/>
                      <a:r>
                        <a:rPr lang="en-US" sz="1400" b="0" dirty="0" err="1"/>
                        <a:t>User_id</a:t>
                      </a:r>
                      <a:endParaRPr lang="en-IN" sz="1400" b="0" dirty="0"/>
                    </a:p>
                  </a:txBody>
                  <a:tcPr/>
                </a:tc>
                <a:tc>
                  <a:txBody>
                    <a:bodyPr/>
                    <a:lstStyle/>
                    <a:p>
                      <a:pPr algn="ctr"/>
                      <a:r>
                        <a:rPr lang="en-US" sz="1400" dirty="0"/>
                        <a:t>INT</a:t>
                      </a:r>
                      <a:endParaRPr lang="en-IN" sz="1400" dirty="0"/>
                    </a:p>
                  </a:txBody>
                  <a:tcPr/>
                </a:tc>
                <a:tc>
                  <a:txBody>
                    <a:bodyPr/>
                    <a:lstStyle/>
                    <a:p>
                      <a:pPr algn="ctr"/>
                      <a:r>
                        <a:rPr lang="en-US" sz="1400" dirty="0"/>
                        <a:t>Primary Key</a:t>
                      </a:r>
                      <a:endParaRPr lang="en-IN" sz="1400" dirty="0"/>
                    </a:p>
                  </a:txBody>
                  <a:tcPr/>
                </a:tc>
                <a:tc>
                  <a:txBody>
                    <a:bodyPr/>
                    <a:lstStyle/>
                    <a:p>
                      <a:pPr algn="ctr"/>
                      <a:r>
                        <a:rPr lang="en-US" sz="1400" dirty="0"/>
                        <a:t>User id</a:t>
                      </a:r>
                      <a:endParaRPr lang="en-IN" sz="1400" dirty="0"/>
                    </a:p>
                  </a:txBody>
                  <a:tcPr/>
                </a:tc>
                <a:extLst>
                  <a:ext uri="{0D108BD9-81ED-4DB2-BD59-A6C34878D82A}">
                    <a16:rowId xmlns:a16="http://schemas.microsoft.com/office/drawing/2014/main" val="1605639324"/>
                  </a:ext>
                </a:extLst>
              </a:tr>
              <a:tr h="342253">
                <a:tc>
                  <a:txBody>
                    <a:bodyPr/>
                    <a:lstStyle/>
                    <a:p>
                      <a:pPr algn="ctr"/>
                      <a:r>
                        <a:rPr lang="en-US" sz="1400" dirty="0" err="1"/>
                        <a:t>User_name</a:t>
                      </a:r>
                      <a:endParaRPr lang="en-IN" sz="1400" dirty="0"/>
                    </a:p>
                  </a:txBody>
                  <a:tcPr/>
                </a:tc>
                <a:tc>
                  <a:txBody>
                    <a:bodyPr/>
                    <a:lstStyle/>
                    <a:p>
                      <a:pPr algn="ctr"/>
                      <a:r>
                        <a:rPr lang="en-IN" sz="1400" b="0" i="0" dirty="0">
                          <a:solidFill>
                            <a:schemeClr val="dk1"/>
                          </a:solidFill>
                          <a:effectLst/>
                          <a:latin typeface="+mn-lt"/>
                          <a:ea typeface="+mn-ea"/>
                          <a:cs typeface="+mn-cs"/>
                        </a:rPr>
                        <a:t>VARCHAR</a:t>
                      </a:r>
                      <a:r>
                        <a:rPr lang="en-US" sz="1400" dirty="0"/>
                        <a:t>(50)</a:t>
                      </a:r>
                      <a:endParaRPr lang="en-IN" sz="1400" dirty="0"/>
                    </a:p>
                  </a:txBody>
                  <a:tcPr/>
                </a:tc>
                <a:tc>
                  <a:txBody>
                    <a:bodyPr/>
                    <a:lstStyle/>
                    <a:p>
                      <a:pPr algn="ct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dirty="0"/>
                        <a:t>User name</a:t>
                      </a:r>
                    </a:p>
                  </a:txBody>
                  <a:tcPr/>
                </a:tc>
                <a:extLst>
                  <a:ext uri="{0D108BD9-81ED-4DB2-BD59-A6C34878D82A}">
                    <a16:rowId xmlns:a16="http://schemas.microsoft.com/office/drawing/2014/main" val="1025143739"/>
                  </a:ext>
                </a:extLst>
              </a:tr>
              <a:tr h="342253">
                <a:tc>
                  <a:txBody>
                    <a:bodyPr/>
                    <a:lstStyle/>
                    <a:p>
                      <a:pPr algn="ctr"/>
                      <a:r>
                        <a:rPr lang="en-US" sz="1400" dirty="0"/>
                        <a:t>Email</a:t>
                      </a:r>
                      <a:endParaRPr lang="en-IN" sz="1400" dirty="0"/>
                    </a:p>
                  </a:txBody>
                  <a:tcPr/>
                </a:tc>
                <a:tc>
                  <a:txBody>
                    <a:bodyPr/>
                    <a:lstStyle/>
                    <a:p>
                      <a:pPr algn="ctr"/>
                      <a:r>
                        <a:rPr lang="en-IN" sz="1400" b="0" i="0" dirty="0">
                          <a:solidFill>
                            <a:schemeClr val="dk1"/>
                          </a:solidFill>
                          <a:effectLst/>
                          <a:latin typeface="+mn-lt"/>
                          <a:ea typeface="+mn-ea"/>
                          <a:cs typeface="+mn-cs"/>
                        </a:rPr>
                        <a:t>VARCHAR</a:t>
                      </a:r>
                      <a:r>
                        <a:rPr lang="en-US" sz="1400" dirty="0"/>
                        <a:t>(100)</a:t>
                      </a:r>
                      <a:endParaRPr lang="en-IN" sz="1400" dirty="0"/>
                    </a:p>
                  </a:txBody>
                  <a:tcPr/>
                </a:tc>
                <a:tc>
                  <a:txBody>
                    <a:bodyPr/>
                    <a:lstStyle/>
                    <a:p>
                      <a:pPr algn="ct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b="0" i="0" dirty="0">
                          <a:solidFill>
                            <a:schemeClr val="dk1"/>
                          </a:solidFill>
                          <a:effectLst/>
                          <a:latin typeface="+mn-lt"/>
                          <a:ea typeface="+mn-ea"/>
                          <a:cs typeface="+mn-cs"/>
                        </a:rPr>
                        <a:t>Email </a:t>
                      </a:r>
                      <a:endParaRPr lang="en-IN" sz="1400" dirty="0"/>
                    </a:p>
                  </a:txBody>
                  <a:tcPr/>
                </a:tc>
                <a:extLst>
                  <a:ext uri="{0D108BD9-81ED-4DB2-BD59-A6C34878D82A}">
                    <a16:rowId xmlns:a16="http://schemas.microsoft.com/office/drawing/2014/main" val="1106132361"/>
                  </a:ext>
                </a:extLst>
              </a:tr>
              <a:tr h="342253">
                <a:tc>
                  <a:txBody>
                    <a:bodyPr/>
                    <a:lstStyle/>
                    <a:p>
                      <a:pPr algn="ctr"/>
                      <a:r>
                        <a:rPr lang="en-IN" sz="1400" b="0" i="0" dirty="0">
                          <a:solidFill>
                            <a:schemeClr val="dk1"/>
                          </a:solidFill>
                          <a:effectLst/>
                          <a:latin typeface="+mn-lt"/>
                          <a:ea typeface="+mn-ea"/>
                          <a:cs typeface="+mn-cs"/>
                        </a:rPr>
                        <a:t>Password</a:t>
                      </a:r>
                      <a:endParaRPr lang="en-IN" sz="1400" dirty="0"/>
                    </a:p>
                  </a:txBody>
                  <a:tcPr/>
                </a:tc>
                <a:tc>
                  <a:txBody>
                    <a:bodyPr/>
                    <a:lstStyle/>
                    <a:p>
                      <a:pPr algn="ctr"/>
                      <a:r>
                        <a:rPr lang="en-IN" sz="1400" b="0" i="0" dirty="0">
                          <a:solidFill>
                            <a:schemeClr val="dk1"/>
                          </a:solidFill>
                          <a:effectLst/>
                          <a:latin typeface="+mn-lt"/>
                          <a:ea typeface="+mn-ea"/>
                          <a:cs typeface="+mn-cs"/>
                        </a:rPr>
                        <a:t>VARCHAR(60)</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0" i="0" dirty="0">
                          <a:solidFill>
                            <a:schemeClr val="dk1"/>
                          </a:solidFill>
                          <a:effectLst/>
                          <a:latin typeface="+mn-lt"/>
                          <a:ea typeface="+mn-ea"/>
                          <a:cs typeface="+mn-cs"/>
                        </a:rPr>
                        <a:t>NOT NULL</a:t>
                      </a:r>
                      <a:endParaRPr lang="en-IN" sz="1400" dirty="0"/>
                    </a:p>
                  </a:txBody>
                  <a:tcPr/>
                </a:tc>
                <a:tc>
                  <a:txBody>
                    <a:bodyPr/>
                    <a:lstStyle/>
                    <a:p>
                      <a:pPr algn="ctr"/>
                      <a:r>
                        <a:rPr lang="en-IN" sz="1400" dirty="0"/>
                        <a:t>Password</a:t>
                      </a:r>
                    </a:p>
                  </a:txBody>
                  <a:tcPr/>
                </a:tc>
                <a:extLst>
                  <a:ext uri="{0D108BD9-81ED-4DB2-BD59-A6C34878D82A}">
                    <a16:rowId xmlns:a16="http://schemas.microsoft.com/office/drawing/2014/main" val="2091047010"/>
                  </a:ext>
                </a:extLst>
              </a:tr>
              <a:tr h="342253">
                <a:tc>
                  <a:txBody>
                    <a:bodyPr/>
                    <a:lstStyle/>
                    <a:p>
                      <a:pPr algn="ctr"/>
                      <a:r>
                        <a:rPr lang="en-IN" sz="1400" b="0" i="0" dirty="0" err="1">
                          <a:solidFill>
                            <a:schemeClr val="dk1"/>
                          </a:solidFill>
                          <a:effectLst/>
                          <a:latin typeface="+mn-lt"/>
                          <a:ea typeface="+mn-ea"/>
                          <a:cs typeface="+mn-cs"/>
                        </a:rPr>
                        <a:t>Profile_picture</a:t>
                      </a:r>
                      <a:r>
                        <a:rPr lang="en-IN" sz="1400" b="0" i="0" dirty="0">
                          <a:solidFill>
                            <a:schemeClr val="dk1"/>
                          </a:solidFill>
                          <a:effectLst/>
                          <a:latin typeface="+mn-lt"/>
                          <a:ea typeface="+mn-ea"/>
                          <a:cs typeface="+mn-cs"/>
                        </a:rPr>
                        <a:t> </a:t>
                      </a:r>
                      <a:endParaRPr lang="en-IN" sz="1400" dirty="0"/>
                    </a:p>
                  </a:txBody>
                  <a:tcPr/>
                </a:tc>
                <a:tc>
                  <a:txBody>
                    <a:bodyPr/>
                    <a:lstStyle/>
                    <a:p>
                      <a:pPr algn="ctr"/>
                      <a:r>
                        <a:rPr lang="en-IN" sz="1400" b="0" i="0" dirty="0">
                          <a:solidFill>
                            <a:schemeClr val="dk1"/>
                          </a:solidFill>
                          <a:effectLst/>
                          <a:latin typeface="+mn-lt"/>
                          <a:ea typeface="+mn-ea"/>
                          <a:cs typeface="+mn-cs"/>
                        </a:rPr>
                        <a:t>VARCHAR(255)</a:t>
                      </a:r>
                      <a:endParaRPr lang="en-IN" sz="1400" dirty="0"/>
                    </a:p>
                  </a:txBody>
                  <a:tcPr/>
                </a:tc>
                <a:tc>
                  <a:txBody>
                    <a:bodyPr/>
                    <a:lstStyle/>
                    <a:p>
                      <a:pPr algn="ctr"/>
                      <a:endParaRPr lang="en-IN" sz="1400" dirty="0"/>
                    </a:p>
                  </a:txBody>
                  <a:tcPr/>
                </a:tc>
                <a:tc>
                  <a:txBody>
                    <a:bodyPr/>
                    <a:lstStyle/>
                    <a:p>
                      <a:pPr algn="ctr"/>
                      <a:r>
                        <a:rPr lang="en-IN" sz="1400" dirty="0"/>
                        <a:t>Profile picture</a:t>
                      </a:r>
                    </a:p>
                  </a:txBody>
                  <a:tcPr/>
                </a:tc>
                <a:extLst>
                  <a:ext uri="{0D108BD9-81ED-4DB2-BD59-A6C34878D82A}">
                    <a16:rowId xmlns:a16="http://schemas.microsoft.com/office/drawing/2014/main" val="2328816369"/>
                  </a:ext>
                </a:extLst>
              </a:tr>
              <a:tr h="342253">
                <a:tc>
                  <a:txBody>
                    <a:bodyPr/>
                    <a:lstStyle/>
                    <a:p>
                      <a:pPr algn="ctr"/>
                      <a:r>
                        <a:rPr lang="en-US" sz="1400" dirty="0" err="1"/>
                        <a:t>Contact_info</a:t>
                      </a:r>
                      <a:endParaRPr lang="en-IN" sz="1400" dirty="0"/>
                    </a:p>
                  </a:txBody>
                  <a:tcPr/>
                </a:tc>
                <a:tc>
                  <a:txBody>
                    <a:bodyPr/>
                    <a:lstStyle/>
                    <a:p>
                      <a:pPr algn="ctr"/>
                      <a:r>
                        <a:rPr lang="en-IN" sz="1400" b="0" i="0" dirty="0">
                          <a:solidFill>
                            <a:schemeClr val="dk1"/>
                          </a:solidFill>
                          <a:effectLst/>
                          <a:latin typeface="+mn-lt"/>
                          <a:ea typeface="+mn-ea"/>
                          <a:cs typeface="+mn-cs"/>
                        </a:rPr>
                        <a:t>VARCHAR(15)</a:t>
                      </a:r>
                      <a:endParaRPr lang="en-IN" sz="1400" dirty="0"/>
                    </a:p>
                  </a:txBody>
                  <a:tcPr/>
                </a:tc>
                <a:tc>
                  <a:txBody>
                    <a:bodyPr/>
                    <a:lstStyle/>
                    <a:p>
                      <a:pPr algn="ctr"/>
                      <a:endParaRPr lang="en-IN" sz="1400" dirty="0"/>
                    </a:p>
                  </a:txBody>
                  <a:tcPr/>
                </a:tc>
                <a:tc>
                  <a:txBody>
                    <a:bodyPr/>
                    <a:lstStyle/>
                    <a:p>
                      <a:pPr algn="ctr"/>
                      <a:r>
                        <a:rPr lang="en-IN" sz="1400" dirty="0"/>
                        <a:t>Contact info</a:t>
                      </a:r>
                    </a:p>
                  </a:txBody>
                  <a:tcPr/>
                </a:tc>
                <a:extLst>
                  <a:ext uri="{0D108BD9-81ED-4DB2-BD59-A6C34878D82A}">
                    <a16:rowId xmlns:a16="http://schemas.microsoft.com/office/drawing/2014/main" val="3819866342"/>
                  </a:ext>
                </a:extLst>
              </a:tr>
              <a:tr h="342253">
                <a:tc>
                  <a:txBody>
                    <a:bodyPr/>
                    <a:lstStyle/>
                    <a:p>
                      <a:pPr marL="0" marR="0" indent="0" algn="ctr" defTabSz="914400" eaLnBrk="1" fontAlgn="auto" latinLnBrk="0" hangingPunct="1">
                        <a:lnSpc>
                          <a:spcPct val="107000"/>
                        </a:lnSpc>
                        <a:spcBef>
                          <a:spcPts val="0"/>
                        </a:spcBef>
                        <a:spcAft>
                          <a:spcPts val="800"/>
                        </a:spcAft>
                        <a:buClrTx/>
                        <a:buSzTx/>
                        <a:buFontTx/>
                        <a:buNone/>
                        <a:tabLst/>
                        <a:defRPr/>
                      </a:pPr>
                      <a:r>
                        <a:rPr lang="en-US" sz="1400" kern="100" dirty="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a:effectLst/>
                        </a:rPr>
                        <a:t>Varchar(50)</a:t>
                      </a:r>
                      <a:endParaRPr lang="en-IN" sz="14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US" sz="1400" kern="100" dirty="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149701292"/>
                  </a:ext>
                </a:extLst>
              </a:tr>
              <a:tr h="342253">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958182877"/>
                  </a:ext>
                </a:extLst>
              </a:tr>
              <a:tr h="342253">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1087906870"/>
                  </a:ext>
                </a:extLst>
              </a:tr>
              <a:tr h="342253">
                <a:tc>
                  <a:txBody>
                    <a:bodyPr/>
                    <a:lstStyle/>
                    <a:p>
                      <a:pPr algn="ctr">
                        <a:lnSpc>
                          <a:spcPct val="107000"/>
                        </a:lnSpc>
                        <a:spcAft>
                          <a:spcPts val="800"/>
                        </a:spcAft>
                      </a:pPr>
                      <a:r>
                        <a:rPr lang="en-IN" sz="1400" kern="100" dirty="0" err="1">
                          <a:effectLst/>
                        </a:rPr>
                        <a:t>Postal_code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Int(6)</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NOT NULL</a:t>
                      </a:r>
                      <a:endParaRPr lang="en-IN" sz="1400" dirty="0"/>
                    </a:p>
                  </a:txBody>
                  <a:tcPr marL="68580" marR="68580" marT="0" marB="0" anchor="ctr"/>
                </a:tc>
                <a:tc>
                  <a:txBody>
                    <a:bodyPr/>
                    <a:lstStyle/>
                    <a:p>
                      <a:pPr algn="ctr">
                        <a:lnSpc>
                          <a:spcPct val="107000"/>
                        </a:lnSpc>
                        <a:spcAft>
                          <a:spcPts val="800"/>
                        </a:spcAft>
                      </a:pPr>
                      <a:r>
                        <a:rPr lang="en-IN" sz="1400" kern="100" dirty="0">
                          <a:effectLst/>
                        </a:rPr>
                        <a:t>Postal 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230689031"/>
                  </a:ext>
                </a:extLst>
              </a:tr>
            </a:tbl>
          </a:graphicData>
        </a:graphic>
      </p:graphicFrame>
    </p:spTree>
    <p:extLst>
      <p:ext uri="{BB962C8B-B14F-4D97-AF65-F5344CB8AC3E}">
        <p14:creationId xmlns:p14="http://schemas.microsoft.com/office/powerpoint/2010/main" val="273682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564"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12358" y="283809"/>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5631972" y="275545"/>
            <a:ext cx="2340999" cy="369332"/>
          </a:xfrm>
          <a:prstGeom prst="rect">
            <a:avLst/>
          </a:prstGeom>
        </p:spPr>
        <p:txBody>
          <a:bodyPr wrap="square">
            <a:spAutoFit/>
          </a:bodyPr>
          <a:lstStyle/>
          <a:p>
            <a:r>
              <a:rPr lang="en-US" b="1" dirty="0">
                <a:solidFill>
                  <a:schemeClr val="tx2">
                    <a:lumMod val="60000"/>
                    <a:lumOff val="40000"/>
                  </a:schemeClr>
                </a:solidFill>
                <a:latin typeface="Arial" panose="020B0604020202020204" pitchFamily="34" charset="0"/>
                <a:cs typeface="Arial" panose="020B0604020202020204" pitchFamily="34" charset="0"/>
              </a:rPr>
              <a:t>Product Table</a:t>
            </a:r>
            <a:endParaRPr lang="en-IN"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529273278"/>
              </p:ext>
            </p:extLst>
          </p:nvPr>
        </p:nvGraphicFramePr>
        <p:xfrm>
          <a:off x="969304" y="647861"/>
          <a:ext cx="7251344" cy="4086210"/>
        </p:xfrm>
        <a:graphic>
          <a:graphicData uri="http://schemas.openxmlformats.org/drawingml/2006/table">
            <a:tbl>
              <a:tblPr firstRow="1" bandRow="1">
                <a:tableStyleId>{5C22544A-7EE6-4342-B048-85BDC9FD1C3A}</a:tableStyleId>
              </a:tblPr>
              <a:tblGrid>
                <a:gridCol w="1812836">
                  <a:extLst>
                    <a:ext uri="{9D8B030D-6E8A-4147-A177-3AD203B41FA5}">
                      <a16:colId xmlns:a16="http://schemas.microsoft.com/office/drawing/2014/main" val="2705748556"/>
                    </a:ext>
                  </a:extLst>
                </a:gridCol>
                <a:gridCol w="1812836">
                  <a:extLst>
                    <a:ext uri="{9D8B030D-6E8A-4147-A177-3AD203B41FA5}">
                      <a16:colId xmlns:a16="http://schemas.microsoft.com/office/drawing/2014/main" val="354663523"/>
                    </a:ext>
                  </a:extLst>
                </a:gridCol>
                <a:gridCol w="1812836">
                  <a:extLst>
                    <a:ext uri="{9D8B030D-6E8A-4147-A177-3AD203B41FA5}">
                      <a16:colId xmlns:a16="http://schemas.microsoft.com/office/drawing/2014/main" val="1254922773"/>
                    </a:ext>
                  </a:extLst>
                </a:gridCol>
                <a:gridCol w="1812836">
                  <a:extLst>
                    <a:ext uri="{9D8B030D-6E8A-4147-A177-3AD203B41FA5}">
                      <a16:colId xmlns:a16="http://schemas.microsoft.com/office/drawing/2014/main" val="1751357699"/>
                    </a:ext>
                  </a:extLst>
                </a:gridCol>
              </a:tblGrid>
              <a:tr h="460518">
                <a:tc>
                  <a:txBody>
                    <a:bodyPr/>
                    <a:lstStyle/>
                    <a:p>
                      <a:pPr algn="ctr"/>
                      <a:r>
                        <a:rPr lang="en-IN" sz="1400" b="1" dirty="0"/>
                        <a:t>Fields</a:t>
                      </a:r>
                      <a:endParaRPr lang="en-IN" sz="14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1" dirty="0"/>
                        <a:t>Data Type (Size)</a:t>
                      </a:r>
                    </a:p>
                  </a:txBody>
                  <a:tcPr/>
                </a:tc>
                <a:tc>
                  <a:txBody>
                    <a:bodyPr/>
                    <a:lstStyle/>
                    <a:p>
                      <a:pPr algn="ctr"/>
                      <a:r>
                        <a:rPr lang="en-IN" sz="1400" dirty="0"/>
                        <a:t>Constraints</a:t>
                      </a:r>
                    </a:p>
                  </a:txBody>
                  <a:tcPr/>
                </a:tc>
                <a:tc>
                  <a:txBody>
                    <a:bodyPr/>
                    <a:lstStyle/>
                    <a:p>
                      <a:pPr algn="ctr"/>
                      <a:r>
                        <a:rPr lang="en-IN" sz="1400" dirty="0"/>
                        <a:t>Description</a:t>
                      </a:r>
                    </a:p>
                  </a:txBody>
                  <a:tcPr/>
                </a:tc>
                <a:extLst>
                  <a:ext uri="{0D108BD9-81ED-4DB2-BD59-A6C34878D82A}">
                    <a16:rowId xmlns:a16="http://schemas.microsoft.com/office/drawing/2014/main" val="162485169"/>
                  </a:ext>
                </a:extLst>
              </a:tr>
              <a:tr h="296823">
                <a:tc>
                  <a:txBody>
                    <a:bodyPr/>
                    <a:lstStyle/>
                    <a:p>
                      <a:pPr algn="ctr"/>
                      <a:r>
                        <a:rPr lang="en-IN" sz="1400" b="0" i="0" dirty="0" err="1">
                          <a:solidFill>
                            <a:schemeClr val="dk1"/>
                          </a:solidFill>
                          <a:effectLst/>
                          <a:latin typeface="+mn-lt"/>
                          <a:ea typeface="+mn-ea"/>
                          <a:cs typeface="+mn-cs"/>
                        </a:rPr>
                        <a:t>Product_id</a:t>
                      </a:r>
                      <a:endParaRPr lang="en-IN" sz="1400" dirty="0"/>
                    </a:p>
                  </a:txBody>
                  <a:tcPr/>
                </a:tc>
                <a:tc>
                  <a:txBody>
                    <a:bodyPr/>
                    <a:lstStyle/>
                    <a:p>
                      <a:pPr algn="ctr"/>
                      <a:r>
                        <a:rPr lang="en-US" sz="1400" dirty="0"/>
                        <a:t>Int</a:t>
                      </a:r>
                      <a:endParaRPr lang="en-IN" sz="1400" dirty="0"/>
                    </a:p>
                  </a:txBody>
                  <a:tcPr/>
                </a:tc>
                <a:tc>
                  <a:txBody>
                    <a:bodyPr/>
                    <a:lstStyle/>
                    <a:p>
                      <a:pPr algn="ctr"/>
                      <a:r>
                        <a:rPr lang="en-US" sz="1400" dirty="0"/>
                        <a:t>Primary Key</a:t>
                      </a:r>
                      <a:endParaRPr lang="en-IN" sz="1400" dirty="0"/>
                    </a:p>
                  </a:txBody>
                  <a:tcPr/>
                </a:tc>
                <a:tc>
                  <a:txBody>
                    <a:bodyPr/>
                    <a:lstStyle/>
                    <a:p>
                      <a:pPr algn="ctr"/>
                      <a:r>
                        <a:rPr lang="en-US" sz="1400" dirty="0"/>
                        <a:t>Product id</a:t>
                      </a:r>
                      <a:endParaRPr lang="en-IN" sz="1400" dirty="0"/>
                    </a:p>
                  </a:txBody>
                  <a:tcPr/>
                </a:tc>
                <a:extLst>
                  <a:ext uri="{0D108BD9-81ED-4DB2-BD59-A6C34878D82A}">
                    <a16:rowId xmlns:a16="http://schemas.microsoft.com/office/drawing/2014/main" val="2317720118"/>
                  </a:ext>
                </a:extLst>
              </a:tr>
              <a:tr h="0">
                <a:tc>
                  <a:txBody>
                    <a:bodyPr/>
                    <a:lstStyle/>
                    <a:p>
                      <a:pPr algn="ctr"/>
                      <a:r>
                        <a:rPr lang="en-IN" sz="1400" b="0" i="0" dirty="0">
                          <a:solidFill>
                            <a:schemeClr val="dk1"/>
                          </a:solidFill>
                          <a:effectLst/>
                          <a:latin typeface="+mn-lt"/>
                          <a:ea typeface="+mn-ea"/>
                          <a:cs typeface="+mn-cs"/>
                        </a:rPr>
                        <a:t>Title</a:t>
                      </a:r>
                      <a:endParaRPr lang="en-IN" sz="1400" dirty="0"/>
                    </a:p>
                  </a:txBody>
                  <a:tcPr/>
                </a:tc>
                <a:tc>
                  <a:txBody>
                    <a:bodyPr/>
                    <a:lstStyle/>
                    <a:p>
                      <a:pPr algn="ctr"/>
                      <a:r>
                        <a:rPr lang="en-US" sz="1400" dirty="0"/>
                        <a:t>VARCHAR(255)</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Title</a:t>
                      </a:r>
                    </a:p>
                  </a:txBody>
                  <a:tcPr/>
                </a:tc>
                <a:extLst>
                  <a:ext uri="{0D108BD9-81ED-4DB2-BD59-A6C34878D82A}">
                    <a16:rowId xmlns:a16="http://schemas.microsoft.com/office/drawing/2014/main" val="3730306263"/>
                  </a:ext>
                </a:extLst>
              </a:tr>
              <a:tr h="296823">
                <a:tc>
                  <a:txBody>
                    <a:bodyPr/>
                    <a:lstStyle/>
                    <a:p>
                      <a:pPr algn="ctr"/>
                      <a:r>
                        <a:rPr lang="en-US" sz="1400" dirty="0" err="1"/>
                        <a:t>Product_image</a:t>
                      </a:r>
                      <a:endParaRPr lang="en-IN" sz="1400" dirty="0"/>
                    </a:p>
                  </a:txBody>
                  <a:tcPr/>
                </a:tc>
                <a:tc>
                  <a:txBody>
                    <a:bodyPr/>
                    <a:lstStyle/>
                    <a:p>
                      <a:pPr algn="ctr"/>
                      <a:r>
                        <a:rPr lang="en-US" sz="1400" dirty="0"/>
                        <a:t>VARCHAR(100)</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Product Image</a:t>
                      </a:r>
                    </a:p>
                  </a:txBody>
                  <a:tcPr/>
                </a:tc>
                <a:extLst>
                  <a:ext uri="{0D108BD9-81ED-4DB2-BD59-A6C34878D82A}">
                    <a16:rowId xmlns:a16="http://schemas.microsoft.com/office/drawing/2014/main" val="3753789301"/>
                  </a:ext>
                </a:extLst>
              </a:tr>
              <a:tr h="296823">
                <a:tc>
                  <a:txBody>
                    <a:bodyPr/>
                    <a:lstStyle/>
                    <a:p>
                      <a:pPr algn="ctr"/>
                      <a:r>
                        <a:rPr lang="en-US" sz="1400" dirty="0"/>
                        <a:t>Price</a:t>
                      </a:r>
                      <a:endParaRPr lang="en-IN" sz="1400" dirty="0"/>
                    </a:p>
                  </a:txBody>
                  <a:tcPr/>
                </a:tc>
                <a:tc>
                  <a:txBody>
                    <a:bodyPr/>
                    <a:lstStyle/>
                    <a:p>
                      <a:pPr algn="ctr"/>
                      <a:r>
                        <a:rPr lang="en-IN" sz="1400" b="0" i="0" dirty="0">
                          <a:solidFill>
                            <a:schemeClr val="dk1"/>
                          </a:solidFill>
                          <a:effectLst/>
                          <a:latin typeface="+mn-lt"/>
                          <a:ea typeface="+mn-ea"/>
                          <a:cs typeface="+mn-cs"/>
                        </a:rPr>
                        <a:t>DECIMAL(10, 2)</a:t>
                      </a:r>
                      <a:endParaRPr lang="en-IN" sz="1400" dirty="0"/>
                    </a:p>
                  </a:txBody>
                  <a:tcPr/>
                </a:tc>
                <a:tc>
                  <a:txBody>
                    <a:bodyPr/>
                    <a:lstStyle/>
                    <a:p>
                      <a:pPr algn="ctr"/>
                      <a:r>
                        <a:rPr lang="en-US" sz="1400" dirty="0"/>
                        <a:t>NOT</a:t>
                      </a:r>
                      <a:r>
                        <a:rPr lang="en-US" sz="1400" baseline="0" dirty="0"/>
                        <a:t> NULL</a:t>
                      </a:r>
                      <a:endParaRPr lang="en-IN" sz="1400" dirty="0"/>
                    </a:p>
                  </a:txBody>
                  <a:tcPr/>
                </a:tc>
                <a:tc>
                  <a:txBody>
                    <a:bodyPr/>
                    <a:lstStyle/>
                    <a:p>
                      <a:pPr algn="ctr"/>
                      <a:r>
                        <a:rPr lang="en-IN" sz="1400" dirty="0"/>
                        <a:t>Price</a:t>
                      </a:r>
                    </a:p>
                  </a:txBody>
                  <a:tcPr/>
                </a:tc>
                <a:extLst>
                  <a:ext uri="{0D108BD9-81ED-4DB2-BD59-A6C34878D82A}">
                    <a16:rowId xmlns:a16="http://schemas.microsoft.com/office/drawing/2014/main" val="642244828"/>
                  </a:ext>
                </a:extLst>
              </a:tr>
              <a:tr h="296823">
                <a:tc>
                  <a:txBody>
                    <a:bodyPr/>
                    <a:lstStyle/>
                    <a:p>
                      <a:pPr algn="ctr"/>
                      <a:r>
                        <a:rPr lang="en-US" sz="1400" dirty="0"/>
                        <a:t>Category</a:t>
                      </a:r>
                      <a:endParaRPr lang="en-IN" sz="1400" dirty="0"/>
                    </a:p>
                  </a:txBody>
                  <a:tcPr/>
                </a:tc>
                <a:tc>
                  <a:txBody>
                    <a:bodyPr/>
                    <a:lstStyle/>
                    <a:p>
                      <a:pPr algn="ctr"/>
                      <a:r>
                        <a:rPr lang="en-US" sz="1400" dirty="0"/>
                        <a:t>VARCHAR(255)</a:t>
                      </a:r>
                      <a:endParaRPr lang="en-IN" sz="1400" dirty="0"/>
                    </a:p>
                  </a:txBody>
                  <a:tcPr/>
                </a:tc>
                <a:tc>
                  <a:txBody>
                    <a:bodyPr/>
                    <a:lstStyle/>
                    <a:p>
                      <a:pPr algn="ctr"/>
                      <a:r>
                        <a:rPr lang="en-US" sz="1400" dirty="0"/>
                        <a:t>FOREIGN KEY</a:t>
                      </a:r>
                      <a:endParaRPr lang="en-IN" sz="1400" dirty="0"/>
                    </a:p>
                  </a:txBody>
                  <a:tcPr/>
                </a:tc>
                <a:tc>
                  <a:txBody>
                    <a:bodyPr/>
                    <a:lstStyle/>
                    <a:p>
                      <a:pPr algn="ctr"/>
                      <a:r>
                        <a:rPr lang="en-US" sz="1400" dirty="0"/>
                        <a:t>Product Category</a:t>
                      </a:r>
                      <a:endParaRPr lang="en-IN" sz="1400" dirty="0"/>
                    </a:p>
                  </a:txBody>
                  <a:tcPr/>
                </a:tc>
                <a:extLst>
                  <a:ext uri="{0D108BD9-81ED-4DB2-BD59-A6C34878D82A}">
                    <a16:rowId xmlns:a16="http://schemas.microsoft.com/office/drawing/2014/main" val="4274417923"/>
                  </a:ext>
                </a:extLst>
              </a:tr>
              <a:tr h="296823">
                <a:tc>
                  <a:txBody>
                    <a:bodyPr/>
                    <a:lstStyle/>
                    <a:p>
                      <a:pPr algn="ctr"/>
                      <a:r>
                        <a:rPr lang="en-IN" sz="1400" b="0" i="0" dirty="0">
                          <a:solidFill>
                            <a:schemeClr val="dk1"/>
                          </a:solidFill>
                          <a:effectLst/>
                          <a:latin typeface="+mn-lt"/>
                          <a:ea typeface="+mn-ea"/>
                          <a:cs typeface="+mn-cs"/>
                        </a:rPr>
                        <a:t>Description</a:t>
                      </a:r>
                      <a:endParaRPr lang="en-IN" sz="1400" dirty="0"/>
                    </a:p>
                  </a:txBody>
                  <a:tcPr/>
                </a:tc>
                <a:tc>
                  <a:txBody>
                    <a:bodyPr/>
                    <a:lstStyle/>
                    <a:p>
                      <a:pPr algn="ctr"/>
                      <a:r>
                        <a:rPr lang="en-IN" sz="1400" b="0" i="0" dirty="0">
                          <a:solidFill>
                            <a:schemeClr val="dk1"/>
                          </a:solidFill>
                          <a:effectLst/>
                          <a:latin typeface="+mn-lt"/>
                          <a:ea typeface="+mn-ea"/>
                          <a:cs typeface="+mn-cs"/>
                        </a:rPr>
                        <a:t>TEXT</a:t>
                      </a:r>
                      <a:endParaRPr lang="en-IN" sz="1400" dirty="0"/>
                    </a:p>
                  </a:txBody>
                  <a:tcPr/>
                </a:tc>
                <a:tc>
                  <a:txBody>
                    <a:bodyPr/>
                    <a:lstStyle/>
                    <a:p>
                      <a:pPr algn="ctr"/>
                      <a:endParaRPr lang="en-IN" sz="1400" dirty="0"/>
                    </a:p>
                  </a:txBody>
                  <a:tcPr/>
                </a:tc>
                <a:tc>
                  <a:txBody>
                    <a:bodyPr/>
                    <a:lstStyle/>
                    <a:p>
                      <a:pPr algn="ctr"/>
                      <a:r>
                        <a:rPr lang="en-IN" sz="1400" dirty="0"/>
                        <a:t>Description</a:t>
                      </a:r>
                    </a:p>
                  </a:txBody>
                  <a:tcPr/>
                </a:tc>
                <a:extLst>
                  <a:ext uri="{0D108BD9-81ED-4DB2-BD59-A6C34878D82A}">
                    <a16:rowId xmlns:a16="http://schemas.microsoft.com/office/drawing/2014/main" val="1155391152"/>
                  </a:ext>
                </a:extLst>
              </a:tr>
              <a:tr h="296823">
                <a:tc>
                  <a:txBody>
                    <a:bodyPr/>
                    <a:lstStyle/>
                    <a:p>
                      <a:pPr algn="ctr"/>
                      <a:r>
                        <a:rPr lang="en-IN" sz="1400" b="0" i="0" dirty="0" err="1">
                          <a:solidFill>
                            <a:schemeClr val="dk1"/>
                          </a:solidFill>
                          <a:effectLst/>
                          <a:latin typeface="+mn-lt"/>
                          <a:ea typeface="+mn-ea"/>
                          <a:cs typeface="+mn-cs"/>
                        </a:rPr>
                        <a:t>Post_date</a:t>
                      </a:r>
                      <a:r>
                        <a:rPr lang="en-IN" sz="1400" b="0" i="0" dirty="0">
                          <a:solidFill>
                            <a:schemeClr val="dk1"/>
                          </a:solidFill>
                          <a:effectLst/>
                          <a:latin typeface="+mn-lt"/>
                          <a:ea typeface="+mn-ea"/>
                          <a:cs typeface="+mn-cs"/>
                        </a:rPr>
                        <a:t> </a:t>
                      </a:r>
                      <a:endParaRPr lang="en-IN" sz="1400" dirty="0"/>
                    </a:p>
                  </a:txBody>
                  <a:tcPr/>
                </a:tc>
                <a:tc>
                  <a:txBody>
                    <a:bodyPr/>
                    <a:lstStyle/>
                    <a:p>
                      <a:pPr algn="ctr"/>
                      <a:r>
                        <a:rPr lang="en-IN" sz="1400" b="0" i="0" dirty="0">
                          <a:solidFill>
                            <a:schemeClr val="dk1"/>
                          </a:solidFill>
                          <a:effectLst/>
                          <a:latin typeface="+mn-lt"/>
                          <a:ea typeface="+mn-ea"/>
                          <a:cs typeface="+mn-cs"/>
                        </a:rPr>
                        <a:t>DATETIME</a:t>
                      </a:r>
                      <a:endParaRPr lang="en-IN" sz="1400" dirty="0"/>
                    </a:p>
                  </a:txBody>
                  <a:tcPr/>
                </a:tc>
                <a:tc>
                  <a:txBody>
                    <a:bodyPr/>
                    <a:lstStyle/>
                    <a:p>
                      <a:pPr algn="ctr"/>
                      <a:endParaRPr lang="en-IN" sz="1400"/>
                    </a:p>
                  </a:txBody>
                  <a:tcPr/>
                </a:tc>
                <a:tc>
                  <a:txBody>
                    <a:bodyPr/>
                    <a:lstStyle/>
                    <a:p>
                      <a:pPr algn="ctr"/>
                      <a:r>
                        <a:rPr lang="en-IN" sz="1400" dirty="0"/>
                        <a:t>Post data</a:t>
                      </a:r>
                    </a:p>
                  </a:txBody>
                  <a:tcPr/>
                </a:tc>
                <a:extLst>
                  <a:ext uri="{0D108BD9-81ED-4DB2-BD59-A6C34878D82A}">
                    <a16:rowId xmlns:a16="http://schemas.microsoft.com/office/drawing/2014/main" val="1756789433"/>
                  </a:ext>
                </a:extLst>
              </a:tr>
              <a:tr h="296823">
                <a:tc>
                  <a:txBody>
                    <a:bodyPr/>
                    <a:lstStyle/>
                    <a:p>
                      <a:pPr algn="ctr"/>
                      <a:r>
                        <a:rPr lang="en-IN" sz="1400" b="0" i="0" dirty="0" err="1">
                          <a:solidFill>
                            <a:schemeClr val="dk1"/>
                          </a:solidFill>
                          <a:effectLst/>
                          <a:latin typeface="+mn-lt"/>
                          <a:ea typeface="+mn-ea"/>
                          <a:cs typeface="+mn-cs"/>
                        </a:rPr>
                        <a:t>Seller_iD</a:t>
                      </a:r>
                      <a:endParaRPr lang="en-IN" sz="1400" dirty="0"/>
                    </a:p>
                  </a:txBody>
                  <a:tcPr/>
                </a:tc>
                <a:tc>
                  <a:txBody>
                    <a:bodyPr/>
                    <a:lstStyle/>
                    <a:p>
                      <a:pPr algn="ctr"/>
                      <a:r>
                        <a:rPr lang="en-IN" sz="1400" b="0" i="0" dirty="0">
                          <a:solidFill>
                            <a:schemeClr val="dk1"/>
                          </a:solidFill>
                          <a:effectLst/>
                          <a:latin typeface="+mn-lt"/>
                          <a:ea typeface="+mn-ea"/>
                          <a:cs typeface="+mn-cs"/>
                        </a:rPr>
                        <a:t>INT</a:t>
                      </a:r>
                      <a:endParaRPr lang="en-IN" sz="1400" dirty="0"/>
                    </a:p>
                  </a:txBody>
                  <a:tcPr/>
                </a:tc>
                <a:tc>
                  <a:txBody>
                    <a:bodyPr/>
                    <a:lstStyle/>
                    <a:p>
                      <a:pPr algn="ctr"/>
                      <a:r>
                        <a:rPr lang="en-IN" sz="1400" b="0" i="0" dirty="0">
                          <a:solidFill>
                            <a:schemeClr val="dk1"/>
                          </a:solidFill>
                          <a:effectLst/>
                          <a:latin typeface="+mn-lt"/>
                          <a:ea typeface="+mn-ea"/>
                          <a:cs typeface="+mn-cs"/>
                        </a:rPr>
                        <a:t>FOREIGN KEY</a:t>
                      </a:r>
                      <a:endParaRPr lang="en-IN" sz="1400" dirty="0"/>
                    </a:p>
                  </a:txBody>
                  <a:tcPr/>
                </a:tc>
                <a:tc>
                  <a:txBody>
                    <a:bodyPr/>
                    <a:lstStyle/>
                    <a:p>
                      <a:pPr algn="ctr"/>
                      <a:r>
                        <a:rPr lang="en-IN" sz="1400" dirty="0"/>
                        <a:t>Seller id</a:t>
                      </a:r>
                    </a:p>
                  </a:txBody>
                  <a:tcPr/>
                </a:tc>
                <a:extLst>
                  <a:ext uri="{0D108BD9-81ED-4DB2-BD59-A6C34878D82A}">
                    <a16:rowId xmlns:a16="http://schemas.microsoft.com/office/drawing/2014/main" val="1807562074"/>
                  </a:ext>
                </a:extLst>
              </a:tr>
              <a:tr h="296823">
                <a:tc>
                  <a:txBody>
                    <a:bodyPr/>
                    <a:lstStyle/>
                    <a:p>
                      <a:pPr algn="ctr">
                        <a:lnSpc>
                          <a:spcPct val="107000"/>
                        </a:lnSpc>
                        <a:spcAft>
                          <a:spcPts val="800"/>
                        </a:spcAft>
                      </a:pPr>
                      <a:r>
                        <a:rPr lang="en-US" sz="1400" kern="100" dirty="0" err="1">
                          <a:effectLst/>
                          <a:latin typeface="Calibri" panose="020F0502020204030204" pitchFamily="34" charset="0"/>
                          <a:ea typeface="Calibri" panose="020F0502020204030204" pitchFamily="34" charset="0"/>
                          <a:cs typeface="Cordia New" panose="020B0304020202020204" pitchFamily="34" charset="-34"/>
                        </a:rPr>
                        <a:t>Building_no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int(10)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US" sz="1400" kern="100" dirty="0">
                          <a:effectLst/>
                          <a:latin typeface="Calibri" panose="020F0502020204030204" pitchFamily="34" charset="0"/>
                          <a:ea typeface="Calibri" panose="020F0502020204030204" pitchFamily="34" charset="0"/>
                          <a:cs typeface="Cordia New" panose="020B0304020202020204" pitchFamily="34" charset="-34"/>
                        </a:rPr>
                        <a:t>Building no</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515128388"/>
                  </a:ext>
                </a:extLst>
              </a:tr>
              <a:tr h="296823">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Landmark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95193678"/>
                  </a:ext>
                </a:extLst>
              </a:tr>
              <a:tr h="296823">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Varchar(20)</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City</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2627757973"/>
                  </a:ext>
                </a:extLst>
              </a:tr>
              <a:tr h="296823">
                <a:tc>
                  <a:txBody>
                    <a:bodyPr/>
                    <a:lstStyle/>
                    <a:p>
                      <a:pPr algn="ctr">
                        <a:lnSpc>
                          <a:spcPct val="107000"/>
                        </a:lnSpc>
                        <a:spcAft>
                          <a:spcPts val="800"/>
                        </a:spcAft>
                      </a:pPr>
                      <a:r>
                        <a:rPr lang="en-IN" sz="1400" kern="100" dirty="0" err="1">
                          <a:effectLst/>
                        </a:rPr>
                        <a:t>Postal_code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lnSpc>
                          <a:spcPct val="107000"/>
                        </a:lnSpc>
                        <a:spcAft>
                          <a:spcPts val="800"/>
                        </a:spcAft>
                      </a:pPr>
                      <a:r>
                        <a:rPr lang="en-IN" sz="1400" kern="100" dirty="0">
                          <a:effectLst/>
                        </a:rPr>
                        <a:t>int(6)</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algn="ctr"/>
                      <a:r>
                        <a:rPr lang="en-IN" sz="1400" b="0" i="0" dirty="0">
                          <a:solidFill>
                            <a:schemeClr val="dk1"/>
                          </a:solidFill>
                          <a:effectLst/>
                          <a:latin typeface="+mn-lt"/>
                          <a:ea typeface="+mn-ea"/>
                          <a:cs typeface="+mn-cs"/>
                        </a:rPr>
                        <a:t>FOREIGN KEY</a:t>
                      </a:r>
                      <a:endParaRPr lang="en-IN" sz="1400" dirty="0"/>
                    </a:p>
                  </a:txBody>
                  <a:tcPr marL="68580" marR="68580" marT="0" marB="0" anchor="ctr"/>
                </a:tc>
                <a:tc>
                  <a:txBody>
                    <a:bodyPr/>
                    <a:lstStyle/>
                    <a:p>
                      <a:pPr algn="ctr">
                        <a:lnSpc>
                          <a:spcPct val="107000"/>
                        </a:lnSpc>
                        <a:spcAft>
                          <a:spcPts val="800"/>
                        </a:spcAft>
                      </a:pPr>
                      <a:r>
                        <a:rPr lang="en-IN" sz="1400" kern="100" dirty="0">
                          <a:effectLst/>
                        </a:rPr>
                        <a:t>Postal code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extLst>
                  <a:ext uri="{0D108BD9-81ED-4DB2-BD59-A6C34878D82A}">
                    <a16:rowId xmlns:a16="http://schemas.microsoft.com/office/drawing/2014/main" val="4195669110"/>
                  </a:ext>
                </a:extLst>
              </a:tr>
            </a:tbl>
          </a:graphicData>
        </a:graphic>
      </p:graphicFrame>
    </p:spTree>
    <p:extLst>
      <p:ext uri="{BB962C8B-B14F-4D97-AF65-F5344CB8AC3E}">
        <p14:creationId xmlns:p14="http://schemas.microsoft.com/office/powerpoint/2010/main" val="169484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19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158922" y="5092"/>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dirty="0"/>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sp>
        <p:nvSpPr>
          <p:cNvPr id="13" name="Title 12"/>
          <p:cNvSpPr>
            <a:spLocks noGrp="1"/>
          </p:cNvSpPr>
          <p:nvPr>
            <p:ph type="title"/>
          </p:nvPr>
        </p:nvSpPr>
        <p:spPr>
          <a:xfrm>
            <a:off x="466399" y="381139"/>
            <a:ext cx="8229600" cy="384721"/>
          </a:xfrm>
        </p:spPr>
        <p:txBody>
          <a:bodyPr/>
          <a:lstStyle/>
          <a:p>
            <a:r>
              <a:rPr lang="en-US" sz="2500" spc="300" dirty="0">
                <a:solidFill>
                  <a:srgbClr val="FF0000"/>
                </a:solidFill>
                <a:latin typeface="Baskerville Old Face" panose="02020602080505020303" pitchFamily="18" charset="0"/>
              </a:rPr>
              <a:t>Data Dictionary</a:t>
            </a:r>
            <a:endParaRPr lang="en-IN" sz="2500" spc="300" dirty="0">
              <a:solidFill>
                <a:srgbClr val="FF0000"/>
              </a:solidFill>
              <a:latin typeface="Baskerville Old Face" panose="02020602080505020303" pitchFamily="18" charset="0"/>
            </a:endParaRPr>
          </a:p>
        </p:txBody>
      </p:sp>
      <p:sp>
        <p:nvSpPr>
          <p:cNvPr id="45" name="Rectangle 44"/>
          <p:cNvSpPr/>
          <p:nvPr/>
        </p:nvSpPr>
        <p:spPr>
          <a:xfrm>
            <a:off x="2174294" y="2184380"/>
            <a:ext cx="184731" cy="369332"/>
          </a:xfrm>
          <a:prstGeom prst="rect">
            <a:avLst/>
          </a:prstGeom>
        </p:spPr>
        <p:txBody>
          <a:bodyPr wrap="none">
            <a:spAutoFit/>
          </a:bodyPr>
          <a:lstStyle/>
          <a:p>
            <a:endParaRPr lang="en-IN" dirty="0"/>
          </a:p>
        </p:txBody>
      </p:sp>
      <p:sp>
        <p:nvSpPr>
          <p:cNvPr id="22" name="Rectangle 21"/>
          <p:cNvSpPr/>
          <p:nvPr/>
        </p:nvSpPr>
        <p:spPr>
          <a:xfrm>
            <a:off x="6068824" y="1169038"/>
            <a:ext cx="2050117" cy="369332"/>
          </a:xfrm>
          <a:prstGeom prst="rect">
            <a:avLst/>
          </a:prstGeom>
        </p:spPr>
        <p:txBody>
          <a:bodyPr wrap="square">
            <a:spAutoFit/>
          </a:bodyPr>
          <a:lstStyle/>
          <a:p>
            <a:r>
              <a:rPr lang="en-US" b="1" dirty="0">
                <a:solidFill>
                  <a:schemeClr val="tx2">
                    <a:lumMod val="60000"/>
                    <a:lumOff val="40000"/>
                  </a:schemeClr>
                </a:solidFill>
                <a:latin typeface="Arial" panose="020B0604020202020204" pitchFamily="34" charset="0"/>
                <a:cs typeface="Arial" panose="020B0604020202020204" pitchFamily="34" charset="0"/>
              </a:rPr>
              <a:t>Category Table</a:t>
            </a:r>
            <a:endParaRPr lang="en-IN" b="1" dirty="0">
              <a:solidFill>
                <a:schemeClr val="tx2">
                  <a:lumMod val="60000"/>
                  <a:lumOff val="40000"/>
                </a:schemeClr>
              </a:solidFill>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515746849"/>
              </p:ext>
            </p:extLst>
          </p:nvPr>
        </p:nvGraphicFramePr>
        <p:xfrm>
          <a:off x="1113843" y="1568966"/>
          <a:ext cx="6844180" cy="1097280"/>
        </p:xfrm>
        <a:graphic>
          <a:graphicData uri="http://schemas.openxmlformats.org/drawingml/2006/table">
            <a:tbl>
              <a:tblPr firstRow="1" bandRow="1">
                <a:tableStyleId>{5C22544A-7EE6-4342-B048-85BDC9FD1C3A}</a:tableStyleId>
              </a:tblPr>
              <a:tblGrid>
                <a:gridCol w="1711045">
                  <a:extLst>
                    <a:ext uri="{9D8B030D-6E8A-4147-A177-3AD203B41FA5}">
                      <a16:colId xmlns:a16="http://schemas.microsoft.com/office/drawing/2014/main" val="1088301562"/>
                    </a:ext>
                  </a:extLst>
                </a:gridCol>
                <a:gridCol w="1711045">
                  <a:extLst>
                    <a:ext uri="{9D8B030D-6E8A-4147-A177-3AD203B41FA5}">
                      <a16:colId xmlns:a16="http://schemas.microsoft.com/office/drawing/2014/main" val="656877426"/>
                    </a:ext>
                  </a:extLst>
                </a:gridCol>
                <a:gridCol w="1711045">
                  <a:extLst>
                    <a:ext uri="{9D8B030D-6E8A-4147-A177-3AD203B41FA5}">
                      <a16:colId xmlns:a16="http://schemas.microsoft.com/office/drawing/2014/main" val="1109253387"/>
                    </a:ext>
                  </a:extLst>
                </a:gridCol>
                <a:gridCol w="1711045">
                  <a:extLst>
                    <a:ext uri="{9D8B030D-6E8A-4147-A177-3AD203B41FA5}">
                      <a16:colId xmlns:a16="http://schemas.microsoft.com/office/drawing/2014/main" val="2936435749"/>
                    </a:ext>
                  </a:extLst>
                </a:gridCol>
              </a:tblGrid>
              <a:tr h="140185">
                <a:tc>
                  <a:txBody>
                    <a:bodyPr/>
                    <a:lstStyle/>
                    <a:p>
                      <a:pPr algn="ctr"/>
                      <a:r>
                        <a:rPr lang="en-IN" b="1" dirty="0"/>
                        <a:t>Fields</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1" dirty="0"/>
                        <a:t>Data Type (Size)</a:t>
                      </a:r>
                    </a:p>
                  </a:txBody>
                  <a:tcPr/>
                </a:tc>
                <a:tc>
                  <a:txBody>
                    <a:bodyPr/>
                    <a:lstStyle/>
                    <a:p>
                      <a:pPr algn="ctr"/>
                      <a:r>
                        <a:rPr lang="en-IN" dirty="0"/>
                        <a:t>Constraints</a:t>
                      </a:r>
                    </a:p>
                  </a:txBody>
                  <a:tcPr/>
                </a:tc>
                <a:tc>
                  <a:txBody>
                    <a:bodyPr/>
                    <a:lstStyle/>
                    <a:p>
                      <a:pPr algn="ctr"/>
                      <a:r>
                        <a:rPr lang="en-IN" sz="1800" dirty="0"/>
                        <a:t>Description</a:t>
                      </a:r>
                      <a:endParaRPr lang="en-IN" dirty="0"/>
                    </a:p>
                  </a:txBody>
                  <a:tcPr/>
                </a:tc>
                <a:extLst>
                  <a:ext uri="{0D108BD9-81ED-4DB2-BD59-A6C34878D82A}">
                    <a16:rowId xmlns:a16="http://schemas.microsoft.com/office/drawing/2014/main" val="473034059"/>
                  </a:ext>
                </a:extLst>
              </a:tr>
              <a:tr h="220793">
                <a:tc>
                  <a:txBody>
                    <a:bodyPr/>
                    <a:lstStyle/>
                    <a:p>
                      <a:pPr algn="ctr"/>
                      <a:r>
                        <a:rPr lang="en-IN" b="0" i="0" dirty="0" err="1">
                          <a:solidFill>
                            <a:schemeClr val="dk1"/>
                          </a:solidFill>
                          <a:effectLst/>
                          <a:latin typeface="+mn-lt"/>
                          <a:ea typeface="+mn-ea"/>
                          <a:cs typeface="+mn-cs"/>
                        </a:rPr>
                        <a:t>Category_id</a:t>
                      </a:r>
                      <a:endParaRPr lang="en-IN" dirty="0"/>
                    </a:p>
                  </a:txBody>
                  <a:tcPr/>
                </a:tc>
                <a:tc>
                  <a:txBody>
                    <a:bodyPr/>
                    <a:lstStyle/>
                    <a:p>
                      <a:pPr algn="ctr"/>
                      <a:r>
                        <a:rPr lang="en-US" dirty="0"/>
                        <a:t>INT</a:t>
                      </a:r>
                      <a:endParaRPr lang="en-IN" dirty="0"/>
                    </a:p>
                  </a:txBody>
                  <a:tcPr/>
                </a:tc>
                <a:tc>
                  <a:txBody>
                    <a:bodyPr/>
                    <a:lstStyle/>
                    <a:p>
                      <a:pPr algn="ctr"/>
                      <a:r>
                        <a:rPr lang="en-US" dirty="0"/>
                        <a:t>Primary Key</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Category id</a:t>
                      </a:r>
                      <a:endParaRPr lang="en-IN" dirty="0"/>
                    </a:p>
                  </a:txBody>
                  <a:tcPr/>
                </a:tc>
                <a:extLst>
                  <a:ext uri="{0D108BD9-81ED-4DB2-BD59-A6C34878D82A}">
                    <a16:rowId xmlns:a16="http://schemas.microsoft.com/office/drawing/2014/main" val="1962108097"/>
                  </a:ext>
                </a:extLst>
              </a:tr>
              <a:tr h="220793">
                <a:tc>
                  <a:txBody>
                    <a:bodyPr/>
                    <a:lstStyle/>
                    <a:p>
                      <a:pPr algn="ctr"/>
                      <a:r>
                        <a:rPr lang="en-IN" b="0" i="0" dirty="0" err="1">
                          <a:solidFill>
                            <a:schemeClr val="dk1"/>
                          </a:solidFill>
                          <a:effectLst/>
                          <a:latin typeface="+mn-lt"/>
                          <a:ea typeface="+mn-ea"/>
                          <a:cs typeface="+mn-cs"/>
                        </a:rPr>
                        <a:t>Category_name</a:t>
                      </a:r>
                      <a:endParaRPr lang="en-IN" dirty="0"/>
                    </a:p>
                  </a:txBody>
                  <a:tcPr/>
                </a:tc>
                <a:tc>
                  <a:txBody>
                    <a:bodyPr/>
                    <a:lstStyle/>
                    <a:p>
                      <a:pPr algn="ctr"/>
                      <a:r>
                        <a:rPr lang="en-IN" b="0" i="0" dirty="0">
                          <a:solidFill>
                            <a:schemeClr val="dk1"/>
                          </a:solidFill>
                          <a:effectLst/>
                          <a:latin typeface="+mn-lt"/>
                          <a:ea typeface="+mn-ea"/>
                          <a:cs typeface="+mn-cs"/>
                        </a:rPr>
                        <a:t>VARCHAR(50)</a:t>
                      </a:r>
                      <a:endParaRPr lang="en-IN" dirty="0"/>
                    </a:p>
                  </a:txBody>
                  <a:tcPr/>
                </a:tc>
                <a:tc>
                  <a:txBody>
                    <a:bodyPr/>
                    <a:lstStyle/>
                    <a:p>
                      <a:pPr algn="ctr"/>
                      <a:r>
                        <a:rPr lang="en-US" dirty="0"/>
                        <a:t>NOT</a:t>
                      </a:r>
                      <a:r>
                        <a:rPr lang="en-US" baseline="0" dirty="0"/>
                        <a:t> NULL</a:t>
                      </a:r>
                      <a:endParaRPr lang="en-IN"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b="0" i="0" dirty="0">
                          <a:solidFill>
                            <a:schemeClr val="dk1"/>
                          </a:solidFill>
                          <a:effectLst/>
                          <a:latin typeface="+mn-lt"/>
                          <a:ea typeface="+mn-ea"/>
                          <a:cs typeface="+mn-cs"/>
                        </a:rPr>
                        <a:t>Category name</a:t>
                      </a:r>
                      <a:endParaRPr lang="en-IN" dirty="0"/>
                    </a:p>
                  </a:txBody>
                  <a:tcPr/>
                </a:tc>
                <a:extLst>
                  <a:ext uri="{0D108BD9-81ED-4DB2-BD59-A6C34878D82A}">
                    <a16:rowId xmlns:a16="http://schemas.microsoft.com/office/drawing/2014/main" val="2920261020"/>
                  </a:ext>
                </a:extLst>
              </a:tr>
            </a:tbl>
          </a:graphicData>
        </a:graphic>
      </p:graphicFrame>
    </p:spTree>
    <p:extLst>
      <p:ext uri="{BB962C8B-B14F-4D97-AF65-F5344CB8AC3E}">
        <p14:creationId xmlns:p14="http://schemas.microsoft.com/office/powerpoint/2010/main" val="166134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2133600" y="1504950"/>
            <a:ext cx="4837671" cy="830997"/>
          </a:xfrm>
          <a:prstGeom prst="rect">
            <a:avLst/>
          </a:prstGeom>
          <a:noFill/>
        </p:spPr>
        <p:txBody>
          <a:bodyPr wrap="none" rtlCol="0">
            <a:spAutoFit/>
          </a:bodyPr>
          <a:lstStyle/>
          <a:p>
            <a:pPr algn="ctr"/>
            <a:r>
              <a:rPr lang="en-US" sz="4800" dirty="0">
                <a:solidFill>
                  <a:schemeClr val="bg1"/>
                </a:solidFill>
              </a:rPr>
              <a:t>Wireframe &amp; Logic</a:t>
            </a:r>
            <a:endParaRPr lang="en-IN" sz="4800" dirty="0">
              <a:solidFill>
                <a:schemeClr val="bg1"/>
              </a:solidFill>
            </a:endParaRPr>
          </a:p>
        </p:txBody>
      </p:sp>
    </p:spTree>
    <p:extLst>
      <p:ext uri="{BB962C8B-B14F-4D97-AF65-F5344CB8AC3E}">
        <p14:creationId xmlns:p14="http://schemas.microsoft.com/office/powerpoint/2010/main" val="35866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6631" y="895350"/>
            <a:ext cx="1804225" cy="3911600"/>
          </a:xfrm>
        </p:spPr>
      </p:pic>
      <p:sp>
        <p:nvSpPr>
          <p:cNvPr id="23" name="TextBox 22"/>
          <p:cNvSpPr txBox="1"/>
          <p:nvPr/>
        </p:nvSpPr>
        <p:spPr>
          <a:xfrm>
            <a:off x="1310543" y="438150"/>
            <a:ext cx="896399" cy="369332"/>
          </a:xfrm>
          <a:prstGeom prst="rect">
            <a:avLst/>
          </a:prstGeom>
          <a:noFill/>
        </p:spPr>
        <p:txBody>
          <a:bodyPr wrap="none" rtlCol="0">
            <a:spAutoFit/>
          </a:bodyPr>
          <a:lstStyle/>
          <a:p>
            <a:r>
              <a:rPr lang="en-US" dirty="0">
                <a:solidFill>
                  <a:schemeClr val="bg1"/>
                </a:solidFill>
              </a:rPr>
              <a:t>Sign Up</a:t>
            </a:r>
            <a:endParaRPr lang="en-IN" dirty="0">
              <a:solidFill>
                <a:schemeClr val="bg1"/>
              </a:solidFill>
            </a:endParaRPr>
          </a:p>
        </p:txBody>
      </p:sp>
      <p:sp>
        <p:nvSpPr>
          <p:cNvPr id="3" name="TextBox 2"/>
          <p:cNvSpPr txBox="1"/>
          <p:nvPr/>
        </p:nvSpPr>
        <p:spPr>
          <a:xfrm>
            <a:off x="3429000" y="1428750"/>
            <a:ext cx="4724400" cy="1200329"/>
          </a:xfrm>
          <a:prstGeom prst="rect">
            <a:avLst/>
          </a:prstGeom>
          <a:noFill/>
        </p:spPr>
        <p:txBody>
          <a:bodyPr wrap="square" rtlCol="0">
            <a:spAutoFit/>
          </a:bodyPr>
          <a:lstStyle/>
          <a:p>
            <a:r>
              <a:rPr lang="en-US" b="1" i="1" u="sng" dirty="0">
                <a:solidFill>
                  <a:schemeClr val="bg1"/>
                </a:solidFill>
              </a:rPr>
              <a:t>User Initiation:</a:t>
            </a:r>
          </a:p>
          <a:p>
            <a:r>
              <a:rPr lang="en-US" dirty="0">
                <a:solidFill>
                  <a:schemeClr val="bg1"/>
                </a:solidFill>
              </a:rPr>
              <a:t>Users begin their vintage journey by ‘signing up’, providing essential details for account creation.</a:t>
            </a:r>
          </a:p>
          <a:p>
            <a:pPr marL="285750" indent="-285750">
              <a:buFont typeface="Arial" panose="020B0604020202020204" pitchFamily="34" charset="0"/>
              <a:buChar char="•"/>
            </a:pPr>
            <a:endParaRPr lang="en-IN" dirty="0">
              <a:solidFill>
                <a:schemeClr val="bg1"/>
              </a:solidFill>
            </a:endParaRPr>
          </a:p>
        </p:txBody>
      </p:sp>
      <p:sp>
        <p:nvSpPr>
          <p:cNvPr id="4" name="Rectangle 3"/>
          <p:cNvSpPr/>
          <p:nvPr/>
        </p:nvSpPr>
        <p:spPr>
          <a:xfrm>
            <a:off x="3467100" y="2724150"/>
            <a:ext cx="4686300" cy="1200329"/>
          </a:xfrm>
          <a:prstGeom prst="rect">
            <a:avLst/>
          </a:prstGeom>
        </p:spPr>
        <p:txBody>
          <a:bodyPr wrap="square">
            <a:spAutoFit/>
          </a:bodyPr>
          <a:lstStyle/>
          <a:p>
            <a:r>
              <a:rPr lang="en-US" b="1" i="1" u="sng" dirty="0">
                <a:solidFill>
                  <a:schemeClr val="bg1"/>
                </a:solidFill>
              </a:rPr>
              <a:t>Login</a:t>
            </a:r>
            <a:r>
              <a:rPr lang="en-US" b="1" dirty="0">
                <a:solidFill>
                  <a:srgbClr val="D1D5DB"/>
                </a:solidFill>
                <a:latin typeface="Söhne"/>
              </a:rPr>
              <a:t>:</a:t>
            </a:r>
            <a:endParaRPr lang="en-US" dirty="0">
              <a:solidFill>
                <a:srgbClr val="D1D5DB"/>
              </a:solidFill>
              <a:latin typeface="Söhne"/>
            </a:endParaRPr>
          </a:p>
          <a:p>
            <a:r>
              <a:rPr lang="en-US" dirty="0">
                <a:solidFill>
                  <a:schemeClr val="bg1"/>
                </a:solidFill>
              </a:rPr>
              <a:t>If already a member, effortlessly access your vintage haven by clicking 'Login' and enjoy a seamless entry into your cherished account.</a:t>
            </a:r>
            <a:r>
              <a:rPr lang="en-US" dirty="0">
                <a:solidFill>
                  <a:schemeClr val="bg1"/>
                </a:solidFill>
                <a:latin typeface="Söhne"/>
              </a:rPr>
              <a:t>.</a:t>
            </a:r>
            <a:endParaRPr lang="en-US" b="0" i="0" dirty="0">
              <a:solidFill>
                <a:schemeClr val="bg1"/>
              </a:solidFill>
              <a:effectLst/>
              <a:latin typeface="Söhne"/>
            </a:endParaRPr>
          </a:p>
        </p:txBody>
      </p:sp>
    </p:spTree>
    <p:extLst>
      <p:ext uri="{BB962C8B-B14F-4D97-AF65-F5344CB8AC3E}">
        <p14:creationId xmlns:p14="http://schemas.microsoft.com/office/powerpoint/2010/main" val="251136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3068</TotalTime>
  <Words>849</Words>
  <Application>Microsoft Office PowerPoint</Application>
  <PresentationFormat>On-screen Show (16:9)</PresentationFormat>
  <Paragraphs>219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Baskerville Old Face</vt:lpstr>
      <vt:lpstr>Calibri</vt:lpstr>
      <vt:lpstr>Google Sans</vt:lpstr>
      <vt:lpstr>Söhne</vt:lpstr>
      <vt:lpstr>Wingdings</vt:lpstr>
      <vt:lpstr>Office Theme</vt:lpstr>
      <vt:lpstr>NoteSwap </vt:lpstr>
      <vt:lpstr>TEAM</vt:lpstr>
      <vt:lpstr>AGENDA</vt:lpstr>
      <vt:lpstr>ABSTRACT DEFINITION</vt:lpstr>
      <vt:lpstr>Data Dictionary</vt:lpstr>
      <vt:lpstr>Data Dictionary</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Sandy</dc:creator>
  <cp:lastModifiedBy>jakhaniya DIgvijay</cp:lastModifiedBy>
  <cp:revision>195</cp:revision>
  <dcterms:created xsi:type="dcterms:W3CDTF">2023-09-06T04:57:12Z</dcterms:created>
  <dcterms:modified xsi:type="dcterms:W3CDTF">2024-04-15T21:21:43Z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