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ebp" ContentType="image/webp"/>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0" r:id="rId1"/>
  </p:sldMasterIdLst>
  <p:sldIdLst>
    <p:sldId id="256" r:id="rId2"/>
    <p:sldId id="257" r:id="rId3"/>
    <p:sldId id="276" r:id="rId4"/>
    <p:sldId id="261" r:id="rId5"/>
    <p:sldId id="259" r:id="rId6"/>
    <p:sldId id="272" r:id="rId7"/>
    <p:sldId id="273" r:id="rId8"/>
    <p:sldId id="279" r:id="rId9"/>
    <p:sldId id="274" r:id="rId10"/>
    <p:sldId id="275" r:id="rId11"/>
    <p:sldId id="260" r:id="rId12"/>
    <p:sldId id="281" r:id="rId13"/>
    <p:sldId id="282" r:id="rId14"/>
    <p:sldId id="285" r:id="rId15"/>
    <p:sldId id="283" r:id="rId16"/>
    <p:sldId id="284" r:id="rId17"/>
    <p:sldId id="262" r:id="rId18"/>
    <p:sldId id="280" r:id="rId19"/>
    <p:sldId id="277" r:id="rId20"/>
    <p:sldId id="263"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3" d="100"/>
          <a:sy n="83" d="100"/>
        </p:scale>
        <p:origin x="614"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DBF6495-AF5F-4006-B48E-6C4D925C64D1}" type="datetimeFigureOut">
              <a:rPr lang="en-IN" smtClean="0"/>
              <a:t>20-02-2024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298286E-7C75-45BE-BABF-13557E018EE6}" type="slidenum">
              <a:rPr lang="en-IN" smtClean="0"/>
              <a:t>‹#›</a:t>
            </a:fld>
            <a:endParaRPr lang="en-IN"/>
          </a:p>
        </p:txBody>
      </p:sp>
    </p:spTree>
    <p:extLst>
      <p:ext uri="{BB962C8B-B14F-4D97-AF65-F5344CB8AC3E}">
        <p14:creationId xmlns:p14="http://schemas.microsoft.com/office/powerpoint/2010/main" val="30159311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DBF6495-AF5F-4006-B48E-6C4D925C64D1}" type="datetimeFigureOut">
              <a:rPr lang="en-IN" smtClean="0"/>
              <a:t>20-02-2024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298286E-7C75-45BE-BABF-13557E018EE6}" type="slidenum">
              <a:rPr lang="en-IN" smtClean="0"/>
              <a:t>‹#›</a:t>
            </a:fld>
            <a:endParaRPr lang="en-IN"/>
          </a:p>
        </p:txBody>
      </p:sp>
    </p:spTree>
    <p:extLst>
      <p:ext uri="{BB962C8B-B14F-4D97-AF65-F5344CB8AC3E}">
        <p14:creationId xmlns:p14="http://schemas.microsoft.com/office/powerpoint/2010/main" val="30390691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DBF6495-AF5F-4006-B48E-6C4D925C64D1}" type="datetimeFigureOut">
              <a:rPr lang="en-IN" smtClean="0"/>
              <a:t>20-02-2024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298286E-7C75-45BE-BABF-13557E018EE6}"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1520816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DBF6495-AF5F-4006-B48E-6C4D925C64D1}" type="datetimeFigureOut">
              <a:rPr lang="en-IN" smtClean="0"/>
              <a:t>20-02-2024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298286E-7C75-45BE-BABF-13557E018EE6}" type="slidenum">
              <a:rPr lang="en-IN" smtClean="0"/>
              <a:t>‹#›</a:t>
            </a:fld>
            <a:endParaRPr lang="en-IN"/>
          </a:p>
        </p:txBody>
      </p:sp>
    </p:spTree>
    <p:extLst>
      <p:ext uri="{BB962C8B-B14F-4D97-AF65-F5344CB8AC3E}">
        <p14:creationId xmlns:p14="http://schemas.microsoft.com/office/powerpoint/2010/main" val="21975011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DBF6495-AF5F-4006-B48E-6C4D925C64D1}" type="datetimeFigureOut">
              <a:rPr lang="en-IN" smtClean="0"/>
              <a:t>20-02-2024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298286E-7C75-45BE-BABF-13557E018EE6}"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2744820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DBF6495-AF5F-4006-B48E-6C4D925C64D1}" type="datetimeFigureOut">
              <a:rPr lang="en-IN" smtClean="0"/>
              <a:t>20-02-2024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298286E-7C75-45BE-BABF-13557E018EE6}" type="slidenum">
              <a:rPr lang="en-IN" smtClean="0"/>
              <a:t>‹#›</a:t>
            </a:fld>
            <a:endParaRPr lang="en-IN"/>
          </a:p>
        </p:txBody>
      </p:sp>
    </p:spTree>
    <p:extLst>
      <p:ext uri="{BB962C8B-B14F-4D97-AF65-F5344CB8AC3E}">
        <p14:creationId xmlns:p14="http://schemas.microsoft.com/office/powerpoint/2010/main" val="35839242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DBF6495-AF5F-4006-B48E-6C4D925C64D1}" type="datetimeFigureOut">
              <a:rPr lang="en-IN" smtClean="0"/>
              <a:t>20-02-2024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298286E-7C75-45BE-BABF-13557E018EE6}" type="slidenum">
              <a:rPr lang="en-IN" smtClean="0"/>
              <a:t>‹#›</a:t>
            </a:fld>
            <a:endParaRPr lang="en-IN"/>
          </a:p>
        </p:txBody>
      </p:sp>
    </p:spTree>
    <p:extLst>
      <p:ext uri="{BB962C8B-B14F-4D97-AF65-F5344CB8AC3E}">
        <p14:creationId xmlns:p14="http://schemas.microsoft.com/office/powerpoint/2010/main" val="179866408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DBF6495-AF5F-4006-B48E-6C4D925C64D1}" type="datetimeFigureOut">
              <a:rPr lang="en-IN" smtClean="0"/>
              <a:t>20-02-2024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298286E-7C75-45BE-BABF-13557E018EE6}" type="slidenum">
              <a:rPr lang="en-IN" smtClean="0"/>
              <a:t>‹#›</a:t>
            </a:fld>
            <a:endParaRPr lang="en-IN"/>
          </a:p>
        </p:txBody>
      </p:sp>
    </p:spTree>
    <p:extLst>
      <p:ext uri="{BB962C8B-B14F-4D97-AF65-F5344CB8AC3E}">
        <p14:creationId xmlns:p14="http://schemas.microsoft.com/office/powerpoint/2010/main" val="4385585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DBF6495-AF5F-4006-B48E-6C4D925C64D1}" type="datetimeFigureOut">
              <a:rPr lang="en-IN" smtClean="0"/>
              <a:t>20-02-2024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298286E-7C75-45BE-BABF-13557E018EE6}" type="slidenum">
              <a:rPr lang="en-IN" smtClean="0"/>
              <a:t>‹#›</a:t>
            </a:fld>
            <a:endParaRPr lang="en-IN"/>
          </a:p>
        </p:txBody>
      </p:sp>
    </p:spTree>
    <p:extLst>
      <p:ext uri="{BB962C8B-B14F-4D97-AF65-F5344CB8AC3E}">
        <p14:creationId xmlns:p14="http://schemas.microsoft.com/office/powerpoint/2010/main" val="17191946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DBF6495-AF5F-4006-B48E-6C4D925C64D1}" type="datetimeFigureOut">
              <a:rPr lang="en-IN" smtClean="0"/>
              <a:t>20-02-2024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298286E-7C75-45BE-BABF-13557E018EE6}" type="slidenum">
              <a:rPr lang="en-IN" smtClean="0"/>
              <a:t>‹#›</a:t>
            </a:fld>
            <a:endParaRPr lang="en-IN"/>
          </a:p>
        </p:txBody>
      </p:sp>
    </p:spTree>
    <p:extLst>
      <p:ext uri="{BB962C8B-B14F-4D97-AF65-F5344CB8AC3E}">
        <p14:creationId xmlns:p14="http://schemas.microsoft.com/office/powerpoint/2010/main" val="660372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DBF6495-AF5F-4006-B48E-6C4D925C64D1}" type="datetimeFigureOut">
              <a:rPr lang="en-IN" smtClean="0"/>
              <a:t>20-02-2024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298286E-7C75-45BE-BABF-13557E018EE6}" type="slidenum">
              <a:rPr lang="en-IN" smtClean="0"/>
              <a:t>‹#›</a:t>
            </a:fld>
            <a:endParaRPr lang="en-IN"/>
          </a:p>
        </p:txBody>
      </p:sp>
    </p:spTree>
    <p:extLst>
      <p:ext uri="{BB962C8B-B14F-4D97-AF65-F5344CB8AC3E}">
        <p14:creationId xmlns:p14="http://schemas.microsoft.com/office/powerpoint/2010/main" val="23002499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DBF6495-AF5F-4006-B48E-6C4D925C64D1}" type="datetimeFigureOut">
              <a:rPr lang="en-IN" smtClean="0"/>
              <a:t>20-02-2024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298286E-7C75-45BE-BABF-13557E018EE6}" type="slidenum">
              <a:rPr lang="en-IN" smtClean="0"/>
              <a:t>‹#›</a:t>
            </a:fld>
            <a:endParaRPr lang="en-IN"/>
          </a:p>
        </p:txBody>
      </p:sp>
    </p:spTree>
    <p:extLst>
      <p:ext uri="{BB962C8B-B14F-4D97-AF65-F5344CB8AC3E}">
        <p14:creationId xmlns:p14="http://schemas.microsoft.com/office/powerpoint/2010/main" val="15873272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DBF6495-AF5F-4006-B48E-6C4D925C64D1}" type="datetimeFigureOut">
              <a:rPr lang="en-IN" smtClean="0"/>
              <a:t>20-02-2024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298286E-7C75-45BE-BABF-13557E018EE6}" type="slidenum">
              <a:rPr lang="en-IN" smtClean="0"/>
              <a:t>‹#›</a:t>
            </a:fld>
            <a:endParaRPr lang="en-IN"/>
          </a:p>
        </p:txBody>
      </p:sp>
    </p:spTree>
    <p:extLst>
      <p:ext uri="{BB962C8B-B14F-4D97-AF65-F5344CB8AC3E}">
        <p14:creationId xmlns:p14="http://schemas.microsoft.com/office/powerpoint/2010/main" val="7896689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DBF6495-AF5F-4006-B48E-6C4D925C64D1}" type="datetimeFigureOut">
              <a:rPr lang="en-IN" smtClean="0"/>
              <a:t>20-02-2024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298286E-7C75-45BE-BABF-13557E018EE6}" type="slidenum">
              <a:rPr lang="en-IN" smtClean="0"/>
              <a:t>‹#›</a:t>
            </a:fld>
            <a:endParaRPr lang="en-IN"/>
          </a:p>
        </p:txBody>
      </p:sp>
    </p:spTree>
    <p:extLst>
      <p:ext uri="{BB962C8B-B14F-4D97-AF65-F5344CB8AC3E}">
        <p14:creationId xmlns:p14="http://schemas.microsoft.com/office/powerpoint/2010/main" val="7570303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DBF6495-AF5F-4006-B48E-6C4D925C64D1}" type="datetimeFigureOut">
              <a:rPr lang="en-IN" smtClean="0"/>
              <a:t>20-02-2024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298286E-7C75-45BE-BABF-13557E018EE6}" type="slidenum">
              <a:rPr lang="en-IN" smtClean="0"/>
              <a:t>‹#›</a:t>
            </a:fld>
            <a:endParaRPr lang="en-IN"/>
          </a:p>
        </p:txBody>
      </p:sp>
    </p:spTree>
    <p:extLst>
      <p:ext uri="{BB962C8B-B14F-4D97-AF65-F5344CB8AC3E}">
        <p14:creationId xmlns:p14="http://schemas.microsoft.com/office/powerpoint/2010/main" val="15959425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DBF6495-AF5F-4006-B48E-6C4D925C64D1}" type="datetimeFigureOut">
              <a:rPr lang="en-IN" smtClean="0"/>
              <a:t>20-02-2024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298286E-7C75-45BE-BABF-13557E018EE6}" type="slidenum">
              <a:rPr lang="en-IN" smtClean="0"/>
              <a:t>‹#›</a:t>
            </a:fld>
            <a:endParaRPr lang="en-IN"/>
          </a:p>
        </p:txBody>
      </p:sp>
    </p:spTree>
    <p:extLst>
      <p:ext uri="{BB962C8B-B14F-4D97-AF65-F5344CB8AC3E}">
        <p14:creationId xmlns:p14="http://schemas.microsoft.com/office/powerpoint/2010/main" val="25935625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DBF6495-AF5F-4006-B48E-6C4D925C64D1}" type="datetimeFigureOut">
              <a:rPr lang="en-IN" smtClean="0"/>
              <a:t>20-02-2024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298286E-7C75-45BE-BABF-13557E018EE6}" type="slidenum">
              <a:rPr lang="en-IN" smtClean="0"/>
              <a:t>‹#›</a:t>
            </a:fld>
            <a:endParaRPr lang="en-IN"/>
          </a:p>
        </p:txBody>
      </p:sp>
    </p:spTree>
    <p:extLst>
      <p:ext uri="{BB962C8B-B14F-4D97-AF65-F5344CB8AC3E}">
        <p14:creationId xmlns:p14="http://schemas.microsoft.com/office/powerpoint/2010/main" val="1524901713"/>
      </p:ext>
    </p:extLst>
  </p:cSld>
  <p:clrMap bg1="lt1" tx1="dk1" bg2="lt2" tx2="dk2" accent1="accent1" accent2="accent2" accent3="accent3" accent4="accent4" accent5="accent5" accent6="accent6" hlink="hlink" folHlink="folHlink"/>
  <p:sldLayoutIdLst>
    <p:sldLayoutId id="2147483731" r:id="rId1"/>
    <p:sldLayoutId id="2147483732" r:id="rId2"/>
    <p:sldLayoutId id="2147483733" r:id="rId3"/>
    <p:sldLayoutId id="2147483734" r:id="rId4"/>
    <p:sldLayoutId id="2147483735" r:id="rId5"/>
    <p:sldLayoutId id="2147483736" r:id="rId6"/>
    <p:sldLayoutId id="2147483737" r:id="rId7"/>
    <p:sldLayoutId id="2147483738" r:id="rId8"/>
    <p:sldLayoutId id="2147483739" r:id="rId9"/>
    <p:sldLayoutId id="2147483740" r:id="rId10"/>
    <p:sldLayoutId id="2147483741" r:id="rId11"/>
    <p:sldLayoutId id="2147483742" r:id="rId12"/>
    <p:sldLayoutId id="2147483743" r:id="rId13"/>
    <p:sldLayoutId id="2147483744" r:id="rId14"/>
    <p:sldLayoutId id="2147483745" r:id="rId15"/>
    <p:sldLayoutId id="214748374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4.webp"/><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196C99-DD37-F96C-7190-2CFBD0DA68B5}"/>
              </a:ext>
            </a:extLst>
          </p:cNvPr>
          <p:cNvSpPr>
            <a:spLocks noGrp="1"/>
          </p:cNvSpPr>
          <p:nvPr>
            <p:ph type="ctrTitle"/>
          </p:nvPr>
        </p:nvSpPr>
        <p:spPr>
          <a:xfrm>
            <a:off x="1311564" y="2152073"/>
            <a:ext cx="8027093" cy="2301396"/>
          </a:xfrm>
        </p:spPr>
        <p:txBody>
          <a:bodyPr>
            <a:normAutofit fontScale="90000"/>
          </a:bodyPr>
          <a:lstStyle/>
          <a:p>
            <a:pPr algn="ctr"/>
            <a:br>
              <a:rPr lang="en-IN" sz="2800" b="1" kern="100" dirty="0">
                <a:effectLst/>
                <a:latin typeface="Times New Roman" panose="02020603050405020304" pitchFamily="18" charset="0"/>
                <a:ea typeface="Calibri" panose="020F0502020204030204" pitchFamily="34" charset="0"/>
                <a:cs typeface="Mangal" panose="02040503050203030202" pitchFamily="18" charset="0"/>
              </a:rPr>
            </a:br>
            <a:br>
              <a:rPr lang="en-IN" sz="2800" b="1" kern="100" dirty="0">
                <a:effectLst/>
                <a:latin typeface="Times New Roman" panose="02020603050405020304" pitchFamily="18" charset="0"/>
                <a:ea typeface="Calibri" panose="020F0502020204030204" pitchFamily="34" charset="0"/>
                <a:cs typeface="Mangal" panose="02040503050203030202" pitchFamily="18" charset="0"/>
              </a:rPr>
            </a:br>
            <a:br>
              <a:rPr lang="en-IN" sz="2800" b="1" kern="100" dirty="0">
                <a:effectLst/>
                <a:latin typeface="Times New Roman" panose="02020603050405020304" pitchFamily="18" charset="0"/>
                <a:ea typeface="Calibri" panose="020F0502020204030204" pitchFamily="34" charset="0"/>
                <a:cs typeface="Mangal" panose="02040503050203030202" pitchFamily="18" charset="0"/>
              </a:rPr>
            </a:br>
            <a:br>
              <a:rPr lang="en-IN" sz="2800" b="1" kern="100" dirty="0">
                <a:effectLst/>
                <a:latin typeface="Times New Roman" panose="02020603050405020304" pitchFamily="18" charset="0"/>
                <a:ea typeface="Calibri" panose="020F0502020204030204" pitchFamily="34" charset="0"/>
                <a:cs typeface="Mangal" panose="02040503050203030202" pitchFamily="18" charset="0"/>
              </a:rPr>
            </a:br>
            <a:br>
              <a:rPr lang="en-IN" sz="2800" b="1" kern="100" dirty="0">
                <a:effectLst/>
                <a:latin typeface="Times New Roman" panose="02020603050405020304" pitchFamily="18" charset="0"/>
                <a:ea typeface="Calibri" panose="020F0502020204030204" pitchFamily="34" charset="0"/>
                <a:cs typeface="Mangal" panose="02040503050203030202" pitchFamily="18" charset="0"/>
              </a:rPr>
            </a:br>
            <a:br>
              <a:rPr lang="en-IN" sz="2800" b="1" kern="100" dirty="0">
                <a:effectLst/>
                <a:latin typeface="Times New Roman" panose="02020603050405020304" pitchFamily="18" charset="0"/>
                <a:ea typeface="Calibri" panose="020F0502020204030204" pitchFamily="34" charset="0"/>
                <a:cs typeface="Mangal" panose="02040503050203030202" pitchFamily="18" charset="0"/>
              </a:rPr>
            </a:br>
            <a:br>
              <a:rPr lang="en-IN" sz="2800" b="1" kern="100" dirty="0">
                <a:effectLst/>
                <a:latin typeface="Times New Roman" panose="02020603050405020304" pitchFamily="18" charset="0"/>
                <a:ea typeface="Calibri" panose="020F0502020204030204" pitchFamily="34" charset="0"/>
                <a:cs typeface="Mangal" panose="02040503050203030202" pitchFamily="18" charset="0"/>
              </a:rPr>
            </a:br>
            <a:br>
              <a:rPr lang="en-IN" sz="2800" b="1" kern="100" dirty="0">
                <a:effectLst/>
                <a:latin typeface="Times New Roman" panose="02020603050405020304" pitchFamily="18" charset="0"/>
                <a:ea typeface="Calibri" panose="020F0502020204030204" pitchFamily="34" charset="0"/>
                <a:cs typeface="Mangal" panose="02040503050203030202" pitchFamily="18" charset="0"/>
              </a:rPr>
            </a:br>
            <a:br>
              <a:rPr lang="en-IN" sz="2800" b="1" kern="100" dirty="0">
                <a:effectLst/>
                <a:latin typeface="Times New Roman" panose="02020603050405020304" pitchFamily="18" charset="0"/>
                <a:ea typeface="Calibri" panose="020F0502020204030204" pitchFamily="34" charset="0"/>
                <a:cs typeface="Mangal" panose="02040503050203030202" pitchFamily="18" charset="0"/>
              </a:rPr>
            </a:br>
            <a:r>
              <a:rPr lang="en-IN" sz="3600" b="1" kern="100" dirty="0">
                <a:effectLst/>
                <a:latin typeface="Times New Roman" panose="02020603050405020304" pitchFamily="18" charset="0"/>
                <a:ea typeface="Calibri" panose="020F0502020204030204" pitchFamily="34" charset="0"/>
                <a:cs typeface="Mangal" panose="02040503050203030202" pitchFamily="18" charset="0"/>
              </a:rPr>
              <a:t>IoT and GPS-based soldier position tracking and </a:t>
            </a:r>
            <a:br>
              <a:rPr lang="en-IN" sz="3600" b="1" kern="100" dirty="0">
                <a:effectLst/>
                <a:latin typeface="Times New Roman" panose="02020603050405020304" pitchFamily="18" charset="0"/>
                <a:ea typeface="Calibri" panose="020F0502020204030204" pitchFamily="34" charset="0"/>
                <a:cs typeface="Mangal" panose="02040503050203030202" pitchFamily="18" charset="0"/>
              </a:rPr>
            </a:br>
            <a:r>
              <a:rPr lang="en-IN" sz="3600" b="1" kern="100" dirty="0">
                <a:effectLst/>
                <a:latin typeface="Times New Roman" panose="02020603050405020304" pitchFamily="18" charset="0"/>
                <a:ea typeface="Calibri" panose="020F0502020204030204" pitchFamily="34" charset="0"/>
                <a:cs typeface="Times New Roman" panose="02020603050405020304" pitchFamily="18" charset="0"/>
              </a:rPr>
              <a:t>health monitoring system using ESP32</a:t>
            </a:r>
            <a:br>
              <a:rPr lang="en-IN" sz="3600" kern="100" dirty="0">
                <a:effectLst/>
                <a:latin typeface="Times New Roman" panose="02020603050405020304" pitchFamily="18" charset="0"/>
                <a:ea typeface="Calibri" panose="020F0502020204030204" pitchFamily="34" charset="0"/>
                <a:cs typeface="Times New Roman" panose="02020603050405020304" pitchFamily="18" charset="0"/>
              </a:rPr>
            </a:br>
            <a:endParaRPr lang="en-IN"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40456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12E29D-43C7-A444-35F7-6C704C2A65CA}"/>
              </a:ext>
            </a:extLst>
          </p:cNvPr>
          <p:cNvSpPr>
            <a:spLocks noGrp="1"/>
          </p:cNvSpPr>
          <p:nvPr>
            <p:ph type="title"/>
          </p:nvPr>
        </p:nvSpPr>
        <p:spPr>
          <a:xfrm>
            <a:off x="926716" y="150095"/>
            <a:ext cx="5169284" cy="847432"/>
          </a:xfrm>
        </p:spPr>
        <p:txBody>
          <a:bodyPr/>
          <a:lstStyle/>
          <a:p>
            <a:r>
              <a:rPr lang="en-IN" sz="2400" b="1" dirty="0">
                <a:latin typeface="Times New Roman" panose="02020603050405020304" pitchFamily="18" charset="0"/>
                <a:cs typeface="Times New Roman" panose="02020603050405020304" pitchFamily="18" charset="0"/>
              </a:rPr>
              <a:t>MPU6050</a:t>
            </a:r>
            <a:r>
              <a:rPr lang="en-IN" sz="2000" b="1" dirty="0">
                <a:latin typeface="Times New Roman" panose="02020603050405020304" pitchFamily="18" charset="0"/>
                <a:cs typeface="Times New Roman" panose="02020603050405020304" pitchFamily="18" charset="0"/>
              </a:rPr>
              <a:t> </a:t>
            </a:r>
            <a:r>
              <a:rPr lang="en-IN" sz="2400" b="1" dirty="0">
                <a:latin typeface="Times New Roman" panose="02020603050405020304" pitchFamily="18" charset="0"/>
                <a:cs typeface="Times New Roman" panose="02020603050405020304" pitchFamily="18" charset="0"/>
              </a:rPr>
              <a:t>ACCELEROMETER &amp; GYROSCOPE</a:t>
            </a:r>
            <a:endParaRPr lang="en-IN" sz="2400" dirty="0"/>
          </a:p>
        </p:txBody>
      </p:sp>
      <p:sp>
        <p:nvSpPr>
          <p:cNvPr id="3" name="Content Placeholder 2">
            <a:extLst>
              <a:ext uri="{FF2B5EF4-FFF2-40B4-BE49-F238E27FC236}">
                <a16:creationId xmlns:a16="http://schemas.microsoft.com/office/drawing/2014/main" id="{05BB8464-DEAA-51E5-6E36-C63F2086665A}"/>
              </a:ext>
            </a:extLst>
          </p:cNvPr>
          <p:cNvSpPr>
            <a:spLocks noGrp="1"/>
          </p:cNvSpPr>
          <p:nvPr>
            <p:ph idx="1"/>
          </p:nvPr>
        </p:nvSpPr>
        <p:spPr>
          <a:xfrm>
            <a:off x="484024" y="997527"/>
            <a:ext cx="6406303" cy="5526437"/>
          </a:xfrm>
        </p:spPr>
        <p:txBody>
          <a:bodyPr>
            <a:normAutofit/>
          </a:bodyPr>
          <a:lstStyle/>
          <a:p>
            <a:pPr algn="l">
              <a:buFont typeface="Wingdings" panose="05000000000000000000" pitchFamily="2" charset="2"/>
              <a:buChar char="§"/>
            </a:pPr>
            <a:r>
              <a:rPr lang="en-US" sz="2000" b="0" i="0" dirty="0">
                <a:solidFill>
                  <a:srgbClr val="333333"/>
                </a:solidFill>
                <a:effectLst/>
                <a:latin typeface="Times New Roman" panose="02020603050405020304" pitchFamily="18" charset="0"/>
                <a:cs typeface="Times New Roman" panose="02020603050405020304" pitchFamily="18" charset="0"/>
              </a:rPr>
              <a:t>Operating voltage range of 2.375V to 3.46V for the MPU-6050, and 2.375V to 5.5V for the MPU-6050A.</a:t>
            </a:r>
          </a:p>
          <a:p>
            <a:pPr algn="l">
              <a:buFont typeface="Wingdings" panose="05000000000000000000" pitchFamily="2" charset="2"/>
              <a:buChar char="§"/>
            </a:pPr>
            <a:r>
              <a:rPr lang="en-US" sz="2000" b="0" i="0" dirty="0">
                <a:solidFill>
                  <a:srgbClr val="333333"/>
                </a:solidFill>
                <a:effectLst/>
                <a:latin typeface="Times New Roman" panose="02020603050405020304" pitchFamily="18" charset="0"/>
                <a:cs typeface="Times New Roman" panose="02020603050405020304" pitchFamily="18" charset="0"/>
              </a:rPr>
              <a:t>Communication Interface.</a:t>
            </a:r>
          </a:p>
          <a:p>
            <a:pPr algn="l">
              <a:buFont typeface="Wingdings" panose="05000000000000000000" pitchFamily="2" charset="2"/>
              <a:buChar char="§"/>
            </a:pPr>
            <a:r>
              <a:rPr lang="en-US" sz="2000" b="0" i="0" dirty="0">
                <a:solidFill>
                  <a:srgbClr val="333333"/>
                </a:solidFill>
                <a:effectLst/>
                <a:latin typeface="Times New Roman" panose="02020603050405020304" pitchFamily="18" charset="0"/>
                <a:cs typeface="Times New Roman" panose="02020603050405020304" pitchFamily="18" charset="0"/>
              </a:rPr>
              <a:t>I2C serial interface with a maximum clock frequency of 400kHz.</a:t>
            </a:r>
          </a:p>
          <a:p>
            <a:pPr algn="l">
              <a:buFont typeface="Wingdings" panose="05000000000000000000" pitchFamily="2" charset="2"/>
              <a:buChar char="§"/>
            </a:pPr>
            <a:r>
              <a:rPr lang="en-US" sz="2000" b="0" i="0" dirty="0">
                <a:solidFill>
                  <a:srgbClr val="333333"/>
                </a:solidFill>
                <a:effectLst/>
                <a:latin typeface="Times New Roman" panose="02020603050405020304" pitchFamily="18" charset="0"/>
                <a:cs typeface="Times New Roman" panose="02020603050405020304" pitchFamily="18" charset="0"/>
              </a:rPr>
              <a:t>8-bit and 16-bit register access modes.</a:t>
            </a:r>
          </a:p>
          <a:p>
            <a:pPr>
              <a:buFont typeface="Wingdings" panose="05000000000000000000" pitchFamily="2" charset="2"/>
              <a:buChar char="§"/>
            </a:pPr>
            <a:r>
              <a:rPr lang="en-US" sz="2000" b="0" i="0" dirty="0">
                <a:solidFill>
                  <a:srgbClr val="333333"/>
                </a:solidFill>
                <a:effectLst/>
                <a:latin typeface="Times New Roman" panose="02020603050405020304" pitchFamily="18" charset="0"/>
                <a:cs typeface="Times New Roman" panose="02020603050405020304" pitchFamily="18" charset="0"/>
              </a:rPr>
              <a:t>3-axis sensing with a full-scale range of ±250, ±500, ±1000, or ±2000 degrees per second (</a:t>
            </a:r>
            <a:r>
              <a:rPr lang="en-US" sz="2000" b="0" i="0" dirty="0" err="1">
                <a:solidFill>
                  <a:srgbClr val="333333"/>
                </a:solidFill>
                <a:effectLst/>
                <a:latin typeface="Times New Roman" panose="02020603050405020304" pitchFamily="18" charset="0"/>
                <a:cs typeface="Times New Roman" panose="02020603050405020304" pitchFamily="18" charset="0"/>
              </a:rPr>
              <a:t>dps</a:t>
            </a:r>
            <a:r>
              <a:rPr lang="en-US" sz="2000" b="0" i="0" dirty="0">
                <a:solidFill>
                  <a:srgbClr val="333333"/>
                </a:solidFill>
                <a:effectLst/>
                <a:latin typeface="Times New Roman" panose="02020603050405020304" pitchFamily="18" charset="0"/>
                <a:cs typeface="Times New Roman" panose="02020603050405020304" pitchFamily="18" charset="0"/>
              </a:rPr>
              <a:t>) for gyroscope.</a:t>
            </a:r>
          </a:p>
          <a:p>
            <a:pPr>
              <a:buFont typeface="Wingdings" panose="05000000000000000000" pitchFamily="2" charset="2"/>
              <a:buChar char="§"/>
            </a:pPr>
            <a:r>
              <a:rPr lang="en-US" sz="2000" b="0" i="0" dirty="0">
                <a:solidFill>
                  <a:srgbClr val="333333"/>
                </a:solidFill>
                <a:effectLst/>
                <a:latin typeface="Times New Roman" panose="02020603050405020304" pitchFamily="18" charset="0"/>
                <a:cs typeface="Times New Roman" panose="02020603050405020304" pitchFamily="18" charset="0"/>
              </a:rPr>
              <a:t>output data rate (ODR) range of 8kHz to 1.25Hz</a:t>
            </a:r>
            <a:r>
              <a:rPr lang="en-US" sz="2000" dirty="0">
                <a:solidFill>
                  <a:srgbClr val="333333"/>
                </a:solidFill>
                <a:latin typeface="Times New Roman" panose="02020603050405020304" pitchFamily="18" charset="0"/>
                <a:cs typeface="Times New Roman" panose="02020603050405020304" pitchFamily="18" charset="0"/>
              </a:rPr>
              <a:t> for gyroscope.</a:t>
            </a:r>
          </a:p>
          <a:p>
            <a:pPr>
              <a:buFont typeface="Wingdings" panose="05000000000000000000" pitchFamily="2" charset="2"/>
              <a:buChar char="§"/>
            </a:pPr>
            <a:r>
              <a:rPr lang="en-US" sz="2000" b="0" i="0" dirty="0">
                <a:solidFill>
                  <a:srgbClr val="333333"/>
                </a:solidFill>
                <a:effectLst/>
                <a:latin typeface="Times New Roman" panose="02020603050405020304" pitchFamily="18" charset="0"/>
                <a:cs typeface="Times New Roman" panose="02020603050405020304" pitchFamily="18" charset="0"/>
              </a:rPr>
              <a:t>3-axis sensing with a full-scale range of ±2g, ±4g, ±8g, or ±16g for accelerometer.</a:t>
            </a:r>
          </a:p>
          <a:p>
            <a:pPr>
              <a:buFont typeface="Wingdings" panose="05000000000000000000" pitchFamily="2" charset="2"/>
              <a:buChar char="§"/>
            </a:pPr>
            <a:r>
              <a:rPr lang="en-US" sz="2000" b="0" i="0" dirty="0">
                <a:solidFill>
                  <a:srgbClr val="333333"/>
                </a:solidFill>
                <a:effectLst/>
                <a:latin typeface="Times New Roman" panose="02020603050405020304" pitchFamily="18" charset="0"/>
                <a:cs typeface="Times New Roman" panose="02020603050405020304" pitchFamily="18" charset="0"/>
              </a:rPr>
              <a:t>Operating range of -40°C to +85°C for accelerometer.</a:t>
            </a:r>
          </a:p>
          <a:p>
            <a:endParaRPr lang="en-US" sz="2000" b="0" i="0" dirty="0">
              <a:solidFill>
                <a:srgbClr val="333333"/>
              </a:solidFill>
              <a:effectLst/>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p:txBody>
      </p:sp>
      <p:pic>
        <p:nvPicPr>
          <p:cNvPr id="5122" name="Picture 2" descr="Buy MPU6050 module Online in India | Robocraze">
            <a:extLst>
              <a:ext uri="{FF2B5EF4-FFF2-40B4-BE49-F238E27FC236}">
                <a16:creationId xmlns:a16="http://schemas.microsoft.com/office/drawing/2014/main" id="{29605E8D-AC7D-E72E-2D28-1F384DEBC3E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54983" y="1882269"/>
            <a:ext cx="2632364" cy="30934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70312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883CF-1715-DA86-CFD8-D5EDAD4698AB}"/>
              </a:ext>
            </a:extLst>
          </p:cNvPr>
          <p:cNvSpPr>
            <a:spLocks noGrp="1"/>
          </p:cNvSpPr>
          <p:nvPr>
            <p:ph type="title"/>
          </p:nvPr>
        </p:nvSpPr>
        <p:spPr/>
        <p:txBody>
          <a:bodyPr>
            <a:normAutofit/>
          </a:bodyPr>
          <a:lstStyle/>
          <a:p>
            <a:r>
              <a:rPr lang="en-US" sz="2500" b="1" dirty="0">
                <a:latin typeface="Times New Roman" panose="02020603050405020304" pitchFamily="18" charset="0"/>
                <a:cs typeface="Times New Roman" panose="02020603050405020304" pitchFamily="18" charset="0"/>
              </a:rPr>
              <a:t>BLOCK</a:t>
            </a:r>
            <a:r>
              <a:rPr lang="en-US" sz="3200" b="1" dirty="0">
                <a:latin typeface="Times New Roman" panose="02020603050405020304" pitchFamily="18" charset="0"/>
                <a:cs typeface="Times New Roman" panose="02020603050405020304" pitchFamily="18" charset="0"/>
              </a:rPr>
              <a:t> </a:t>
            </a:r>
            <a:r>
              <a:rPr lang="en-US" sz="2500" b="1" dirty="0">
                <a:latin typeface="Times New Roman" panose="02020603050405020304" pitchFamily="18" charset="0"/>
                <a:cs typeface="Times New Roman" panose="02020603050405020304" pitchFamily="18" charset="0"/>
              </a:rPr>
              <a:t>DIAGRAM</a:t>
            </a:r>
            <a:endParaRPr lang="en-IN" sz="2500" b="1"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DF437DF1-729E-1D95-D971-2A67EB089A6C}"/>
              </a:ext>
            </a:extLst>
          </p:cNvPr>
          <p:cNvPicPr>
            <a:picLocks noGrp="1" noChangeAspect="1"/>
          </p:cNvPicPr>
          <p:nvPr>
            <p:ph idx="1"/>
          </p:nvPr>
        </p:nvPicPr>
        <p:blipFill rotWithShape="1">
          <a:blip r:embed="rId2"/>
          <a:srcRect l="41297" t="32610" r="20247" b="6187"/>
          <a:stretch/>
        </p:blipFill>
        <p:spPr>
          <a:xfrm>
            <a:off x="757382" y="1320801"/>
            <a:ext cx="7028873" cy="4927600"/>
          </a:xfrm>
        </p:spPr>
      </p:pic>
      <p:sp>
        <p:nvSpPr>
          <p:cNvPr id="6" name="Cloud 5">
            <a:extLst>
              <a:ext uri="{FF2B5EF4-FFF2-40B4-BE49-F238E27FC236}">
                <a16:creationId xmlns:a16="http://schemas.microsoft.com/office/drawing/2014/main" id="{D2428442-CB4D-FEB0-781E-B6422FC6CB8A}"/>
              </a:ext>
            </a:extLst>
          </p:cNvPr>
          <p:cNvSpPr/>
          <p:nvPr/>
        </p:nvSpPr>
        <p:spPr>
          <a:xfrm>
            <a:off x="6096000" y="794327"/>
            <a:ext cx="1311564" cy="914400"/>
          </a:xfrm>
          <a:prstGeom prst="cloud">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DATA</a:t>
            </a:r>
            <a:endParaRPr lang="en-IN" dirty="0"/>
          </a:p>
        </p:txBody>
      </p:sp>
      <p:sp>
        <p:nvSpPr>
          <p:cNvPr id="7" name="Oval 6">
            <a:extLst>
              <a:ext uri="{FF2B5EF4-FFF2-40B4-BE49-F238E27FC236}">
                <a16:creationId xmlns:a16="http://schemas.microsoft.com/office/drawing/2014/main" id="{FB7ACD67-958D-0E3B-8FDA-36CDE9C26EF6}"/>
              </a:ext>
            </a:extLst>
          </p:cNvPr>
          <p:cNvSpPr/>
          <p:nvPr/>
        </p:nvSpPr>
        <p:spPr>
          <a:xfrm>
            <a:off x="5811888" y="1505528"/>
            <a:ext cx="219457" cy="2032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10" name="Oval 9">
            <a:extLst>
              <a:ext uri="{FF2B5EF4-FFF2-40B4-BE49-F238E27FC236}">
                <a16:creationId xmlns:a16="http://schemas.microsoft.com/office/drawing/2014/main" id="{9763AB9F-9887-1ACE-C223-523CA0C676C9}"/>
              </a:ext>
            </a:extLst>
          </p:cNvPr>
          <p:cNvSpPr/>
          <p:nvPr/>
        </p:nvSpPr>
        <p:spPr>
          <a:xfrm>
            <a:off x="5571584" y="1657927"/>
            <a:ext cx="175649" cy="16263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12" name="Oval 11">
            <a:extLst>
              <a:ext uri="{FF2B5EF4-FFF2-40B4-BE49-F238E27FC236}">
                <a16:creationId xmlns:a16="http://schemas.microsoft.com/office/drawing/2014/main" id="{EC2BD959-0D20-9EB3-FFBD-4776F25E305A}"/>
              </a:ext>
            </a:extLst>
          </p:cNvPr>
          <p:cNvSpPr/>
          <p:nvPr/>
        </p:nvSpPr>
        <p:spPr>
          <a:xfrm>
            <a:off x="5331280" y="1802093"/>
            <a:ext cx="138573" cy="12830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24196835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FB38D7-81C0-E1EC-C8E7-3BF3437EAE79}"/>
              </a:ext>
            </a:extLst>
          </p:cNvPr>
          <p:cNvSpPr>
            <a:spLocks noGrp="1"/>
          </p:cNvSpPr>
          <p:nvPr>
            <p:ph type="title"/>
          </p:nvPr>
        </p:nvSpPr>
        <p:spPr>
          <a:xfrm>
            <a:off x="677334" y="609600"/>
            <a:ext cx="8596668" cy="932873"/>
          </a:xfrm>
        </p:spPr>
        <p:txBody>
          <a:bodyPr/>
          <a:lstStyle/>
          <a:p>
            <a:r>
              <a:rPr lang="en-US" sz="3200" b="1" dirty="0">
                <a:latin typeface="Times New Roman" panose="02020603050405020304" pitchFamily="18" charset="0"/>
                <a:cs typeface="Times New Roman" panose="02020603050405020304" pitchFamily="18" charset="0"/>
              </a:rPr>
              <a:t>CIRCUIT</a:t>
            </a:r>
            <a:r>
              <a:rPr lang="en-US" b="1" dirty="0"/>
              <a:t> </a:t>
            </a:r>
            <a:r>
              <a:rPr lang="en-US" sz="3200" b="1" dirty="0">
                <a:latin typeface="Times New Roman" panose="02020603050405020304" pitchFamily="18" charset="0"/>
                <a:cs typeface="Times New Roman" panose="02020603050405020304" pitchFamily="18" charset="0"/>
              </a:rPr>
              <a:t>DIAGRAM</a:t>
            </a:r>
            <a:endParaRPr lang="en-IN" sz="3200" b="1" dirty="0">
              <a:latin typeface="Times New Roman" panose="02020603050405020304" pitchFamily="18" charset="0"/>
              <a:cs typeface="Times New Roman" panose="02020603050405020304" pitchFamily="18" charset="0"/>
            </a:endParaRPr>
          </a:p>
        </p:txBody>
      </p:sp>
      <p:sp>
        <p:nvSpPr>
          <p:cNvPr id="3" name="AutoShape 2">
            <a:extLst>
              <a:ext uri="{FF2B5EF4-FFF2-40B4-BE49-F238E27FC236}">
                <a16:creationId xmlns:a16="http://schemas.microsoft.com/office/drawing/2014/main" id="{1B27EE03-0BFF-70F4-98A6-BAD358DB9865}"/>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5" name="Picture 4">
            <a:extLst>
              <a:ext uri="{FF2B5EF4-FFF2-40B4-BE49-F238E27FC236}">
                <a16:creationId xmlns:a16="http://schemas.microsoft.com/office/drawing/2014/main" id="{EB329C0F-F2FC-7841-5DFF-5ABCF3ED55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2551191" y="952023"/>
            <a:ext cx="4236858" cy="6623748"/>
          </a:xfrm>
          <a:prstGeom prst="rect">
            <a:avLst/>
          </a:prstGeom>
        </p:spPr>
      </p:pic>
    </p:spTree>
    <p:extLst>
      <p:ext uri="{BB962C8B-B14F-4D97-AF65-F5344CB8AC3E}">
        <p14:creationId xmlns:p14="http://schemas.microsoft.com/office/powerpoint/2010/main" val="37111998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2AD0C-B70B-3097-1405-F226BA43F0B6}"/>
              </a:ext>
            </a:extLst>
          </p:cNvPr>
          <p:cNvSpPr>
            <a:spLocks noGrp="1"/>
          </p:cNvSpPr>
          <p:nvPr>
            <p:ph type="title"/>
          </p:nvPr>
        </p:nvSpPr>
        <p:spPr>
          <a:xfrm>
            <a:off x="677334" y="609600"/>
            <a:ext cx="8596668" cy="775855"/>
          </a:xfrm>
        </p:spPr>
        <p:txBody>
          <a:bodyPr>
            <a:normAutofit fontScale="90000"/>
          </a:bodyPr>
          <a:lstStyle/>
          <a:p>
            <a:r>
              <a:rPr lang="en-US" sz="3300" b="1" dirty="0">
                <a:latin typeface="Times New Roman" panose="02020603050405020304" pitchFamily="18" charset="0"/>
                <a:cs typeface="Times New Roman" panose="02020603050405020304" pitchFamily="18" charset="0"/>
              </a:rPr>
              <a:t>RESULT(TEMPERATURE)</a:t>
            </a:r>
            <a:br>
              <a:rPr lang="en-US" dirty="0"/>
            </a:br>
            <a:endParaRPr lang="en-IN" dirty="0"/>
          </a:p>
        </p:txBody>
      </p:sp>
      <p:pic>
        <p:nvPicPr>
          <p:cNvPr id="4" name="Picture 3">
            <a:extLst>
              <a:ext uri="{FF2B5EF4-FFF2-40B4-BE49-F238E27FC236}">
                <a16:creationId xmlns:a16="http://schemas.microsoft.com/office/drawing/2014/main" id="{F5303D20-28ED-AD57-89DC-2FFB48E307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1492" y="1511866"/>
            <a:ext cx="7204364" cy="4362461"/>
          </a:xfrm>
          <a:prstGeom prst="rect">
            <a:avLst/>
          </a:prstGeom>
        </p:spPr>
      </p:pic>
    </p:spTree>
    <p:extLst>
      <p:ext uri="{BB962C8B-B14F-4D97-AF65-F5344CB8AC3E}">
        <p14:creationId xmlns:p14="http://schemas.microsoft.com/office/powerpoint/2010/main" val="25416300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2AD0C-B70B-3097-1405-F226BA43F0B6}"/>
              </a:ext>
            </a:extLst>
          </p:cNvPr>
          <p:cNvSpPr>
            <a:spLocks noGrp="1"/>
          </p:cNvSpPr>
          <p:nvPr>
            <p:ph type="title"/>
          </p:nvPr>
        </p:nvSpPr>
        <p:spPr>
          <a:xfrm>
            <a:off x="677334" y="609600"/>
            <a:ext cx="8596668" cy="775855"/>
          </a:xfrm>
        </p:spPr>
        <p:txBody>
          <a:bodyPr>
            <a:normAutofit fontScale="90000"/>
          </a:bodyPr>
          <a:lstStyle/>
          <a:p>
            <a:r>
              <a:rPr lang="en-US" sz="3300" b="1" dirty="0">
                <a:latin typeface="Times New Roman" panose="02020603050405020304" pitchFamily="18" charset="0"/>
                <a:cs typeface="Times New Roman" panose="02020603050405020304" pitchFamily="18" charset="0"/>
              </a:rPr>
              <a:t>RESULT(PULSE OXIMETER)</a:t>
            </a:r>
            <a:br>
              <a:rPr lang="en-US" dirty="0"/>
            </a:br>
            <a:endParaRPr lang="en-IN" dirty="0"/>
          </a:p>
        </p:txBody>
      </p:sp>
      <p:pic>
        <p:nvPicPr>
          <p:cNvPr id="5" name="Picture 4">
            <a:extLst>
              <a:ext uri="{FF2B5EF4-FFF2-40B4-BE49-F238E27FC236}">
                <a16:creationId xmlns:a16="http://schemas.microsoft.com/office/drawing/2014/main" id="{9DD98A3B-C10A-2AB0-9DDB-91E7FECD56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8207" y="1560946"/>
            <a:ext cx="7660845" cy="4147127"/>
          </a:xfrm>
          <a:prstGeom prst="rect">
            <a:avLst/>
          </a:prstGeom>
        </p:spPr>
      </p:pic>
    </p:spTree>
    <p:extLst>
      <p:ext uri="{BB962C8B-B14F-4D97-AF65-F5344CB8AC3E}">
        <p14:creationId xmlns:p14="http://schemas.microsoft.com/office/powerpoint/2010/main" val="935503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2AD0C-B70B-3097-1405-F226BA43F0B6}"/>
              </a:ext>
            </a:extLst>
          </p:cNvPr>
          <p:cNvSpPr>
            <a:spLocks noGrp="1"/>
          </p:cNvSpPr>
          <p:nvPr>
            <p:ph type="title"/>
          </p:nvPr>
        </p:nvSpPr>
        <p:spPr>
          <a:xfrm>
            <a:off x="677334" y="609600"/>
            <a:ext cx="8596668" cy="775855"/>
          </a:xfrm>
        </p:spPr>
        <p:txBody>
          <a:bodyPr>
            <a:noAutofit/>
          </a:bodyPr>
          <a:lstStyle/>
          <a:p>
            <a:r>
              <a:rPr lang="en-US" sz="3000" b="1" dirty="0">
                <a:latin typeface="Times New Roman" panose="02020603050405020304" pitchFamily="18" charset="0"/>
                <a:cs typeface="Times New Roman" panose="02020603050405020304" pitchFamily="18" charset="0"/>
              </a:rPr>
              <a:t>RESULT (ACCELERATION)</a:t>
            </a:r>
            <a:br>
              <a:rPr lang="en-US" sz="3000" b="1" dirty="0">
                <a:latin typeface="Times New Roman" panose="02020603050405020304" pitchFamily="18" charset="0"/>
                <a:cs typeface="Times New Roman" panose="02020603050405020304" pitchFamily="18" charset="0"/>
              </a:rPr>
            </a:br>
            <a:endParaRPr lang="en-IN" sz="3000" b="1"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E74FB5D7-AA24-47A4-BEF0-B4C966359C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334" y="1280872"/>
            <a:ext cx="7961746" cy="4750002"/>
          </a:xfrm>
          <a:prstGeom prst="rect">
            <a:avLst/>
          </a:prstGeom>
        </p:spPr>
      </p:pic>
    </p:spTree>
    <p:extLst>
      <p:ext uri="{BB962C8B-B14F-4D97-AF65-F5344CB8AC3E}">
        <p14:creationId xmlns:p14="http://schemas.microsoft.com/office/powerpoint/2010/main" val="40446676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2AD0C-B70B-3097-1405-F226BA43F0B6}"/>
              </a:ext>
            </a:extLst>
          </p:cNvPr>
          <p:cNvSpPr>
            <a:spLocks noGrp="1"/>
          </p:cNvSpPr>
          <p:nvPr>
            <p:ph type="title"/>
          </p:nvPr>
        </p:nvSpPr>
        <p:spPr>
          <a:xfrm>
            <a:off x="677334" y="609600"/>
            <a:ext cx="8596668" cy="775855"/>
          </a:xfrm>
        </p:spPr>
        <p:txBody>
          <a:bodyPr>
            <a:noAutofit/>
          </a:bodyPr>
          <a:lstStyle/>
          <a:p>
            <a:r>
              <a:rPr lang="en-US" sz="3000" b="1" dirty="0">
                <a:latin typeface="Times New Roman" panose="02020603050405020304" pitchFamily="18" charset="0"/>
                <a:cs typeface="Times New Roman" panose="02020603050405020304" pitchFamily="18" charset="0"/>
              </a:rPr>
              <a:t>RESULT(GYROSCOPE)</a:t>
            </a:r>
            <a:br>
              <a:rPr lang="en-US" sz="3000" b="1" dirty="0">
                <a:latin typeface="Times New Roman" panose="02020603050405020304" pitchFamily="18" charset="0"/>
                <a:cs typeface="Times New Roman" panose="02020603050405020304" pitchFamily="18" charset="0"/>
              </a:rPr>
            </a:br>
            <a:endParaRPr lang="en-IN" sz="3000" b="1"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A5B6C089-081C-2B45-9641-538C66FB72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0655" y="1385455"/>
            <a:ext cx="7508360" cy="4431686"/>
          </a:xfrm>
          <a:prstGeom prst="rect">
            <a:avLst/>
          </a:prstGeom>
        </p:spPr>
      </p:pic>
    </p:spTree>
    <p:extLst>
      <p:ext uri="{BB962C8B-B14F-4D97-AF65-F5344CB8AC3E}">
        <p14:creationId xmlns:p14="http://schemas.microsoft.com/office/powerpoint/2010/main" val="31752693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266500-5142-8C11-87E1-23E4667A60CF}"/>
              </a:ext>
            </a:extLst>
          </p:cNvPr>
          <p:cNvSpPr>
            <a:spLocks noGrp="1"/>
          </p:cNvSpPr>
          <p:nvPr>
            <p:ph type="title"/>
          </p:nvPr>
        </p:nvSpPr>
        <p:spPr/>
        <p:txBody>
          <a:bodyPr>
            <a:normAutofit/>
          </a:bodyPr>
          <a:lstStyle/>
          <a:p>
            <a:r>
              <a:rPr lang="en-US" sz="2800" b="1" dirty="0">
                <a:latin typeface="Times New Roman" panose="02020603050405020304" pitchFamily="18" charset="0"/>
                <a:cs typeface="Times New Roman" panose="02020603050405020304" pitchFamily="18" charset="0"/>
              </a:rPr>
              <a:t>RESULT(GPS)</a:t>
            </a:r>
            <a:r>
              <a:rPr lang="en-US" sz="3200" b="1" dirty="0">
                <a:latin typeface="Times New Roman" panose="02020603050405020304" pitchFamily="18" charset="0"/>
                <a:cs typeface="Times New Roman" panose="02020603050405020304" pitchFamily="18" charset="0"/>
              </a:rPr>
              <a:t> </a:t>
            </a:r>
            <a:endParaRPr lang="en-IN" sz="3200" b="1" dirty="0">
              <a:latin typeface="Times New Roman" panose="02020603050405020304" pitchFamily="18" charset="0"/>
              <a:cs typeface="Times New Roman" panose="02020603050405020304" pitchFamily="18" charset="0"/>
            </a:endParaRPr>
          </a:p>
        </p:txBody>
      </p:sp>
      <p:pic>
        <p:nvPicPr>
          <p:cNvPr id="4" name="Content Placeholder 3">
            <a:extLst>
              <a:ext uri="{FF2B5EF4-FFF2-40B4-BE49-F238E27FC236}">
                <a16:creationId xmlns:a16="http://schemas.microsoft.com/office/drawing/2014/main" id="{09AC5A7B-064E-06A8-8834-6AED5A7B4C87}"/>
              </a:ext>
            </a:extLst>
          </p:cNvPr>
          <p:cNvPicPr>
            <a:picLocks noGrp="1" noChangeAspect="1"/>
          </p:cNvPicPr>
          <p:nvPr>
            <p:ph idx="1"/>
          </p:nvPr>
        </p:nvPicPr>
        <p:blipFill>
          <a:blip r:embed="rId2"/>
          <a:stretch>
            <a:fillRect/>
          </a:stretch>
        </p:blipFill>
        <p:spPr>
          <a:xfrm>
            <a:off x="425325" y="1459345"/>
            <a:ext cx="8361554" cy="4082473"/>
          </a:xfrm>
          <a:prstGeom prst="rect">
            <a:avLst/>
          </a:prstGeom>
        </p:spPr>
      </p:pic>
    </p:spTree>
    <p:extLst>
      <p:ext uri="{BB962C8B-B14F-4D97-AF65-F5344CB8AC3E}">
        <p14:creationId xmlns:p14="http://schemas.microsoft.com/office/powerpoint/2010/main" val="5876945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8333B31-37B1-1407-C34D-B3C17656DB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3823" y="886092"/>
            <a:ext cx="9176789" cy="4439272"/>
          </a:xfrm>
          <a:prstGeom prst="rect">
            <a:avLst/>
          </a:prstGeom>
        </p:spPr>
      </p:pic>
    </p:spTree>
    <p:extLst>
      <p:ext uri="{BB962C8B-B14F-4D97-AF65-F5344CB8AC3E}">
        <p14:creationId xmlns:p14="http://schemas.microsoft.com/office/powerpoint/2010/main" val="37998129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3C5DD-8ABC-9497-542A-489ADC2AFD75}"/>
              </a:ext>
            </a:extLst>
          </p:cNvPr>
          <p:cNvSpPr>
            <a:spLocks noGrp="1"/>
          </p:cNvSpPr>
          <p:nvPr>
            <p:ph type="title"/>
          </p:nvPr>
        </p:nvSpPr>
        <p:spPr>
          <a:xfrm>
            <a:off x="677334" y="591128"/>
            <a:ext cx="8596668" cy="794327"/>
          </a:xfrm>
        </p:spPr>
        <p:txBody>
          <a:bodyPr>
            <a:normAutofit/>
          </a:bodyPr>
          <a:lstStyle/>
          <a:p>
            <a:r>
              <a:rPr lang="en-US" sz="2500" b="1" dirty="0">
                <a:latin typeface="Times New Roman" panose="02020603050405020304" pitchFamily="18" charset="0"/>
                <a:cs typeface="Times New Roman" panose="02020603050405020304" pitchFamily="18" charset="0"/>
              </a:rPr>
              <a:t>CONCLUSION</a:t>
            </a:r>
            <a:endParaRPr lang="en-IN" sz="25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7B322B6-D22D-F9C0-8059-E5959BE99F37}"/>
              </a:ext>
            </a:extLst>
          </p:cNvPr>
          <p:cNvSpPr>
            <a:spLocks noGrp="1"/>
          </p:cNvSpPr>
          <p:nvPr>
            <p:ph idx="1"/>
          </p:nvPr>
        </p:nvSpPr>
        <p:spPr>
          <a:xfrm>
            <a:off x="677334" y="1385455"/>
            <a:ext cx="8596668" cy="4655907"/>
          </a:xfrm>
        </p:spPr>
        <p:txBody>
          <a:bodyPr>
            <a:normAutofit/>
          </a:bodyPr>
          <a:lstStyle/>
          <a:p>
            <a:pPr>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The project aims to develop an IoT and GPS-based system using the ESP32 microcontroller to track soldier positions and monitor their health in real-time, providing enhanced situational awareness and facilitating prompt medical assistance when needed.</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100716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C0C196-97F2-66B0-CED5-E4726E2624C4}"/>
              </a:ext>
            </a:extLst>
          </p:cNvPr>
          <p:cNvSpPr>
            <a:spLocks noGrp="1"/>
          </p:cNvSpPr>
          <p:nvPr>
            <p:ph type="title"/>
          </p:nvPr>
        </p:nvSpPr>
        <p:spPr>
          <a:xfrm>
            <a:off x="538788" y="558800"/>
            <a:ext cx="8596668" cy="1320800"/>
          </a:xfrm>
        </p:spPr>
        <p:txBody>
          <a:bodyPr>
            <a:normAutofit/>
          </a:bodyPr>
          <a:lstStyle/>
          <a:p>
            <a:r>
              <a:rPr lang="en-US" sz="2500" b="1" dirty="0">
                <a:latin typeface="Times New Roman" panose="02020603050405020304" pitchFamily="18" charset="0"/>
                <a:cs typeface="Times New Roman" panose="02020603050405020304" pitchFamily="18" charset="0"/>
              </a:rPr>
              <a:t>GROUP MEMBERS</a:t>
            </a:r>
            <a:endParaRPr lang="en-IN" sz="25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B2EF11F-0FF7-C2D1-9E43-6C8DE4159265}"/>
              </a:ext>
            </a:extLst>
          </p:cNvPr>
          <p:cNvSpPr>
            <a:spLocks noGrp="1"/>
          </p:cNvSpPr>
          <p:nvPr>
            <p:ph idx="1"/>
          </p:nvPr>
        </p:nvSpPr>
        <p:spPr>
          <a:xfrm>
            <a:off x="538788" y="1343891"/>
            <a:ext cx="8596668" cy="3880773"/>
          </a:xfrm>
        </p:spPr>
        <p:txBody>
          <a:bodyPr>
            <a:normAutofit/>
          </a:bodyPr>
          <a:lstStyle/>
          <a:p>
            <a:pPr>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09 -Digvijay Kamble</a:t>
            </a:r>
          </a:p>
          <a:p>
            <a:pPr>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10 -Revati Gajbhar</a:t>
            </a:r>
          </a:p>
          <a:p>
            <a:pPr>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11 -Vivek Gajbhiye</a:t>
            </a:r>
          </a:p>
          <a:p>
            <a:pPr>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12 -Om Gandhal</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408579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F7E31F-9851-E459-55EC-CD02DC66F6F8}"/>
              </a:ext>
            </a:extLst>
          </p:cNvPr>
          <p:cNvSpPr>
            <a:spLocks noGrp="1"/>
          </p:cNvSpPr>
          <p:nvPr>
            <p:ph type="ctrTitle"/>
          </p:nvPr>
        </p:nvSpPr>
        <p:spPr/>
        <p:txBody>
          <a:bodyPr/>
          <a:lstStyle/>
          <a:p>
            <a:pPr algn="ctr"/>
            <a:r>
              <a:rPr lang="en-US" sz="4000" b="1" dirty="0">
                <a:latin typeface="Times New Roman" panose="02020603050405020304" pitchFamily="18" charset="0"/>
                <a:cs typeface="Times New Roman" panose="02020603050405020304" pitchFamily="18" charset="0"/>
              </a:rPr>
              <a:t>THANK YOU</a:t>
            </a:r>
            <a:endParaRPr lang="en-IN" sz="4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098032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B6697C-0770-F04B-3231-2988C558B6F9}"/>
              </a:ext>
            </a:extLst>
          </p:cNvPr>
          <p:cNvSpPr>
            <a:spLocks noGrp="1"/>
          </p:cNvSpPr>
          <p:nvPr>
            <p:ph type="title"/>
          </p:nvPr>
        </p:nvSpPr>
        <p:spPr/>
        <p:txBody>
          <a:bodyPr>
            <a:normAutofit/>
          </a:bodyPr>
          <a:lstStyle/>
          <a:p>
            <a:r>
              <a:rPr lang="en-US" sz="3200" b="1" dirty="0">
                <a:latin typeface="Times New Roman" panose="02020603050405020304" pitchFamily="18" charset="0"/>
                <a:cs typeface="Times New Roman" panose="02020603050405020304" pitchFamily="18" charset="0"/>
              </a:rPr>
              <a:t>CONTENT</a:t>
            </a:r>
            <a:endParaRPr lang="en-IN" sz="32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9B1BAC7-B7B8-5FD5-D339-664A56FCDF54}"/>
              </a:ext>
            </a:extLst>
          </p:cNvPr>
          <p:cNvSpPr>
            <a:spLocks noGrp="1"/>
          </p:cNvSpPr>
          <p:nvPr>
            <p:ph idx="1"/>
          </p:nvPr>
        </p:nvSpPr>
        <p:spPr>
          <a:xfrm>
            <a:off x="677334" y="1488613"/>
            <a:ext cx="8596668" cy="3880773"/>
          </a:xfrm>
        </p:spPr>
        <p:txBody>
          <a:bodyPr/>
          <a:lstStyle/>
          <a:p>
            <a:r>
              <a:rPr lang="en-US" sz="2000" dirty="0">
                <a:latin typeface="Times New Roman" panose="02020603050405020304" pitchFamily="18" charset="0"/>
                <a:cs typeface="Times New Roman" panose="02020603050405020304" pitchFamily="18" charset="0"/>
              </a:rPr>
              <a:t>Overview</a:t>
            </a:r>
          </a:p>
          <a:p>
            <a:r>
              <a:rPr lang="en-IN" sz="2000" dirty="0">
                <a:latin typeface="Times New Roman" panose="02020603050405020304" pitchFamily="18" charset="0"/>
                <a:cs typeface="Times New Roman" panose="02020603050405020304" pitchFamily="18" charset="0"/>
              </a:rPr>
              <a:t>List of component</a:t>
            </a:r>
          </a:p>
          <a:p>
            <a:r>
              <a:rPr lang="en-IN" dirty="0"/>
              <a:t>Block Diagram</a:t>
            </a:r>
          </a:p>
          <a:p>
            <a:r>
              <a:rPr lang="en-IN" dirty="0"/>
              <a:t>Results</a:t>
            </a:r>
          </a:p>
          <a:p>
            <a:r>
              <a:rPr lang="en-IN" dirty="0"/>
              <a:t>Conclusion</a:t>
            </a:r>
          </a:p>
          <a:p>
            <a:endParaRPr lang="en-IN" dirty="0"/>
          </a:p>
          <a:p>
            <a:endParaRPr lang="en-IN" dirty="0"/>
          </a:p>
        </p:txBody>
      </p:sp>
    </p:spTree>
    <p:extLst>
      <p:ext uri="{BB962C8B-B14F-4D97-AF65-F5344CB8AC3E}">
        <p14:creationId xmlns:p14="http://schemas.microsoft.com/office/powerpoint/2010/main" val="10946543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2CD3FE-BCDC-D084-D92D-6AE123DF15D1}"/>
              </a:ext>
            </a:extLst>
          </p:cNvPr>
          <p:cNvSpPr>
            <a:spLocks noGrp="1"/>
          </p:cNvSpPr>
          <p:nvPr>
            <p:ph type="title"/>
          </p:nvPr>
        </p:nvSpPr>
        <p:spPr/>
        <p:txBody>
          <a:bodyPr>
            <a:normAutofit/>
          </a:bodyPr>
          <a:lstStyle/>
          <a:p>
            <a:r>
              <a:rPr lang="en-US" sz="2500" b="1" dirty="0">
                <a:latin typeface="Times New Roman" panose="02020603050405020304" pitchFamily="18" charset="0"/>
                <a:cs typeface="Times New Roman" panose="02020603050405020304" pitchFamily="18" charset="0"/>
              </a:rPr>
              <a:t>OVERVIEW</a:t>
            </a:r>
            <a:endParaRPr lang="en-IN" sz="25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3C9BB4E-5637-14A8-BF47-DA0189A82619}"/>
              </a:ext>
            </a:extLst>
          </p:cNvPr>
          <p:cNvSpPr>
            <a:spLocks noGrp="1"/>
          </p:cNvSpPr>
          <p:nvPr>
            <p:ph idx="1"/>
          </p:nvPr>
        </p:nvSpPr>
        <p:spPr>
          <a:xfrm>
            <a:off x="489527" y="1163782"/>
            <a:ext cx="8498147" cy="4748271"/>
          </a:xfrm>
        </p:spPr>
        <p:txBody>
          <a:bodyPr>
            <a:normAutofit/>
          </a:bodyPr>
          <a:lstStyle/>
          <a:p>
            <a:pPr>
              <a:buFont typeface="Wingdings" panose="05000000000000000000" pitchFamily="2" charset="2"/>
              <a:buChar char="§"/>
            </a:pPr>
            <a:r>
              <a:rPr lang="en-US" sz="2000" dirty="0">
                <a:latin typeface="Times New Roman" panose="02020603050405020304" pitchFamily="18" charset="0"/>
                <a:ea typeface="Microsoft YaHei Light" panose="020B0502040204020203" pitchFamily="34" charset="-122"/>
                <a:cs typeface="Times New Roman" panose="02020603050405020304" pitchFamily="18" charset="0"/>
              </a:rPr>
              <a:t>The project involves developing an IoT and GPS-based system for tracking soldier positions and monitoring their health using the ESP32 microcontroller. This system integrates several sensors and hardware components, including the NEO-6M GPS module for location tracking, MAX30102pulse oximeter for monitoring vital signs, LM75 temperature sensor for temperature readings, MPU6050 accelerometer and gyroscope for motion detection. By utilizing the ESP32's capabilities, the system provides real-time data on soldier whereabouts and health status, enhancing situational awareness and ensuring prompt medical assistance when necessary.</a:t>
            </a:r>
            <a:endParaRPr lang="en-IN" sz="2000" dirty="0">
              <a:latin typeface="Times New Roman" panose="02020603050405020304" pitchFamily="18" charset="0"/>
              <a:ea typeface="Microsoft YaHei Light" panose="020B0502040204020203" pitchFamily="34" charset="-122"/>
              <a:cs typeface="Times New Roman" panose="02020603050405020304" pitchFamily="18" charset="0"/>
            </a:endParaRPr>
          </a:p>
        </p:txBody>
      </p:sp>
    </p:spTree>
    <p:extLst>
      <p:ext uri="{BB962C8B-B14F-4D97-AF65-F5344CB8AC3E}">
        <p14:creationId xmlns:p14="http://schemas.microsoft.com/office/powerpoint/2010/main" val="38065763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6BA22B-BB3E-BD11-EB74-96FA2A3CC540}"/>
              </a:ext>
            </a:extLst>
          </p:cNvPr>
          <p:cNvSpPr>
            <a:spLocks noGrp="1"/>
          </p:cNvSpPr>
          <p:nvPr>
            <p:ph type="title"/>
          </p:nvPr>
        </p:nvSpPr>
        <p:spPr>
          <a:xfrm>
            <a:off x="658862" y="591127"/>
            <a:ext cx="8596668" cy="775855"/>
          </a:xfrm>
        </p:spPr>
        <p:txBody>
          <a:bodyPr>
            <a:normAutofit/>
          </a:bodyPr>
          <a:lstStyle/>
          <a:p>
            <a:r>
              <a:rPr lang="en-US" sz="2500" b="1" dirty="0">
                <a:latin typeface="Times New Roman" panose="02020603050405020304" pitchFamily="18" charset="0"/>
                <a:cs typeface="Times New Roman" panose="02020603050405020304" pitchFamily="18" charset="0"/>
              </a:rPr>
              <a:t>LIST OF COMPONENETS</a:t>
            </a:r>
            <a:endParaRPr lang="en-IN" sz="25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88661CF-DD21-DF54-8E15-61AC99381732}"/>
              </a:ext>
            </a:extLst>
          </p:cNvPr>
          <p:cNvSpPr>
            <a:spLocks noGrp="1"/>
          </p:cNvSpPr>
          <p:nvPr>
            <p:ph idx="1"/>
          </p:nvPr>
        </p:nvSpPr>
        <p:spPr>
          <a:xfrm>
            <a:off x="483371" y="1233054"/>
            <a:ext cx="8596668" cy="3902363"/>
          </a:xfrm>
        </p:spPr>
        <p:txBody>
          <a:bodyPr>
            <a:normAutofit/>
          </a:bodyPr>
          <a:lstStyle/>
          <a:p>
            <a:pPr algn="just">
              <a:buFont typeface="Wingdings" panose="05000000000000000000" pitchFamily="2" charset="2"/>
              <a:buChar char="§"/>
            </a:pPr>
            <a:r>
              <a:rPr lang="en-US" sz="2000" b="0" i="0" dirty="0">
                <a:solidFill>
                  <a:srgbClr val="333E48"/>
                </a:solidFill>
                <a:effectLst/>
                <a:latin typeface="Times New Roman" panose="02020603050405020304" pitchFamily="18" charset="0"/>
                <a:cs typeface="Times New Roman" panose="02020603050405020304" pitchFamily="18" charset="0"/>
              </a:rPr>
              <a:t>ESP32 Microcontroller.</a:t>
            </a:r>
          </a:p>
          <a:p>
            <a:pPr algn="just">
              <a:buFont typeface="Wingdings" panose="05000000000000000000" pitchFamily="2" charset="2"/>
              <a:buChar char="§"/>
            </a:pPr>
            <a:r>
              <a:rPr lang="en-US" sz="2000" b="0" i="0" dirty="0">
                <a:solidFill>
                  <a:srgbClr val="333E48"/>
                </a:solidFill>
                <a:effectLst/>
                <a:latin typeface="Times New Roman" panose="02020603050405020304" pitchFamily="18" charset="0"/>
                <a:cs typeface="Times New Roman" panose="02020603050405020304" pitchFamily="18" charset="0"/>
              </a:rPr>
              <a:t>MAX30100 Pulse Oximeter Heart Rate Sensor Module.</a:t>
            </a:r>
          </a:p>
          <a:p>
            <a:pPr algn="just">
              <a:buFont typeface="Wingdings" panose="05000000000000000000" pitchFamily="2" charset="2"/>
              <a:buChar char="§"/>
            </a:pPr>
            <a:r>
              <a:rPr lang="en-US" sz="2000" b="0" i="0" dirty="0">
                <a:solidFill>
                  <a:srgbClr val="333E48"/>
                </a:solidFill>
                <a:effectLst/>
                <a:latin typeface="Times New Roman" panose="02020603050405020304" pitchFamily="18" charset="0"/>
                <a:cs typeface="Times New Roman" panose="02020603050405020304" pitchFamily="18" charset="0"/>
              </a:rPr>
              <a:t> NEO-6M GPS module</a:t>
            </a:r>
            <a:r>
              <a:rPr lang="en-US" sz="2000" dirty="0">
                <a:solidFill>
                  <a:srgbClr val="333E48"/>
                </a:solidFill>
                <a:latin typeface="Times New Roman" panose="02020603050405020304" pitchFamily="18" charset="0"/>
                <a:cs typeface="Times New Roman" panose="02020603050405020304" pitchFamily="18" charset="0"/>
              </a:rPr>
              <a:t>.</a:t>
            </a:r>
            <a:endParaRPr lang="en-US" sz="2000" b="0" i="0" dirty="0">
              <a:solidFill>
                <a:srgbClr val="333E48"/>
              </a:solidFill>
              <a:effectLst/>
              <a:latin typeface="Times New Roman" panose="02020603050405020304" pitchFamily="18" charset="0"/>
              <a:cs typeface="Times New Roman" panose="02020603050405020304" pitchFamily="18" charset="0"/>
            </a:endParaRPr>
          </a:p>
          <a:p>
            <a:pPr algn="just">
              <a:buFont typeface="Wingdings" panose="05000000000000000000" pitchFamily="2" charset="2"/>
              <a:buChar char="§"/>
            </a:pPr>
            <a:r>
              <a:rPr lang="en-IN" sz="2000" dirty="0">
                <a:latin typeface="Times New Roman" panose="02020603050405020304" pitchFamily="18" charset="0"/>
                <a:cs typeface="Times New Roman" panose="02020603050405020304" pitchFamily="18" charset="0"/>
              </a:rPr>
              <a:t>LM75 temperature sensor.</a:t>
            </a:r>
          </a:p>
          <a:p>
            <a:pPr algn="just">
              <a:buFont typeface="Wingdings" panose="05000000000000000000" pitchFamily="2" charset="2"/>
              <a:buChar char="§"/>
            </a:pPr>
            <a:r>
              <a:rPr lang="en-IN" sz="2000" dirty="0">
                <a:latin typeface="Times New Roman" panose="02020603050405020304" pitchFamily="18" charset="0"/>
                <a:cs typeface="Times New Roman" panose="02020603050405020304" pitchFamily="18" charset="0"/>
              </a:rPr>
              <a:t> MPU6050 accelerometer and gyroscope.</a:t>
            </a:r>
          </a:p>
          <a:p>
            <a:pPr algn="just"/>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994696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CC0447-8F70-5476-A3C6-918780AFDDE6}"/>
              </a:ext>
            </a:extLst>
          </p:cNvPr>
          <p:cNvSpPr>
            <a:spLocks noGrp="1"/>
          </p:cNvSpPr>
          <p:nvPr>
            <p:ph type="title"/>
          </p:nvPr>
        </p:nvSpPr>
        <p:spPr>
          <a:xfrm>
            <a:off x="751224" y="225512"/>
            <a:ext cx="5215466" cy="579577"/>
          </a:xfrm>
        </p:spPr>
        <p:txBody>
          <a:bodyPr>
            <a:noAutofit/>
          </a:bodyPr>
          <a:lstStyle/>
          <a:p>
            <a:r>
              <a:rPr lang="en-US" sz="2800" b="1" dirty="0">
                <a:latin typeface="Times New Roman" panose="02020603050405020304" pitchFamily="18" charset="0"/>
                <a:cs typeface="Times New Roman" panose="02020603050405020304" pitchFamily="18" charset="0"/>
              </a:rPr>
              <a:t>MICROCONTROLLER</a:t>
            </a:r>
            <a:endParaRPr lang="en-IN" sz="2800" dirty="0"/>
          </a:p>
        </p:txBody>
      </p:sp>
      <p:sp>
        <p:nvSpPr>
          <p:cNvPr id="3" name="Content Placeholder 2">
            <a:extLst>
              <a:ext uri="{FF2B5EF4-FFF2-40B4-BE49-F238E27FC236}">
                <a16:creationId xmlns:a16="http://schemas.microsoft.com/office/drawing/2014/main" id="{2D06E648-6172-60C6-29EE-0D1C5F8E246E}"/>
              </a:ext>
            </a:extLst>
          </p:cNvPr>
          <p:cNvSpPr>
            <a:spLocks noGrp="1"/>
          </p:cNvSpPr>
          <p:nvPr>
            <p:ph idx="1"/>
          </p:nvPr>
        </p:nvSpPr>
        <p:spPr>
          <a:xfrm>
            <a:off x="388021" y="805089"/>
            <a:ext cx="6668561" cy="5526437"/>
          </a:xfrm>
        </p:spPr>
        <p:txBody>
          <a:bodyPr>
            <a:noAutofit/>
          </a:bodyPr>
          <a:lstStyle/>
          <a:p>
            <a:pPr>
              <a:buFont typeface="Wingdings" panose="05000000000000000000" pitchFamily="2" charset="2"/>
              <a:buChar char="§"/>
            </a:pPr>
            <a:r>
              <a:rPr lang="en-US" b="0" i="0" dirty="0">
                <a:solidFill>
                  <a:srgbClr val="0D0D0D"/>
                </a:solidFill>
                <a:effectLst/>
                <a:latin typeface="Times New Roman" panose="02020603050405020304" pitchFamily="18" charset="0"/>
                <a:cs typeface="Times New Roman" panose="02020603050405020304" pitchFamily="18" charset="0"/>
              </a:rPr>
              <a:t>The ESP32 Dev WROOM 32 is a powerful development board based on the ESP32 system-on-chip (SoC) by Espressif Systems. It is designed for IoT (Internet of Things) applications and provides a wide range of features for prototyping and development.</a:t>
            </a:r>
          </a:p>
          <a:p>
            <a:pPr algn="l">
              <a:buFont typeface="Arial" panose="020B0604020202020204" pitchFamily="34" charset="0"/>
              <a:buChar char="•"/>
            </a:pPr>
            <a:r>
              <a:rPr lang="en-US" b="0" i="0" dirty="0">
                <a:solidFill>
                  <a:srgbClr val="0D0D0D"/>
                </a:solidFill>
                <a:effectLst/>
                <a:latin typeface="Times New Roman" panose="02020603050405020304" pitchFamily="18" charset="0"/>
                <a:cs typeface="Times New Roman" panose="02020603050405020304" pitchFamily="18" charset="0"/>
              </a:rPr>
              <a:t>Dual-core Xtensa 32-bit LX6 microprocessors, which can be clocked up to 240 MHz</a:t>
            </a:r>
          </a:p>
          <a:p>
            <a:pPr algn="l">
              <a:buFont typeface="Arial" panose="020B0604020202020204" pitchFamily="34" charset="0"/>
              <a:buChar char="•"/>
            </a:pPr>
            <a:r>
              <a:rPr lang="en-US" b="0" i="0" dirty="0">
                <a:solidFill>
                  <a:srgbClr val="0D0D0D"/>
                </a:solidFill>
                <a:effectLst/>
                <a:latin typeface="Times New Roman" panose="02020603050405020304" pitchFamily="18" charset="0"/>
                <a:cs typeface="Times New Roman" panose="02020603050405020304" pitchFamily="18" charset="0"/>
              </a:rPr>
              <a:t>Integrated Wi-Fi and Bluetooth connectivity, making it suitable for various IoT applications.</a:t>
            </a:r>
          </a:p>
          <a:p>
            <a:pPr algn="l">
              <a:buFont typeface="Arial" panose="020B0604020202020204" pitchFamily="34" charset="0"/>
              <a:buChar char="•"/>
            </a:pPr>
            <a:r>
              <a:rPr lang="en-US" b="0" i="0" dirty="0">
                <a:solidFill>
                  <a:srgbClr val="0D0D0D"/>
                </a:solidFill>
                <a:effectLst/>
                <a:latin typeface="Times New Roman" panose="02020603050405020304" pitchFamily="18" charset="0"/>
                <a:cs typeface="Times New Roman" panose="02020603050405020304" pitchFamily="18" charset="0"/>
              </a:rPr>
              <a:t>Rich peripheral set including GPIO, UART, SPI, I2C, ADC, DAC, and more.</a:t>
            </a:r>
          </a:p>
          <a:p>
            <a:pPr algn="l">
              <a:buFont typeface="Arial" panose="020B0604020202020204" pitchFamily="34" charset="0"/>
              <a:buChar char="•"/>
            </a:pPr>
            <a:r>
              <a:rPr lang="en-US" b="0" i="0" dirty="0">
                <a:solidFill>
                  <a:srgbClr val="0D0D0D"/>
                </a:solidFill>
                <a:effectLst/>
                <a:latin typeface="Times New Roman" panose="02020603050405020304" pitchFamily="18" charset="0"/>
                <a:cs typeface="Times New Roman" panose="02020603050405020304" pitchFamily="18" charset="0"/>
              </a:rPr>
              <a:t>Support for multiple low-power modes, enabling efficient power management.</a:t>
            </a:r>
          </a:p>
          <a:p>
            <a:pPr algn="l">
              <a:buFont typeface="Arial" panose="020B0604020202020204" pitchFamily="34" charset="0"/>
              <a:buChar char="•"/>
            </a:pPr>
            <a:r>
              <a:rPr lang="en-US" b="0" i="0" dirty="0">
                <a:solidFill>
                  <a:srgbClr val="0D0D0D"/>
                </a:solidFill>
                <a:effectLst/>
                <a:latin typeface="Times New Roman" panose="02020603050405020304" pitchFamily="18" charset="0"/>
                <a:cs typeface="Times New Roman" panose="02020603050405020304" pitchFamily="18" charset="0"/>
              </a:rPr>
              <a:t>Onboard flash memory for program and data storage.</a:t>
            </a:r>
          </a:p>
          <a:p>
            <a:pPr algn="l">
              <a:buFont typeface="Arial" panose="020B0604020202020204" pitchFamily="34" charset="0"/>
              <a:buChar char="•"/>
            </a:pPr>
            <a:r>
              <a:rPr lang="en-US" b="0" i="0" dirty="0">
                <a:solidFill>
                  <a:srgbClr val="0D0D0D"/>
                </a:solidFill>
                <a:effectLst/>
                <a:latin typeface="Times New Roman" panose="02020603050405020304" pitchFamily="18" charset="0"/>
                <a:cs typeface="Times New Roman" panose="02020603050405020304" pitchFamily="18" charset="0"/>
              </a:rPr>
              <a:t>Various development interfaces such as USB-UART bridge, micro USB port, and JTAG debugging support.</a:t>
            </a:r>
          </a:p>
          <a:p>
            <a:endParaRPr lang="en-IN" sz="1900" dirty="0"/>
          </a:p>
        </p:txBody>
      </p:sp>
      <p:pic>
        <p:nvPicPr>
          <p:cNvPr id="2050" name="Picture 2" descr="ESP32-WROOM-32 DEVELOPMENT BOARD WITH BLUETOOTH AND WIFI - AalokTech">
            <a:extLst>
              <a:ext uri="{FF2B5EF4-FFF2-40B4-BE49-F238E27FC236}">
                <a16:creationId xmlns:a16="http://schemas.microsoft.com/office/drawing/2014/main" id="{DF2826AC-F4FC-63B9-B21C-8E7853107BA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91708" y="1915489"/>
            <a:ext cx="2666224" cy="30270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37873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819FA-696D-D167-06F0-AED6B428DA62}"/>
              </a:ext>
            </a:extLst>
          </p:cNvPr>
          <p:cNvSpPr>
            <a:spLocks noGrp="1"/>
          </p:cNvSpPr>
          <p:nvPr>
            <p:ph type="title"/>
          </p:nvPr>
        </p:nvSpPr>
        <p:spPr>
          <a:xfrm>
            <a:off x="963660" y="113151"/>
            <a:ext cx="5381721" cy="764304"/>
          </a:xfrm>
        </p:spPr>
        <p:txBody>
          <a:bodyPr>
            <a:noAutofit/>
          </a:bodyPr>
          <a:lstStyle/>
          <a:p>
            <a:r>
              <a:rPr lang="en-IN" sz="2400" b="1" dirty="0">
                <a:latin typeface="Times New Roman" panose="02020603050405020304" pitchFamily="18" charset="0"/>
                <a:cs typeface="Times New Roman" panose="02020603050405020304" pitchFamily="18" charset="0"/>
              </a:rPr>
              <a:t>MAX30102 PULSE OXIMETER HEART RATE SENSOR</a:t>
            </a:r>
            <a:endParaRPr lang="en-IN" sz="2400" dirty="0"/>
          </a:p>
        </p:txBody>
      </p:sp>
      <p:sp>
        <p:nvSpPr>
          <p:cNvPr id="3" name="Content Placeholder 2">
            <a:extLst>
              <a:ext uri="{FF2B5EF4-FFF2-40B4-BE49-F238E27FC236}">
                <a16:creationId xmlns:a16="http://schemas.microsoft.com/office/drawing/2014/main" id="{9E228C6F-A47E-8493-189D-30DF7AF1A36C}"/>
              </a:ext>
            </a:extLst>
          </p:cNvPr>
          <p:cNvSpPr>
            <a:spLocks noGrp="1"/>
          </p:cNvSpPr>
          <p:nvPr>
            <p:ph idx="1"/>
          </p:nvPr>
        </p:nvSpPr>
        <p:spPr>
          <a:xfrm>
            <a:off x="507999" y="969818"/>
            <a:ext cx="6019797" cy="5452546"/>
          </a:xfrm>
        </p:spPr>
        <p:txBody>
          <a:bodyPr>
            <a:noAutofit/>
          </a:bodyPr>
          <a:lstStyle/>
          <a:p>
            <a:pPr algn="l">
              <a:buFont typeface="Arial" panose="020B0604020202020204" pitchFamily="34" charset="0"/>
              <a:buChar char="•"/>
            </a:pPr>
            <a:r>
              <a:rPr lang="en-IN" sz="2000" i="0" dirty="0">
                <a:solidFill>
                  <a:srgbClr val="0D0D0D"/>
                </a:solidFill>
                <a:effectLst/>
                <a:latin typeface="Times New Roman" panose="02020603050405020304" pitchFamily="18" charset="0"/>
                <a:cs typeface="Times New Roman" panose="02020603050405020304" pitchFamily="18" charset="0"/>
              </a:rPr>
              <a:t>Utilizes red and infrared (IR) LEDs</a:t>
            </a:r>
          </a:p>
          <a:p>
            <a:pPr algn="l">
              <a:buFont typeface="Arial" panose="020B0604020202020204" pitchFamily="34" charset="0"/>
              <a:buChar char="•"/>
            </a:pPr>
            <a:r>
              <a:rPr lang="en-IN" sz="2000" i="0" dirty="0">
                <a:solidFill>
                  <a:srgbClr val="0D0D0D"/>
                </a:solidFill>
                <a:effectLst/>
                <a:latin typeface="Times New Roman" panose="02020603050405020304" pitchFamily="18" charset="0"/>
                <a:cs typeface="Times New Roman" panose="02020603050405020304" pitchFamily="18" charset="0"/>
              </a:rPr>
              <a:t>Uses I2C interface</a:t>
            </a:r>
          </a:p>
          <a:p>
            <a:pPr algn="l">
              <a:buFont typeface="Arial" panose="020B0604020202020204" pitchFamily="34" charset="0"/>
              <a:buChar char="•"/>
            </a:pPr>
            <a:r>
              <a:rPr lang="en-IN" sz="2000" i="0" dirty="0">
                <a:solidFill>
                  <a:srgbClr val="0D0D0D"/>
                </a:solidFill>
                <a:effectLst/>
                <a:latin typeface="Times New Roman" panose="02020603050405020304" pitchFamily="18" charset="0"/>
                <a:cs typeface="Times New Roman" panose="02020603050405020304" pitchFamily="18" charset="0"/>
              </a:rPr>
              <a:t>Operates on 3.3V</a:t>
            </a:r>
          </a:p>
          <a:p>
            <a:pPr algn="l">
              <a:buFont typeface="Arial" panose="020B0604020202020204" pitchFamily="34" charset="0"/>
              <a:buChar char="•"/>
            </a:pPr>
            <a:r>
              <a:rPr lang="en-IN" sz="2000" i="0" dirty="0">
                <a:solidFill>
                  <a:srgbClr val="0D0D0D"/>
                </a:solidFill>
                <a:effectLst/>
                <a:latin typeface="Times New Roman" panose="02020603050405020304" pitchFamily="18" charset="0"/>
                <a:cs typeface="Times New Roman" panose="02020603050405020304" pitchFamily="18" charset="0"/>
              </a:rPr>
              <a:t> Integrates pulse oximetry and heart rate monitoring</a:t>
            </a:r>
          </a:p>
          <a:p>
            <a:pPr algn="l">
              <a:buFont typeface="Arial" panose="020B0604020202020204" pitchFamily="34" charset="0"/>
              <a:buChar char="•"/>
            </a:pPr>
            <a:r>
              <a:rPr lang="en-IN" sz="2000" i="0" dirty="0">
                <a:solidFill>
                  <a:srgbClr val="0D0D0D"/>
                </a:solidFill>
                <a:effectLst/>
                <a:latin typeface="Times New Roman" panose="02020603050405020304" pitchFamily="18" charset="0"/>
                <a:cs typeface="Times New Roman" panose="02020603050405020304" pitchFamily="18" charset="0"/>
              </a:rPr>
              <a:t>High SNR for robust motion artifact resistance</a:t>
            </a:r>
          </a:p>
          <a:p>
            <a:pPr algn="l">
              <a:buFont typeface="Arial" panose="020B0604020202020204" pitchFamily="34" charset="0"/>
              <a:buChar char="•"/>
            </a:pPr>
            <a:r>
              <a:rPr lang="en-IN" sz="2000" i="0" dirty="0">
                <a:solidFill>
                  <a:srgbClr val="0D0D0D"/>
                </a:solidFill>
                <a:effectLst/>
                <a:latin typeface="Times New Roman" panose="02020603050405020304" pitchFamily="18" charset="0"/>
                <a:cs typeface="Times New Roman" panose="02020603050405020304" pitchFamily="18" charset="0"/>
              </a:rPr>
              <a:t>Capable of high sample rates for precise measurements</a:t>
            </a:r>
          </a:p>
          <a:p>
            <a:pPr algn="l">
              <a:buFont typeface="Arial" panose="020B0604020202020204" pitchFamily="34" charset="0"/>
              <a:buChar char="•"/>
            </a:pPr>
            <a:r>
              <a:rPr lang="en-IN" sz="2000" i="0" dirty="0">
                <a:solidFill>
                  <a:srgbClr val="0D0D0D"/>
                </a:solidFill>
                <a:effectLst/>
                <a:latin typeface="Times New Roman" panose="02020603050405020304" pitchFamily="18" charset="0"/>
                <a:cs typeface="Times New Roman" panose="02020603050405020304" pitchFamily="18" charset="0"/>
              </a:rPr>
              <a:t>Includes ambient light cancellation for accuracy in varied environments</a:t>
            </a:r>
          </a:p>
          <a:p>
            <a:pPr>
              <a:buFont typeface="Wingdings" panose="05000000000000000000" pitchFamily="2" charset="2"/>
              <a:buChar char="§"/>
            </a:pPr>
            <a:endParaRPr lang="en-US" sz="2000" b="0" i="0" dirty="0">
              <a:solidFill>
                <a:srgbClr val="0D0D0D"/>
              </a:solidFill>
              <a:effectLst/>
              <a:latin typeface="Times New Roman" panose="02020603050405020304" pitchFamily="18" charset="0"/>
              <a:cs typeface="Times New Roman" panose="02020603050405020304" pitchFamily="18" charset="0"/>
            </a:endParaRPr>
          </a:p>
          <a:p>
            <a:pPr>
              <a:buFont typeface="Wingdings" panose="05000000000000000000" pitchFamily="2" charset="2"/>
              <a:buChar char="§"/>
            </a:pPr>
            <a:endParaRPr lang="en-IN" sz="1200" dirty="0"/>
          </a:p>
        </p:txBody>
      </p:sp>
      <p:pic>
        <p:nvPicPr>
          <p:cNvPr id="5" name="Picture 2" descr="MAX30102 Pulse Oximeter Heart-Rate Sensor Module I2C Interface">
            <a:extLst>
              <a:ext uri="{FF2B5EF4-FFF2-40B4-BE49-F238E27FC236}">
                <a16:creationId xmlns:a16="http://schemas.microsoft.com/office/drawing/2014/main" id="{4173D938-3CF5-D969-D5D6-673DB7D518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09586" y="1634836"/>
            <a:ext cx="3075710" cy="30757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38371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17638-BA37-DE53-1C8A-C17F3961DF9B}"/>
              </a:ext>
            </a:extLst>
          </p:cNvPr>
          <p:cNvSpPr>
            <a:spLocks noGrp="1"/>
          </p:cNvSpPr>
          <p:nvPr>
            <p:ph type="title"/>
          </p:nvPr>
        </p:nvSpPr>
        <p:spPr>
          <a:xfrm>
            <a:off x="852824" y="243222"/>
            <a:ext cx="3854528" cy="422559"/>
          </a:xfrm>
        </p:spPr>
        <p:txBody>
          <a:bodyPr>
            <a:noAutofit/>
          </a:bodyPr>
          <a:lstStyle/>
          <a:p>
            <a:r>
              <a:rPr lang="en-US" sz="2500" b="1" dirty="0">
                <a:latin typeface="Times New Roman" panose="02020603050405020304" pitchFamily="18" charset="0"/>
                <a:cs typeface="Times New Roman" panose="02020603050405020304" pitchFamily="18" charset="0"/>
              </a:rPr>
              <a:t>NEO-6M GPS MODULE</a:t>
            </a:r>
            <a:endParaRPr lang="en-IN" sz="25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594AE63-8272-DB5B-CF2C-A2ACADADD562}"/>
              </a:ext>
            </a:extLst>
          </p:cNvPr>
          <p:cNvSpPr>
            <a:spLocks noGrp="1"/>
          </p:cNvSpPr>
          <p:nvPr>
            <p:ph idx="1"/>
          </p:nvPr>
        </p:nvSpPr>
        <p:spPr>
          <a:xfrm>
            <a:off x="391006" y="665781"/>
            <a:ext cx="6009794" cy="5526437"/>
          </a:xfrm>
        </p:spPr>
        <p:txBody>
          <a:bodyPr>
            <a:noAutofit/>
          </a:bodyPr>
          <a:lstStyle/>
          <a:p>
            <a:pPr algn="l">
              <a:buFont typeface="Arial" panose="020B0604020202020204" pitchFamily="34" charset="0"/>
              <a:buChar char="•"/>
            </a:pPr>
            <a:r>
              <a:rPr lang="en-IN" sz="2000" i="0" dirty="0">
                <a:solidFill>
                  <a:srgbClr val="0D0D0D"/>
                </a:solidFill>
                <a:effectLst/>
                <a:latin typeface="Times New Roman" panose="02020603050405020304" pitchFamily="18" charset="0"/>
                <a:cs typeface="Times New Roman" panose="02020603050405020304" pitchFamily="18" charset="0"/>
              </a:rPr>
              <a:t>GPS module</a:t>
            </a:r>
          </a:p>
          <a:p>
            <a:pPr algn="l">
              <a:buFont typeface="Arial" panose="020B0604020202020204" pitchFamily="34" charset="0"/>
              <a:buChar char="•"/>
            </a:pPr>
            <a:r>
              <a:rPr lang="en-IN" sz="2000" i="0" dirty="0">
                <a:solidFill>
                  <a:srgbClr val="0D0D0D"/>
                </a:solidFill>
                <a:effectLst/>
                <a:latin typeface="Times New Roman" panose="02020603050405020304" pitchFamily="18" charset="0"/>
                <a:cs typeface="Times New Roman" panose="02020603050405020304" pitchFamily="18" charset="0"/>
              </a:rPr>
              <a:t>u-</a:t>
            </a:r>
            <a:r>
              <a:rPr lang="en-IN" sz="2000" i="0" dirty="0" err="1">
                <a:solidFill>
                  <a:srgbClr val="0D0D0D"/>
                </a:solidFill>
                <a:effectLst/>
                <a:latin typeface="Times New Roman" panose="02020603050405020304" pitchFamily="18" charset="0"/>
                <a:cs typeface="Times New Roman" panose="02020603050405020304" pitchFamily="18" charset="0"/>
              </a:rPr>
              <a:t>blox</a:t>
            </a:r>
            <a:r>
              <a:rPr lang="en-IN" sz="2000" i="0" dirty="0">
                <a:solidFill>
                  <a:srgbClr val="0D0D0D"/>
                </a:solidFill>
                <a:effectLst/>
                <a:latin typeface="Times New Roman" panose="02020603050405020304" pitchFamily="18" charset="0"/>
                <a:cs typeface="Times New Roman" panose="02020603050405020304" pitchFamily="18" charset="0"/>
              </a:rPr>
              <a:t> NEO-6M GPS receiver</a:t>
            </a:r>
          </a:p>
          <a:p>
            <a:pPr algn="l">
              <a:buFont typeface="Arial" panose="020B0604020202020204" pitchFamily="34" charset="0"/>
              <a:buChar char="•"/>
            </a:pPr>
            <a:r>
              <a:rPr lang="en-IN" sz="2000" i="0" dirty="0">
                <a:solidFill>
                  <a:srgbClr val="0D0D0D"/>
                </a:solidFill>
                <a:effectLst/>
                <a:latin typeface="Times New Roman" panose="02020603050405020304" pitchFamily="18" charset="0"/>
                <a:cs typeface="Times New Roman" panose="02020603050405020304" pitchFamily="18" charset="0"/>
              </a:rPr>
              <a:t>UART/TTL interface</a:t>
            </a:r>
          </a:p>
          <a:p>
            <a:pPr algn="l">
              <a:buFont typeface="Arial" panose="020B0604020202020204" pitchFamily="34" charset="0"/>
              <a:buChar char="•"/>
            </a:pPr>
            <a:r>
              <a:rPr lang="en-IN" sz="2000" i="0" dirty="0">
                <a:solidFill>
                  <a:srgbClr val="0D0D0D"/>
                </a:solidFill>
                <a:effectLst/>
                <a:latin typeface="Times New Roman" panose="02020603050405020304" pitchFamily="18" charset="0"/>
                <a:cs typeface="Times New Roman" panose="02020603050405020304" pitchFamily="18" charset="0"/>
              </a:rPr>
              <a:t> Accuracy is &lt;2.5 meters</a:t>
            </a:r>
          </a:p>
          <a:p>
            <a:pPr algn="l">
              <a:buFont typeface="Arial" panose="020B0604020202020204" pitchFamily="34" charset="0"/>
              <a:buChar char="•"/>
            </a:pPr>
            <a:r>
              <a:rPr lang="en-IN" sz="2000" i="0" dirty="0">
                <a:solidFill>
                  <a:srgbClr val="0D0D0D"/>
                </a:solidFill>
                <a:effectLst/>
                <a:latin typeface="Times New Roman" panose="02020603050405020304" pitchFamily="18" charset="0"/>
                <a:cs typeface="Times New Roman" panose="02020603050405020304" pitchFamily="18" charset="0"/>
              </a:rPr>
              <a:t>Update Rate Up to 5Hz</a:t>
            </a:r>
          </a:p>
          <a:p>
            <a:pPr algn="l">
              <a:buFont typeface="Arial" panose="020B0604020202020204" pitchFamily="34" charset="0"/>
              <a:buChar char="•"/>
            </a:pPr>
            <a:r>
              <a:rPr lang="en-IN" sz="2000" i="0" dirty="0">
                <a:solidFill>
                  <a:srgbClr val="0D0D0D"/>
                </a:solidFill>
                <a:effectLst/>
                <a:latin typeface="Times New Roman" panose="02020603050405020304" pitchFamily="18" charset="0"/>
                <a:cs typeface="Times New Roman" panose="02020603050405020304" pitchFamily="18" charset="0"/>
              </a:rPr>
              <a:t>-161 dBm tracking sensitivity</a:t>
            </a:r>
          </a:p>
          <a:p>
            <a:pPr algn="l">
              <a:buFont typeface="Arial" panose="020B0604020202020204" pitchFamily="34" charset="0"/>
              <a:buChar char="•"/>
            </a:pPr>
            <a:r>
              <a:rPr lang="en-IN" sz="2000" i="0" dirty="0">
                <a:solidFill>
                  <a:srgbClr val="0D0D0D"/>
                </a:solidFill>
                <a:effectLst/>
                <a:latin typeface="Times New Roman" panose="02020603050405020304" pitchFamily="18" charset="0"/>
                <a:cs typeface="Times New Roman" panose="02020603050405020304" pitchFamily="18" charset="0"/>
              </a:rPr>
              <a:t>Power Supply of  3.3V to 5V DC input</a:t>
            </a:r>
          </a:p>
          <a:p>
            <a:pPr algn="l">
              <a:buFont typeface="Arial" panose="020B0604020202020204" pitchFamily="34" charset="0"/>
              <a:buChar char="•"/>
            </a:pPr>
            <a:r>
              <a:rPr lang="en-IN" sz="2000" i="0" dirty="0">
                <a:solidFill>
                  <a:srgbClr val="0D0D0D"/>
                </a:solidFill>
                <a:effectLst/>
                <a:latin typeface="Times New Roman" panose="02020603050405020304" pitchFamily="18" charset="0"/>
                <a:cs typeface="Times New Roman" panose="02020603050405020304" pitchFamily="18" charset="0"/>
              </a:rPr>
              <a:t>Operating Temperature is -40°C to +85°C</a:t>
            </a:r>
          </a:p>
          <a:p>
            <a:pPr algn="l">
              <a:buFont typeface="Arial" panose="020B0604020202020204" pitchFamily="34" charset="0"/>
              <a:buChar char="•"/>
            </a:pPr>
            <a:r>
              <a:rPr lang="en-IN" sz="2000" i="0" dirty="0">
                <a:solidFill>
                  <a:srgbClr val="0D0D0D"/>
                </a:solidFill>
                <a:effectLst/>
                <a:latin typeface="Times New Roman" panose="02020603050405020304" pitchFamily="18" charset="0"/>
                <a:cs typeface="Times New Roman" panose="02020603050405020304" pitchFamily="18" charset="0"/>
              </a:rPr>
              <a:t>Compact form factor</a:t>
            </a:r>
          </a:p>
          <a:p>
            <a:pPr algn="l">
              <a:buFont typeface="Arial" panose="020B0604020202020204" pitchFamily="34" charset="0"/>
              <a:buChar char="•"/>
            </a:pPr>
            <a:r>
              <a:rPr lang="en-IN" sz="2000" i="0" dirty="0">
                <a:solidFill>
                  <a:srgbClr val="0D0D0D"/>
                </a:solidFill>
                <a:effectLst/>
                <a:latin typeface="Times New Roman" panose="02020603050405020304" pitchFamily="18" charset="0"/>
                <a:cs typeface="Times New Roman" panose="02020603050405020304" pitchFamily="18" charset="0"/>
              </a:rPr>
              <a:t>External active antenna required</a:t>
            </a:r>
          </a:p>
          <a:p>
            <a:pPr algn="l">
              <a:buFont typeface="Arial" panose="020B0604020202020204" pitchFamily="34" charset="0"/>
              <a:buChar char="•"/>
            </a:pPr>
            <a:r>
              <a:rPr lang="en-IN" sz="2000" i="0" dirty="0">
                <a:solidFill>
                  <a:srgbClr val="0D0D0D"/>
                </a:solidFill>
                <a:effectLst/>
                <a:latin typeface="Times New Roman" panose="02020603050405020304" pitchFamily="18" charset="0"/>
                <a:cs typeface="Times New Roman" panose="02020603050405020304" pitchFamily="18" charset="0"/>
              </a:rPr>
              <a:t>Easy integration into various projects</a:t>
            </a:r>
          </a:p>
        </p:txBody>
      </p:sp>
      <p:pic>
        <p:nvPicPr>
          <p:cNvPr id="1026" name="Picture 2" descr="NEO-6M GPS Module with EPROM at Rs 370 | GPS Receiver in Pune | ID:  23732513333">
            <a:extLst>
              <a:ext uri="{FF2B5EF4-FFF2-40B4-BE49-F238E27FC236}">
                <a16:creationId xmlns:a16="http://schemas.microsoft.com/office/drawing/2014/main" id="{82746BCA-3178-5196-D420-DAD422B3FEC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27798" y="1771649"/>
            <a:ext cx="2763983" cy="27639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963067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48D114-63E4-75CD-C1E9-B041CDB88975}"/>
              </a:ext>
            </a:extLst>
          </p:cNvPr>
          <p:cNvSpPr>
            <a:spLocks noGrp="1"/>
          </p:cNvSpPr>
          <p:nvPr>
            <p:ph type="title"/>
          </p:nvPr>
        </p:nvSpPr>
        <p:spPr>
          <a:xfrm>
            <a:off x="751224" y="234749"/>
            <a:ext cx="4587393" cy="769702"/>
          </a:xfrm>
        </p:spPr>
        <p:txBody>
          <a:bodyPr>
            <a:noAutofit/>
          </a:bodyPr>
          <a:lstStyle/>
          <a:p>
            <a:r>
              <a:rPr lang="en-IN" sz="2500" b="1" dirty="0">
                <a:latin typeface="Times New Roman" panose="02020603050405020304" pitchFamily="18" charset="0"/>
                <a:cs typeface="Times New Roman" panose="02020603050405020304" pitchFamily="18" charset="0"/>
              </a:rPr>
              <a:t>LM75 TEMPERATURE SENSOR</a:t>
            </a:r>
            <a:endParaRPr lang="en-IN" sz="2500" dirty="0"/>
          </a:p>
        </p:txBody>
      </p:sp>
      <p:sp>
        <p:nvSpPr>
          <p:cNvPr id="3" name="Content Placeholder 2">
            <a:extLst>
              <a:ext uri="{FF2B5EF4-FFF2-40B4-BE49-F238E27FC236}">
                <a16:creationId xmlns:a16="http://schemas.microsoft.com/office/drawing/2014/main" id="{C009A67F-B2B0-E087-0948-BD262AC0A080}"/>
              </a:ext>
            </a:extLst>
          </p:cNvPr>
          <p:cNvSpPr>
            <a:spLocks noGrp="1"/>
          </p:cNvSpPr>
          <p:nvPr>
            <p:ph idx="1"/>
          </p:nvPr>
        </p:nvSpPr>
        <p:spPr>
          <a:xfrm>
            <a:off x="511080" y="1096814"/>
            <a:ext cx="6157575" cy="5526437"/>
          </a:xfrm>
        </p:spPr>
        <p:txBody>
          <a:bodyPr>
            <a:normAutofit/>
          </a:bodyPr>
          <a:lstStyle/>
          <a:p>
            <a:pPr algn="l">
              <a:buFont typeface="Arial" panose="020B0604020202020204" pitchFamily="34" charset="0"/>
              <a:buChar char="•"/>
            </a:pPr>
            <a:r>
              <a:rPr lang="en-IN" sz="2000" i="0" dirty="0">
                <a:solidFill>
                  <a:srgbClr val="0D0D0D"/>
                </a:solidFill>
                <a:effectLst/>
                <a:latin typeface="Times New Roman" panose="02020603050405020304" pitchFamily="18" charset="0"/>
                <a:cs typeface="Times New Roman" panose="02020603050405020304" pitchFamily="18" charset="0"/>
              </a:rPr>
              <a:t>I2C-compatible interface</a:t>
            </a:r>
          </a:p>
          <a:p>
            <a:pPr algn="l">
              <a:buFont typeface="Arial" panose="020B0604020202020204" pitchFamily="34" charset="0"/>
              <a:buChar char="•"/>
            </a:pPr>
            <a:r>
              <a:rPr lang="en-IN" sz="2000" i="0" dirty="0">
                <a:solidFill>
                  <a:srgbClr val="0D0D0D"/>
                </a:solidFill>
                <a:effectLst/>
                <a:latin typeface="Times New Roman" panose="02020603050405020304" pitchFamily="18" charset="0"/>
                <a:cs typeface="Times New Roman" panose="02020603050405020304" pitchFamily="18" charset="0"/>
              </a:rPr>
              <a:t>Temperature Range is -55°C to +125°C</a:t>
            </a:r>
          </a:p>
          <a:p>
            <a:pPr algn="l">
              <a:buFont typeface="Arial" panose="020B0604020202020204" pitchFamily="34" charset="0"/>
              <a:buChar char="•"/>
            </a:pPr>
            <a:r>
              <a:rPr lang="en-IN" sz="2000" i="0" dirty="0">
                <a:solidFill>
                  <a:srgbClr val="0D0D0D"/>
                </a:solidFill>
                <a:effectLst/>
                <a:latin typeface="Times New Roman" panose="02020603050405020304" pitchFamily="18" charset="0"/>
                <a:cs typeface="Times New Roman" panose="02020603050405020304" pitchFamily="18" charset="0"/>
              </a:rPr>
              <a:t>Accuracy is ±2°C typical (from -25°C to +100°C)</a:t>
            </a:r>
          </a:p>
          <a:p>
            <a:pPr algn="l">
              <a:buFont typeface="Arial" panose="020B0604020202020204" pitchFamily="34" charset="0"/>
              <a:buChar char="•"/>
            </a:pPr>
            <a:r>
              <a:rPr lang="en-IN" sz="2000" i="0" dirty="0">
                <a:solidFill>
                  <a:srgbClr val="0D0D0D"/>
                </a:solidFill>
                <a:effectLst/>
                <a:latin typeface="Times New Roman" panose="02020603050405020304" pitchFamily="18" charset="0"/>
                <a:cs typeface="Times New Roman" panose="02020603050405020304" pitchFamily="18" charset="0"/>
              </a:rPr>
              <a:t>0.125°C Resolution </a:t>
            </a:r>
          </a:p>
          <a:p>
            <a:pPr algn="l">
              <a:buFont typeface="Arial" panose="020B0604020202020204" pitchFamily="34" charset="0"/>
              <a:buChar char="•"/>
            </a:pPr>
            <a:r>
              <a:rPr lang="en-IN" sz="2000" i="0" dirty="0">
                <a:solidFill>
                  <a:srgbClr val="0D0D0D"/>
                </a:solidFill>
                <a:effectLst/>
                <a:latin typeface="Times New Roman" panose="02020603050405020304" pitchFamily="18" charset="0"/>
                <a:cs typeface="Times New Roman" panose="02020603050405020304" pitchFamily="18" charset="0"/>
              </a:rPr>
              <a:t> 2.8V to 5.5V voltage supply.</a:t>
            </a:r>
          </a:p>
          <a:p>
            <a:pPr algn="l">
              <a:buFont typeface="Arial" panose="020B0604020202020204" pitchFamily="34" charset="0"/>
              <a:buChar char="•"/>
            </a:pPr>
            <a:r>
              <a:rPr lang="en-IN" sz="2000" i="0" dirty="0">
                <a:solidFill>
                  <a:srgbClr val="0D0D0D"/>
                </a:solidFill>
                <a:effectLst/>
                <a:latin typeface="Times New Roman" panose="02020603050405020304" pitchFamily="18" charset="0"/>
                <a:cs typeface="Times New Roman" panose="02020603050405020304" pitchFamily="18" charset="0"/>
              </a:rPr>
              <a:t> Low-power shutdown mode available</a:t>
            </a:r>
          </a:p>
          <a:p>
            <a:pPr algn="l">
              <a:buFont typeface="Arial" panose="020B0604020202020204" pitchFamily="34" charset="0"/>
              <a:buChar char="•"/>
            </a:pPr>
            <a:r>
              <a:rPr lang="en-IN" sz="2000" i="0" dirty="0">
                <a:solidFill>
                  <a:srgbClr val="0D0D0D"/>
                </a:solidFill>
                <a:effectLst/>
                <a:latin typeface="Times New Roman" panose="02020603050405020304" pitchFamily="18" charset="0"/>
                <a:cs typeface="Times New Roman" panose="02020603050405020304" pitchFamily="18" charset="0"/>
              </a:rPr>
              <a:t> Available in small packages like SOT-23 and SO-8</a:t>
            </a:r>
          </a:p>
          <a:p>
            <a:pPr algn="l">
              <a:buFont typeface="Arial" panose="020B0604020202020204" pitchFamily="34" charset="0"/>
              <a:buChar char="•"/>
            </a:pPr>
            <a:r>
              <a:rPr lang="en-IN" sz="2000" i="0" dirty="0">
                <a:solidFill>
                  <a:srgbClr val="0D0D0D"/>
                </a:solidFill>
                <a:effectLst/>
                <a:latin typeface="Times New Roman" panose="02020603050405020304" pitchFamily="18" charset="0"/>
                <a:cs typeface="Times New Roman" panose="02020603050405020304" pitchFamily="18" charset="0"/>
              </a:rPr>
              <a:t>Suitable for various temperature sensing applications</a:t>
            </a:r>
          </a:p>
          <a:p>
            <a:pPr>
              <a:buFont typeface="Wingdings" panose="05000000000000000000" pitchFamily="2" charset="2"/>
              <a:buChar char="§"/>
            </a:pPr>
            <a:endParaRPr lang="en-IN" sz="2000"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FDE22460-5533-FA35-0E76-0FF8315FEC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68655" y="1881903"/>
            <a:ext cx="2902533" cy="2902533"/>
          </a:xfrm>
          <a:prstGeom prst="rect">
            <a:avLst/>
          </a:prstGeom>
        </p:spPr>
      </p:pic>
    </p:spTree>
    <p:extLst>
      <p:ext uri="{BB962C8B-B14F-4D97-AF65-F5344CB8AC3E}">
        <p14:creationId xmlns:p14="http://schemas.microsoft.com/office/powerpoint/2010/main" val="346173279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13002</TotalTime>
  <Words>674</Words>
  <Application>Microsoft Office PowerPoint</Application>
  <PresentationFormat>Widescreen</PresentationFormat>
  <Paragraphs>77</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Times New Roman</vt:lpstr>
      <vt:lpstr>Trebuchet MS</vt:lpstr>
      <vt:lpstr>Wingdings</vt:lpstr>
      <vt:lpstr>Wingdings 3</vt:lpstr>
      <vt:lpstr>Facet</vt:lpstr>
      <vt:lpstr>         IoT and GPS-based soldier position tracking and  health monitoring system using ESP32 </vt:lpstr>
      <vt:lpstr>GROUP MEMBERS</vt:lpstr>
      <vt:lpstr>CONTENT</vt:lpstr>
      <vt:lpstr>OVERVIEW</vt:lpstr>
      <vt:lpstr>LIST OF COMPONENETS</vt:lpstr>
      <vt:lpstr>MICROCONTROLLER</vt:lpstr>
      <vt:lpstr>MAX30102 PULSE OXIMETER HEART RATE SENSOR</vt:lpstr>
      <vt:lpstr>NEO-6M GPS MODULE</vt:lpstr>
      <vt:lpstr>LM75 TEMPERATURE SENSOR</vt:lpstr>
      <vt:lpstr>MPU6050 ACCELEROMETER &amp; GYROSCOPE</vt:lpstr>
      <vt:lpstr>BLOCK DIAGRAM</vt:lpstr>
      <vt:lpstr>CIRCUIT DIAGRAM</vt:lpstr>
      <vt:lpstr>RESULT(TEMPERATURE) </vt:lpstr>
      <vt:lpstr>RESULT(PULSE OXIMETER) </vt:lpstr>
      <vt:lpstr>RESULT (ACCELERATION) </vt:lpstr>
      <vt:lpstr>RESULT(GYROSCOPE) </vt:lpstr>
      <vt:lpstr>RESULT(GPS) </vt:lpstr>
      <vt:lpstr>PowerPoint Presentation</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IoT and GPS-based soldier position tracking and  health monitoring system using ESP32 </dc:title>
  <dc:creator>Renuka Gajbhar</dc:creator>
  <cp:lastModifiedBy>Renuka Gajbhar</cp:lastModifiedBy>
  <cp:revision>21</cp:revision>
  <dcterms:created xsi:type="dcterms:W3CDTF">2024-02-05T10:29:13Z</dcterms:created>
  <dcterms:modified xsi:type="dcterms:W3CDTF">2024-02-21T20:15:11Z</dcterms:modified>
</cp:coreProperties>
</file>