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ibre Franklin" pitchFamily="2" charset="77"/>
      <p:regular r:id="rId23"/>
      <p:bold r:id="rId24"/>
      <p:italic r:id="rId25"/>
      <p:boldItalic r:id="rId26"/>
    </p:embeddedFont>
    <p:embeddedFont>
      <p:font typeface="Libre Franklin ExtraBold" pitchFamily="2" charset="77"/>
      <p:bold r:id="rId27"/>
      <p:italic r:id="rId28"/>
      <p:boldItalic r:id="rId29"/>
    </p:embeddedFont>
    <p:embeddedFont>
      <p:font typeface="Merriweather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V2LmMQYKRmior6PggX64CIv1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01FA2-8388-449A-BCC5-2DDC2EDF12D7}">
  <a:tblStyle styleId="{E0001FA2-8388-449A-BCC5-2DDC2EDF12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4172cde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224172cde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4172cde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224172cde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4172cd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224172cd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4172cde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24172cde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4172cde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224172cde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47b56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1b47b56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4172cd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4172cde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7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p2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p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351050" y="266850"/>
            <a:ext cx="64419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CSE523 Machine Learning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4- Optimizers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Topic- Optiver Realized Volatility prediction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Faculty: Professor Mehul Raval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0000"/>
              <a:buNone/>
            </a:pP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65" name="Google Shape;65;p1"/>
          <p:cNvGraphicFramePr/>
          <p:nvPr/>
        </p:nvGraphicFramePr>
        <p:xfrm>
          <a:off x="1145375" y="2273175"/>
          <a:ext cx="7239000" cy="2036930"/>
        </p:xfrm>
        <a:graphic>
          <a:graphicData uri="http://schemas.openxmlformats.org/drawingml/2006/table">
            <a:tbl>
              <a:tblPr>
                <a:noFill/>
                <a:tableStyleId>{E0001FA2-8388-449A-BCC5-2DDC2EDF12D7}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 </a:t>
                      </a:r>
                      <a:endParaRPr sz="1400" b="1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Roll Number</a:t>
                      </a:r>
                      <a:endParaRPr sz="1400" b="1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DIGVIJAYSINH GOHIL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AU1940199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SMIT SHAH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AU1940291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SATYA SHAH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AU1940288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TIRTH KANANI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AU1920144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825" y="1340150"/>
            <a:ext cx="7010150" cy="3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255477" y="4768404"/>
            <a:ext cx="13012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 rot="-5400000">
            <a:off x="383399" y="2565135"/>
            <a:ext cx="15386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Density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275" y="1464775"/>
            <a:ext cx="7849451" cy="33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8"/>
          <p:cNvSpPr txBox="1"/>
          <p:nvPr/>
        </p:nvSpPr>
        <p:spPr>
          <a:xfrm rot="-5400000">
            <a:off x="239156" y="2658948"/>
            <a:ext cx="10624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price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4158762" y="4577079"/>
            <a:ext cx="23035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seconds_in_bucket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0" y="393348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Approach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400" y="24362"/>
            <a:ext cx="6806277" cy="5094774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4172cde0_0_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Libre Franklin"/>
                <a:ea typeface="Libre Franklin"/>
                <a:cs typeface="Libre Franklin"/>
                <a:sym typeface="Libre Franklin"/>
              </a:rPr>
              <a:t>Light GBM Model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g1224172cde0_0_27"/>
          <p:cNvSpPr txBox="1">
            <a:spLocks noGrp="1"/>
          </p:cNvSpPr>
          <p:nvPr>
            <p:ph type="body" idx="1"/>
          </p:nvPr>
        </p:nvSpPr>
        <p:spPr>
          <a:xfrm>
            <a:off x="231025" y="1402375"/>
            <a:ext cx="7092900" cy="3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Light GBM is a tree based learning algorithm that uses gradient boosting.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Leaf Wise growth algorithm.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Parameter Tuning: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○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max_depth 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○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feature_fraction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○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bagging_fraction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○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early_stopping_rounds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○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lambda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g1224172cde0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1" name="Google Shape;171;g1224172cde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75" y="1883250"/>
            <a:ext cx="3993300" cy="1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Initial Results - Accuracy Metric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231025" y="1402375"/>
            <a:ext cx="7092900" cy="3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After fitting the model on training data, we move towards assessing the model performance by comparing predicted target values to actual targets.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accuracy metric that we have used to determine the model performance is RMSPE (Root Mean Square Percentage Error Loss) value.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: The RMSPE calculates the average difference between predicted and actual value for given dataset.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350" y="3998147"/>
            <a:ext cx="2966381" cy="74292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4172cde0_0_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5" name="Google Shape;185;g1224172cde0_0_43"/>
          <p:cNvSpPr txBox="1">
            <a:spLocks noGrp="1"/>
          </p:cNvSpPr>
          <p:nvPr>
            <p:ph type="body" idx="1"/>
          </p:nvPr>
        </p:nvSpPr>
        <p:spPr>
          <a:xfrm>
            <a:off x="311725" y="1472925"/>
            <a:ext cx="8160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value using Light GBM model is 0.24 on unseen data.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 500 in Kaggle Leaderboard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g1224172cde0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87" name="Google Shape;187;g1224172cde0_0_43"/>
          <p:cNvGraphicFramePr/>
          <p:nvPr/>
        </p:nvGraphicFramePr>
        <p:xfrm>
          <a:off x="788900" y="2432553"/>
          <a:ext cx="7316800" cy="1876100"/>
        </p:xfrm>
        <a:graphic>
          <a:graphicData uri="http://schemas.openxmlformats.org/drawingml/2006/table">
            <a:tbl>
              <a:tblPr>
                <a:noFill/>
                <a:tableStyleId>{E0001FA2-8388-449A-BCC5-2DDC2EDF12D7}</a:tableStyleId>
              </a:tblPr>
              <a:tblGrid>
                <a:gridCol w="36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Models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RMSPE Value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LightGBM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0.24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Polynomial Regression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12.19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Linear Regression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25.09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Results - Linear regression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body" idx="1"/>
          </p:nvPr>
        </p:nvSpPr>
        <p:spPr>
          <a:xfrm>
            <a:off x="311725" y="1396725"/>
            <a:ext cx="59463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First started with Linear Regression for our model.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didn’t get good accuracy.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value was about 25.09 which was high as compared to Polynomial Regression and LightGBM.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 series data have autocorrelated residues so Linear Regression works poor on this type of data.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123059" y="3939225"/>
            <a:ext cx="60057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value for polynomial regression model is 12.19.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(Polynomial regression-degree 3) &lt; RMPSE(Linear Regression)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Results - Polynomial regression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941" y="1328265"/>
            <a:ext cx="3982427" cy="272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4172cde0_0_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Role of Each Member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g1224172cde0_0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09" name="Google Shape;209;g1224172cde0_0_35"/>
          <p:cNvGraphicFramePr/>
          <p:nvPr/>
        </p:nvGraphicFramePr>
        <p:xfrm>
          <a:off x="503475" y="1734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{E0001FA2-8388-449A-BCC5-2DDC2EDF12D7}</a:tableStyleId>
              </a:tblPr>
              <a:tblGrid>
                <a:gridCol w="4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 of the Member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 Done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Digvijay, Tirth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Worked on Report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Satya, Smit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Worked on PPT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All members contributed equally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Coding, Simulation and Model building</a:t>
                      </a:r>
                      <a:endParaRPr sz="1400" b="1" u="none" strike="noStrike" cap="none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24172cde0_0_6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5" name="Google Shape;215;g1224172cde0_0_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6" name="Google Shape;216;g1224172cde0_0_60"/>
          <p:cNvSpPr txBox="1"/>
          <p:nvPr/>
        </p:nvSpPr>
        <p:spPr>
          <a:xfrm>
            <a:off x="311725" y="1285900"/>
            <a:ext cx="82239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ExtraBold"/>
              <a:buChar char="●"/>
            </a:pP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Optiver Volatility Prediction Kaggle:</a:t>
            </a:r>
            <a:endParaRPr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https://www.kaggle.com/competitions/optiver-realized-volatility-prediction</a:t>
            </a:r>
            <a:endParaRPr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ExtraBold"/>
              <a:buChar char="●"/>
            </a:pP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Y. Wu and Q. Wang, "LightGBM Based Optiver Realized Volatility Prediction," 2021 IEEE International Conference on Computer Science, Artificial Intelligence and Electronic Engineering (CSAIEE), 2021, pp. 227-230, doi: 10.1109/CSAIEE54046.2021.9543438.</a:t>
            </a:r>
            <a:endParaRPr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ExtraBold"/>
              <a:buChar char="●"/>
            </a:pP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F. Wang, L. Liu and C. Dou, "Stock Market Volatility Prediction: A Service-Oriented Multi-kernel Learning Approach," 2012 IEEE Ninth International Conference on Services Computing, 2012, pp. 49-56, doi: 10.1109/SCC.2012.35.</a:t>
            </a:r>
            <a:endParaRPr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ExtraBold"/>
              <a:buChar char="●"/>
            </a:pP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Tian, L., Feng, L., Yang, L. </a:t>
            </a:r>
            <a:r>
              <a:rPr lang="en" i="1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et al.</a:t>
            </a: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 Stock price prediction based on LSTM and LightGBM hybrid model. </a:t>
            </a:r>
            <a:r>
              <a:rPr lang="en" i="1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J Supercomput</a:t>
            </a:r>
            <a:r>
              <a:rPr lang="en">
                <a:solidFill>
                  <a:schemeClr val="dk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 (2022). https://doi.org/10.1007/s11227-022-04326-5</a:t>
            </a:r>
            <a:endParaRPr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Introduction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242225" y="1308250"/>
            <a:ext cx="6992100" cy="3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1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main goal is to predict volatility of stocks based on the dataset   which we took from Kaggle.</a:t>
            </a: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2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51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Optiver is a leading global electronic market maker and is dedicated to continuously improving financial markets.</a:t>
            </a: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5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volatility?</a:t>
            </a: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2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a statistical measure of the dispersions of a return for given security or market index.</a:t>
            </a: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52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380" b="1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25" y="2062425"/>
            <a:ext cx="1961375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771525" y="2236300"/>
            <a:ext cx="73014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sz="4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Problem Statement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242225" y="1308250"/>
            <a:ext cx="8282100" cy="3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financial markets, volatility captures the amount of fluctuation in prices.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Accurately predicting the volatility of stocks helps investors and individuals make better decisions.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Projecting future volatility using past data is key to determine the volatility of the markets in the upcoming periods of time.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Thus, we are trying to build a machine learning model that predicts the volatility of various stocks based on the input dataset provided.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4172cde0_0_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GANTT Chart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87;g1224172cde0_0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8" name="Google Shape;88;g1224172cde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00" y="1211300"/>
            <a:ext cx="7455600" cy="393219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Existing Body of Work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5983592" cy="225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following are the advanced models used in time series research for Volatility: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Autoregressive Conditional Heteroskedasticity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GBDT (Gradient Boosting Decision Tree)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generalized Polynomial Chaos (gPC)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474785" y="4401607"/>
            <a:ext cx="73767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machine learning approach to volatility ... - pure.au.dk. (n.d.). Retrieved March 19, 2022, from https://pure.au.dk/portal/files/208284743/rp21_03.pdf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Existing Body of Work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311686" y="1294450"/>
            <a:ext cx="84102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Various models and approaches have been done in order to predict fluctuations in the volatility of stocks.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[1] has implemented LightGBM (Light Gradient Boosting Machine) prediction model which is a better model as compared to XGBoost (Extreme Gradient Boosting). LightGBM works faster and has more accuracy than the XGBoost model.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ibre Franklin"/>
              <a:buChar char="●"/>
            </a:pPr>
            <a:r>
              <a:rPr lang="en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[2] proposes that ARCH (Autoregressive Conditional Heteroskedasticity) based models are unable to predict volatility accurately as the stocks data are non-linear. This paper applies SVR (Support Vector Regression) for volatility prediction.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695092" y="738554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5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311736" y="4133421"/>
            <a:ext cx="8410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ibre Franklin"/>
              <a:buAutoNum type="arabicPeriod"/>
            </a:pPr>
            <a:r>
              <a:rPr lang="en" sz="900" i="0" u="none" strike="noStrike" cap="none">
                <a:solidFill>
                  <a:srgbClr val="181C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Y. Wu and Q. Wang, "LightGBM Based Optiver Realized Volatility Prediction," 2021 IEEE International Conference on Computer Science, Artificial Intelligence and Electronic Engineering (CSAIEE), 2021, pp. 227-230, doi: 10.1109/CSAIEE54046.2021.9543438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>
              <a:solidFill>
                <a:srgbClr val="181C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ibre Franklin"/>
              <a:buAutoNum type="arabicPeriod"/>
            </a:pPr>
            <a:r>
              <a:rPr lang="en" sz="900" i="0" u="none" strike="noStrike" cap="none">
                <a:solidFill>
                  <a:srgbClr val="181C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S. Choudhury, S. Ghosh, A. Bhattacharya, K. J. Fernandes, and M. K. Tiwari, “A real time clustering and SVM based price-volatility prediction for optimal trading strategy,” Neurocomputing, 29-Oct-2013. [Online]. Available: https://www.sciencedirect.com/science/article/abs/pii/S0925231213009296. [Accessed: 27-Mar-2022].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47b56b4f_0_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g11b47b56b4f_0_0"/>
          <p:cNvSpPr txBox="1"/>
          <p:nvPr/>
        </p:nvSpPr>
        <p:spPr>
          <a:xfrm>
            <a:off x="4695092" y="738554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b47b56b4f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g11b47b56b4f_0_0"/>
          <p:cNvSpPr txBox="1"/>
          <p:nvPr/>
        </p:nvSpPr>
        <p:spPr>
          <a:xfrm>
            <a:off x="311699" y="4404946"/>
            <a:ext cx="84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11b47b56b4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1426126"/>
            <a:ext cx="5303400" cy="21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1b47b56b4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200" y="3807025"/>
            <a:ext cx="6005001" cy="11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1b47b56b4f_0_0"/>
          <p:cNvSpPr txBox="1"/>
          <p:nvPr/>
        </p:nvSpPr>
        <p:spPr>
          <a:xfrm>
            <a:off x="5748300" y="2171550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→ Book data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" name="Google Shape;117;g11b47b56b4f_0_0"/>
          <p:cNvSpPr txBox="1"/>
          <p:nvPr/>
        </p:nvSpPr>
        <p:spPr>
          <a:xfrm>
            <a:off x="732375" y="4054736"/>
            <a:ext cx="137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Trade Data →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11700" y="1356725"/>
            <a:ext cx="82311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performed Exploratory Data Analysis on our data.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calculated the Weighted Average Price (WAP). 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Raw return = (Selling price- Buying price) / Buying Price  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Log return                                                                 Realized volatility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l="131550" t="-37230" r="-131550" b="37230"/>
          <a:stretch/>
        </p:blipFill>
        <p:spPr>
          <a:xfrm>
            <a:off x="2853325" y="2664075"/>
            <a:ext cx="3437350" cy="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000" y="1981200"/>
            <a:ext cx="4485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0500" y="3428325"/>
            <a:ext cx="1781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850" y="3507850"/>
            <a:ext cx="1809107" cy="5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4172cde0_0_14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4" name="Google Shape;134;g1224172cde0_0_14"/>
          <p:cNvPicPr preferRelativeResize="0"/>
          <p:nvPr/>
        </p:nvPicPr>
        <p:blipFill rotWithShape="1">
          <a:blip r:embed="rId3">
            <a:alphaModFix/>
          </a:blip>
          <a:srcRect l="131550" t="-37230" r="-131550" b="37230"/>
          <a:stretch/>
        </p:blipFill>
        <p:spPr>
          <a:xfrm>
            <a:off x="2853325" y="2664075"/>
            <a:ext cx="3437350" cy="5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24172cde0_0_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6" name="Google Shape;136;g1224172cde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2050"/>
            <a:ext cx="4478398" cy="2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224172cde0_0_14"/>
          <p:cNvSpPr txBox="1"/>
          <p:nvPr/>
        </p:nvSpPr>
        <p:spPr>
          <a:xfrm>
            <a:off x="4932875" y="2549575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→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g1224172cde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600" y="1412063"/>
            <a:ext cx="4478398" cy="281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Macintosh PowerPoint</Application>
  <PresentationFormat>On-screen Show (16:9)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Libre Franklin</vt:lpstr>
      <vt:lpstr>Roboto</vt:lpstr>
      <vt:lpstr>Arial</vt:lpstr>
      <vt:lpstr>Libre Franklin ExtraBold</vt:lpstr>
      <vt:lpstr>Verdana</vt:lpstr>
      <vt:lpstr>Merriweather</vt:lpstr>
      <vt:lpstr>Paradigm</vt:lpstr>
      <vt:lpstr>CSE523 Machine Learning Group 4- Optimizers Topic- Optiver Realized Volatility prediction Faculty: Professor Mehul Raval  </vt:lpstr>
      <vt:lpstr>Introduction</vt:lpstr>
      <vt:lpstr>Problem Statement</vt:lpstr>
      <vt:lpstr>GANTT Chart</vt:lpstr>
      <vt:lpstr>Existing Body of Work</vt:lpstr>
      <vt:lpstr>Existing Body of Work</vt:lpstr>
      <vt:lpstr>Data</vt:lpstr>
      <vt:lpstr>Work Done So Far</vt:lpstr>
      <vt:lpstr>Work Done So Far</vt:lpstr>
      <vt:lpstr>Work Done So Far</vt:lpstr>
      <vt:lpstr>Work Done So Far</vt:lpstr>
      <vt:lpstr>Approach</vt:lpstr>
      <vt:lpstr>Light GBM Model</vt:lpstr>
      <vt:lpstr>Initial Results - Accuracy Metric</vt:lpstr>
      <vt:lpstr>Results</vt:lpstr>
      <vt:lpstr>Results - Linear regression</vt:lpstr>
      <vt:lpstr>Results - Polynomial regression</vt:lpstr>
      <vt:lpstr>Role of Each Member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CSE523 Machine Learning Group 4- Optimizers Topic- Optiver Realized Volatility prediction Faculty: Professor Mehul Raval  </dc:title>
  <cp:lastModifiedBy>digigohil008@gmail.com</cp:lastModifiedBy>
  <cp:revision>1</cp:revision>
  <dcterms:modified xsi:type="dcterms:W3CDTF">2022-04-24T09:39:15Z</dcterms:modified>
</cp:coreProperties>
</file>