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9" r:id="rId5"/>
    <p:sldId id="27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Libre Franklin" pitchFamily="2" charset="77"/>
      <p:regular r:id="rId19"/>
      <p:bold r:id="rId20"/>
      <p:italic r:id="rId21"/>
      <p:boldItalic r:id="rId22"/>
    </p:embeddedFont>
    <p:embeddedFont>
      <p:font typeface="Merriweather" pitchFamily="2" charset="77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471CC2-76F9-49E7-905A-506B45CFAE04}">
  <a:tblStyle styleId="{37471CC2-76F9-49E7-905A-506B45CFAE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7A99DA-38F3-D442-868F-0088A59DC4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4EC71-E241-1C42-8470-239198C7A2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9E2B7-E217-2049-A3A2-2F711C2F2D03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B514C-3E6E-A045-9D25-E24AE09168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BD031-4AEC-1944-B032-C1F622BF79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F509D-5454-6D40-9634-3D5E0C69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5640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e45ca6114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e45ca6114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a6832be2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a6832be2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e22589de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e22589de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e22589de8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e22589de8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e22589de8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e22589de8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e04b304e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e04b304e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e22589d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e22589de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e22589de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e22589de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a6832be2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a6832be2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e2a02b8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e2a02b8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optiver-realized-volatility-predic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1406250" y="588300"/>
            <a:ext cx="63315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0124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Group 4- Optimizers</a:t>
            </a:r>
            <a:endParaRPr sz="2000" b="1">
              <a:solidFill>
                <a:srgbClr val="20124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0124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Topic- Optiver Realized Volatility prediction</a:t>
            </a:r>
            <a:endParaRPr sz="2000" b="1">
              <a:solidFill>
                <a:srgbClr val="20124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65" name="Google Shape;65;p13"/>
          <p:cNvGraphicFramePr/>
          <p:nvPr/>
        </p:nvGraphicFramePr>
        <p:xfrm>
          <a:off x="1145375" y="2273175"/>
          <a:ext cx="7239000" cy="2036930"/>
        </p:xfrm>
        <a:graphic>
          <a:graphicData uri="http://schemas.openxmlformats.org/drawingml/2006/table">
            <a:tbl>
              <a:tblPr>
                <a:noFill/>
                <a:tableStyleId>{37471CC2-76F9-49E7-905A-506B45CFAE04}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Name </a:t>
                      </a:r>
                      <a:endParaRPr b="1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Roll Number</a:t>
                      </a:r>
                      <a:endParaRPr b="1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DIGVIJAYSINH GOHIL</a:t>
                      </a:r>
                      <a:endParaRPr b="1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AU1940199</a:t>
                      </a:r>
                      <a:endParaRPr b="1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SMIT SHAH</a:t>
                      </a:r>
                      <a:endParaRPr b="1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AU1940291</a:t>
                      </a:r>
                      <a:endParaRPr b="1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SATYA SHAH</a:t>
                      </a:r>
                      <a:endParaRPr b="1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AU1940288</a:t>
                      </a:r>
                      <a:endParaRPr b="1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TIRTH KANANI</a:t>
                      </a:r>
                      <a:endParaRPr b="1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AU1920144</a:t>
                      </a:r>
                      <a:endParaRPr b="1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DBA542-6644-1A45-8423-BCB9DD9066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0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Initial Results - Accuracy Metric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231025" y="1402375"/>
            <a:ext cx="7092900" cy="3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Libre Franklin"/>
              <a:buChar char="●"/>
            </a:pPr>
            <a:r>
              <a:rPr lang="en" sz="16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After fitting the model on training data, we move towards assessing the model performance by comparing predicted target values to actual targets.</a:t>
            </a:r>
            <a:endParaRPr sz="16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Libre Franklin"/>
              <a:buChar char="●"/>
            </a:pPr>
            <a:r>
              <a:rPr lang="en" sz="16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accuracy metric that we have used to determine the model performance is RMSPE (Root Mean Square Percentage Error Loss) value.</a:t>
            </a:r>
            <a:endParaRPr sz="16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Libre Franklin"/>
              <a:buChar char="●"/>
            </a:pPr>
            <a:r>
              <a:rPr lang="en" sz="16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RMSPE : The RMSPE calculates the average difference between predicted and actual value for given dataset.</a:t>
            </a:r>
            <a:endParaRPr sz="16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" name="Google Shape;113;p20">
            <a:extLst>
              <a:ext uri="{FF2B5EF4-FFF2-40B4-BE49-F238E27FC236}">
                <a16:creationId xmlns:a16="http://schemas.microsoft.com/office/drawing/2014/main" id="{72638230-A8A5-554D-864C-5ACAC5643C2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50" y="3998147"/>
            <a:ext cx="2966381" cy="742928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B6C45F-9BE5-7F42-B298-11D4C0D05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Initial Results - Linear regression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25" y="3370375"/>
            <a:ext cx="573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RMSPE value for linear regression model is 25.9083.</a:t>
            </a: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500" b="1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464800"/>
            <a:ext cx="7325299" cy="15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B2826F-962B-A84C-812E-CF272AED8E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123059" y="3939225"/>
            <a:ext cx="6005700" cy="14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 dirty="0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RMSPE value for polynomial regression model is 12.199.</a:t>
            </a:r>
            <a:endParaRPr sz="150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 dirty="0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RMSPE (Polynomial regression-degree 3)&lt;RMPSE(Linear Regression)</a:t>
            </a:r>
            <a:endParaRPr sz="150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Initial Results - Polynomial regression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3A286-FF7D-C944-8119-10782BCD9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941" y="1328265"/>
            <a:ext cx="3982427" cy="27230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7FF3D-0B8B-5246-9A1E-FC7EB459A3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299475" y="201375"/>
            <a:ext cx="3966600" cy="5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rgbClr val="20124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Role of each member </a:t>
            </a:r>
            <a:endParaRPr sz="3000" b="1" u="sng">
              <a:solidFill>
                <a:srgbClr val="20124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u="sng">
              <a:solidFill>
                <a:srgbClr val="20124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417900" y="2315025"/>
            <a:ext cx="2625300" cy="7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u="sng">
                <a:solidFill>
                  <a:srgbClr val="20124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Future works</a:t>
            </a:r>
            <a:endParaRPr sz="2700" b="1" u="sng">
              <a:solidFill>
                <a:srgbClr val="20124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417900" y="3022125"/>
            <a:ext cx="62613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ibre Franklin"/>
              <a:buChar char="●"/>
            </a:pPr>
            <a:r>
              <a:rPr lang="en" b="1">
                <a:solidFill>
                  <a:srgbClr val="20124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LightGBM Model</a:t>
            </a:r>
            <a:endParaRPr b="1">
              <a:solidFill>
                <a:srgbClr val="20124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0124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ibre Franklin"/>
              <a:buChar char="●"/>
            </a:pPr>
            <a:r>
              <a:rPr lang="en" b="1">
                <a:solidFill>
                  <a:srgbClr val="20124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ARIMA Model</a:t>
            </a:r>
            <a:endParaRPr b="1">
              <a:solidFill>
                <a:srgbClr val="20124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0124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ibre Franklin"/>
              <a:buChar char="●"/>
            </a:pPr>
            <a:r>
              <a:rPr lang="en" b="1">
                <a:solidFill>
                  <a:srgbClr val="20124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Parameter Tuning</a:t>
            </a:r>
            <a:endParaRPr b="1">
              <a:solidFill>
                <a:srgbClr val="20124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0124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ibre Franklin"/>
              <a:buChar char="●"/>
            </a:pPr>
            <a:r>
              <a:rPr lang="en" b="1">
                <a:solidFill>
                  <a:srgbClr val="20124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Increasing accuracy of the model</a:t>
            </a:r>
            <a:endParaRPr b="1">
              <a:solidFill>
                <a:srgbClr val="20124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0124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ibre Franklin"/>
              <a:buChar char="●"/>
            </a:pPr>
            <a:r>
              <a:rPr lang="en" b="1">
                <a:solidFill>
                  <a:srgbClr val="20124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Polynomial Regression with additional feature engineering</a:t>
            </a:r>
            <a:endParaRPr b="1">
              <a:solidFill>
                <a:srgbClr val="20124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20124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135" name="Google Shape;135;p23"/>
          <p:cNvGraphicFramePr/>
          <p:nvPr/>
        </p:nvGraphicFramePr>
        <p:xfrm>
          <a:off x="417900" y="651213"/>
          <a:ext cx="7815600" cy="1761330"/>
        </p:xfrm>
        <a:graphic>
          <a:graphicData uri="http://schemas.openxmlformats.org/drawingml/2006/table">
            <a:tbl>
              <a:tblPr>
                <a:noFill/>
                <a:tableStyleId>{37471CC2-76F9-49E7-905A-506B45CFAE04}</a:tableStyleId>
              </a:tblPr>
              <a:tblGrid>
                <a:gridCol w="390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Name of the Member</a:t>
                      </a:r>
                      <a:endParaRPr b="1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2012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012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012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Work Done</a:t>
                      </a:r>
                      <a:endParaRPr b="1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2012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012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012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Digvijay, Tirth</a:t>
                      </a:r>
                      <a:endParaRPr b="1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Worked on Report</a:t>
                      </a:r>
                      <a:endParaRPr b="1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Satya, Smit</a:t>
                      </a:r>
                      <a:endParaRPr b="1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Worked on PPT</a:t>
                      </a:r>
                      <a:endParaRPr b="1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All members contributed equally</a:t>
                      </a:r>
                      <a:endParaRPr b="1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0124D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Coding, Simulation and Model building</a:t>
                      </a:r>
                      <a:endParaRPr b="1">
                        <a:solidFill>
                          <a:srgbClr val="20124D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EAA98F-DF59-B941-AED8-1C6AA1C297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506775" y="560675"/>
            <a:ext cx="3612900" cy="8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Libre Franklin"/>
                <a:ea typeface="Libre Franklin"/>
                <a:cs typeface="Libre Franklin"/>
                <a:sym typeface="Libre Franklin"/>
              </a:rPr>
              <a:t>References</a:t>
            </a:r>
            <a:endParaRPr sz="4000"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7367100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ibre Franklin"/>
              <a:buChar char="●"/>
            </a:pPr>
            <a:r>
              <a:rPr lang="en" sz="1500" b="1" u="sng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Optiver Realized Volatility Prediction Kaggle Competition</a:t>
            </a:r>
            <a:endParaRPr sz="1500" b="1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ibre Franklin"/>
              <a:buChar char="●"/>
            </a:pPr>
            <a:r>
              <a:rPr lang="en" sz="1500" b="1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Y. Wu and Q. Wang, "</a:t>
            </a:r>
            <a:r>
              <a:rPr lang="en" sz="1500" b="1" dirty="0" err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LightGBM</a:t>
            </a:r>
            <a:r>
              <a:rPr lang="en" sz="1500" b="1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Based </a:t>
            </a:r>
            <a:r>
              <a:rPr lang="en" sz="1500" b="1" dirty="0" err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Optiver</a:t>
            </a:r>
            <a:r>
              <a:rPr lang="en" sz="1500" b="1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Realized Volatility Prediction," 2021 IEEE International Conference on Computer Science, Artificial Intelligence and Electronic Engineering (CSAIEE), 2021, pp. 227-230, doi: 10.1109/CSAIEE54046.2021.9543438.</a:t>
            </a:r>
            <a:endParaRPr sz="15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5A254D-FB67-4D40-981B-511E91E2C8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771525" y="2236300"/>
            <a:ext cx="73014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Thank You</a:t>
            </a:r>
            <a:endParaRPr sz="45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7222F-5F24-0548-A11A-4D21F51C0D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Introduction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242225" y="1308250"/>
            <a:ext cx="6992100" cy="3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512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520"/>
              <a:buFont typeface="Libre Franklin"/>
              <a:buChar char="●"/>
            </a:pPr>
            <a:r>
              <a:rPr lang="en" sz="1520" b="1" dirty="0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Our main goal is to predict volatility of stocks based on the dataset   which we took from Kaggle.</a:t>
            </a:r>
            <a:endParaRPr sz="152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52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52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20" b="1" dirty="0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52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512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520"/>
              <a:buFont typeface="Libre Franklin"/>
              <a:buChar char="●"/>
            </a:pPr>
            <a:r>
              <a:rPr lang="en" sz="1520" b="1" dirty="0" err="1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Optiver</a:t>
            </a:r>
            <a:r>
              <a:rPr lang="en" sz="1520" b="1" dirty="0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is a leading global electronic market maker and is dedicated to continuously improving financial markets.</a:t>
            </a:r>
            <a:endParaRPr sz="152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51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20"/>
              <a:buFont typeface="Libre Franklin"/>
              <a:buChar char="●"/>
            </a:pPr>
            <a:r>
              <a:rPr lang="en" sz="1520" b="1" dirty="0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is volatility?</a:t>
            </a:r>
            <a:endParaRPr sz="152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20" b="1" dirty="0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 is a statistical measure of the dispersions of a return for given security or market index.</a:t>
            </a:r>
            <a:endParaRPr sz="152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52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52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52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lvl="0" indent="0" algn="l" rtl="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endParaRPr sz="1380" b="1" dirty="0">
              <a:solidFill>
                <a:srgbClr val="07376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925" y="2062425"/>
            <a:ext cx="1961375" cy="7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60ABF2-38DB-914B-9937-C393A77F24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ibre Franklin"/>
                <a:ea typeface="Libre Franklin"/>
                <a:cs typeface="Libre Franklin"/>
                <a:sym typeface="Libre Franklin"/>
              </a:rPr>
              <a:t>Problem Statement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242225" y="1308250"/>
            <a:ext cx="6992100" cy="3734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 dirty="0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financial markets, volatility captures the amount of fluctuation in prices.</a:t>
            </a:r>
            <a:endParaRPr sz="150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 dirty="0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Accurately predicting the volatility of stocks helps investors and individuals make better decisions.</a:t>
            </a:r>
            <a:endParaRPr sz="150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 dirty="0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Projecting future volatility using past data is key to determine the volatility of the markets in the upcoming periods of time.</a:t>
            </a:r>
            <a:endParaRPr sz="150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 dirty="0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Thus, we are trying to build a machine learning model that predicts the volatility of various stocks based on the input dataset provided.</a:t>
            </a:r>
            <a:endParaRPr sz="150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7F9F57-2C05-A44B-89C3-8D2459D4FC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5573-425F-AD4C-AFAA-4C02B676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Body of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044D4-C22B-3B4B-B65A-48F19759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05700"/>
            <a:ext cx="5983592" cy="2257408"/>
          </a:xfrm>
        </p:spPr>
        <p:txBody>
          <a:bodyPr>
            <a:normAutofit lnSpcReduction="10000"/>
          </a:bodyPr>
          <a:lstStyle/>
          <a:p>
            <a:r>
              <a:rPr lang="en-IN" sz="1500" b="1" dirty="0">
                <a:solidFill>
                  <a:schemeClr val="tx1"/>
                </a:solidFill>
                <a:latin typeface=""/>
              </a:rPr>
              <a:t>The following are the advanced models used in time series research for Volatility: </a:t>
            </a:r>
          </a:p>
          <a:p>
            <a:pPr marL="146050" indent="0">
              <a:buNone/>
            </a:pPr>
            <a:endParaRPr lang="en-IN" sz="1500" b="1" dirty="0">
              <a:solidFill>
                <a:schemeClr val="tx1"/>
              </a:solidFill>
              <a:latin typeface=""/>
            </a:endParaRPr>
          </a:p>
          <a:p>
            <a:r>
              <a:rPr lang="en-IN" sz="1500" b="1" dirty="0">
                <a:solidFill>
                  <a:schemeClr val="tx1"/>
                </a:solidFill>
                <a:latin typeface=""/>
              </a:rPr>
              <a:t>Autoregressive Conditional Heteroskedasticity</a:t>
            </a:r>
          </a:p>
          <a:p>
            <a:endParaRPr lang="en-IN" sz="1500" b="1" dirty="0">
              <a:solidFill>
                <a:schemeClr val="tx1"/>
              </a:solidFill>
              <a:latin typeface=""/>
            </a:endParaRPr>
          </a:p>
          <a:p>
            <a:r>
              <a:rPr lang="en-IN" sz="1500" b="1" dirty="0">
                <a:solidFill>
                  <a:schemeClr val="tx1"/>
                </a:solidFill>
                <a:latin typeface=""/>
              </a:rPr>
              <a:t>GBDT (Gradient Boosting Decision Tree) </a:t>
            </a:r>
          </a:p>
          <a:p>
            <a:endParaRPr lang="en-IN" sz="1500" b="1" dirty="0">
              <a:solidFill>
                <a:schemeClr val="tx1"/>
              </a:solidFill>
              <a:latin typeface=""/>
            </a:endParaRPr>
          </a:p>
          <a:p>
            <a:r>
              <a:rPr lang="en-IN" sz="1500" b="1" dirty="0">
                <a:solidFill>
                  <a:schemeClr val="tx1"/>
                </a:solidFill>
                <a:latin typeface=""/>
              </a:rPr>
              <a:t>generalized Polynomial Chaos (</a:t>
            </a:r>
            <a:r>
              <a:rPr lang="en-IN" sz="1500" b="1" dirty="0" err="1">
                <a:solidFill>
                  <a:schemeClr val="tx1"/>
                </a:solidFill>
                <a:latin typeface=""/>
              </a:rPr>
              <a:t>gPC</a:t>
            </a:r>
            <a:r>
              <a:rPr lang="en-IN" sz="1500" b="1" dirty="0">
                <a:solidFill>
                  <a:schemeClr val="tx1"/>
                </a:solidFill>
                <a:latin typeface=""/>
              </a:rPr>
              <a:t>)</a:t>
            </a:r>
            <a:endParaRPr lang="en-US" sz="1500" b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06716-0DAB-FD4B-935D-39C928B61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20186-1623-FD48-BBCD-4F9E9BC9FC2F}"/>
              </a:ext>
            </a:extLst>
          </p:cNvPr>
          <p:cNvSpPr txBox="1"/>
          <p:nvPr/>
        </p:nvSpPr>
        <p:spPr>
          <a:xfrm>
            <a:off x="474785" y="4401607"/>
            <a:ext cx="7376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 machine learning approach to volatility ... - </a:t>
            </a:r>
            <a:r>
              <a:rPr lang="en-US" sz="1100" dirty="0" err="1"/>
              <a:t>pure.au.dk</a:t>
            </a:r>
            <a:r>
              <a:rPr lang="en-US" sz="1100" dirty="0"/>
              <a:t>. (n.d.). Retrieved March 19, 2022, from https://</a:t>
            </a:r>
            <a:r>
              <a:rPr lang="en-US" sz="1100" dirty="0" err="1"/>
              <a:t>pure.au.dk</a:t>
            </a:r>
            <a:r>
              <a:rPr lang="en-US" sz="1100" dirty="0"/>
              <a:t>/portal/files/208284743/rp21_03.pdf</a:t>
            </a:r>
          </a:p>
        </p:txBody>
      </p:sp>
    </p:spTree>
    <p:extLst>
      <p:ext uri="{BB962C8B-B14F-4D97-AF65-F5344CB8AC3E}">
        <p14:creationId xmlns:p14="http://schemas.microsoft.com/office/powerpoint/2010/main" val="131911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5573-425F-AD4C-AFAA-4C02B676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Body of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044D4-C22B-3B4B-B65A-48F19759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505700"/>
            <a:ext cx="8410269" cy="2899246"/>
          </a:xfrm>
        </p:spPr>
        <p:txBody>
          <a:bodyPr>
            <a:noAutofit/>
          </a:bodyPr>
          <a:lstStyle/>
          <a:p>
            <a:r>
              <a:rPr lang="en-US" sz="1500" b="1" dirty="0">
                <a:solidFill>
                  <a:schemeClr val="tx1"/>
                </a:solidFill>
              </a:rPr>
              <a:t>Various models and approaches have been done in order to predict fluctuations in the volatility of stocks.</a:t>
            </a:r>
          </a:p>
          <a:p>
            <a:pPr marL="146050" indent="0">
              <a:buNone/>
            </a:pPr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[1] has implemented </a:t>
            </a:r>
            <a:r>
              <a:rPr lang="en-US" sz="1500" b="1" dirty="0" err="1">
                <a:solidFill>
                  <a:schemeClr val="tx1"/>
                </a:solidFill>
              </a:rPr>
              <a:t>LightGBM</a:t>
            </a:r>
            <a:r>
              <a:rPr lang="en-US" sz="1500" b="1" dirty="0">
                <a:solidFill>
                  <a:schemeClr val="tx1"/>
                </a:solidFill>
              </a:rPr>
              <a:t> (Light Gradient Boosting Machine) prediction model which is a better model as compared to </a:t>
            </a:r>
            <a:r>
              <a:rPr lang="en-US" sz="1500" b="1" dirty="0" err="1">
                <a:solidFill>
                  <a:schemeClr val="tx1"/>
                </a:solidFill>
              </a:rPr>
              <a:t>XGBoost</a:t>
            </a:r>
            <a:r>
              <a:rPr lang="en-US" sz="1500" b="1" dirty="0">
                <a:solidFill>
                  <a:schemeClr val="tx1"/>
                </a:solidFill>
              </a:rPr>
              <a:t> (Extreme Gradient Boosting). </a:t>
            </a:r>
            <a:r>
              <a:rPr lang="en-US" sz="1500" b="1" dirty="0" err="1">
                <a:solidFill>
                  <a:schemeClr val="tx1"/>
                </a:solidFill>
              </a:rPr>
              <a:t>LightGBM</a:t>
            </a:r>
            <a:r>
              <a:rPr lang="en-US" sz="1500" b="1" dirty="0">
                <a:solidFill>
                  <a:schemeClr val="tx1"/>
                </a:solidFill>
              </a:rPr>
              <a:t> works faster and has more accuracy than the </a:t>
            </a:r>
            <a:r>
              <a:rPr lang="en-US" sz="1500" b="1" dirty="0" err="1">
                <a:solidFill>
                  <a:schemeClr val="tx1"/>
                </a:solidFill>
              </a:rPr>
              <a:t>XGBoost</a:t>
            </a:r>
            <a:r>
              <a:rPr lang="en-US" sz="1500" b="1" dirty="0">
                <a:solidFill>
                  <a:schemeClr val="tx1"/>
                </a:solidFill>
              </a:rPr>
              <a:t> model.</a:t>
            </a:r>
          </a:p>
          <a:p>
            <a:pPr marL="146050" indent="0">
              <a:buNone/>
            </a:pPr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[2] proposes that ARCH (Autoregressive Conditional Heteroskedasticity) based models are unable to predict volatility accurately as the stocks data are non-linear. This paper applies SVR (Support Vector Regression) for volatility prediction.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E700D-EEA5-1648-8A20-4FE0566853A7}"/>
              </a:ext>
            </a:extLst>
          </p:cNvPr>
          <p:cNvSpPr txBox="1"/>
          <p:nvPr/>
        </p:nvSpPr>
        <p:spPr>
          <a:xfrm>
            <a:off x="4695092" y="73855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D47C-A8EF-F74C-A67B-5C5B183AE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07342-D815-C74F-8438-5A7EC25BD7DD}"/>
              </a:ext>
            </a:extLst>
          </p:cNvPr>
          <p:cNvSpPr txBox="1"/>
          <p:nvPr/>
        </p:nvSpPr>
        <p:spPr>
          <a:xfrm>
            <a:off x="311699" y="4404946"/>
            <a:ext cx="84102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" sz="9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Y. Wu and Q. Wang, "</a:t>
            </a:r>
            <a:r>
              <a:rPr lang="en" sz="9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LightGBM</a:t>
            </a:r>
            <a:r>
              <a:rPr lang="en" sz="9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 Based </a:t>
            </a:r>
            <a:r>
              <a:rPr lang="en" sz="9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Optiver</a:t>
            </a:r>
            <a:r>
              <a:rPr lang="en" sz="9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 Realized Volatility Prediction," 2021 IEEE International Conference on Computer Science, Artificial Intelligence and Electronic Engineering (CSAIEE), 2021, pp. 227-230, doi: 10.1109/CSAIEE54046.2021.9543438</a:t>
            </a:r>
          </a:p>
          <a:p>
            <a:pPr marL="342900" indent="-342900">
              <a:buAutoNum type="arabicPeriod"/>
            </a:pPr>
            <a:endParaRPr lang="en" sz="9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342900" indent="-342900">
              <a:buAutoNum type="arabicPeriod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Choudhury, S. Ghosh, A. Bhattacharya, K. J. Fernandes, and M. K. Tiwari, “A real time clustering and SVM based price-volatility prediction for optimal trading strategy,” Neurocomputing, 29-Oct-2013. [Online]. Available: https://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www.sciencedirect.com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/science/article/abs/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pii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/S0925231213009296. [Accessed: 27-Mar-2022].</a:t>
            </a:r>
          </a:p>
        </p:txBody>
      </p:sp>
    </p:spTree>
    <p:extLst>
      <p:ext uri="{BB962C8B-B14F-4D97-AF65-F5344CB8AC3E}">
        <p14:creationId xmlns:p14="http://schemas.microsoft.com/office/powerpoint/2010/main" val="363293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ibre Franklin"/>
                <a:ea typeface="Libre Franklin"/>
                <a:cs typeface="Libre Franklin"/>
                <a:sym typeface="Libre Franklin"/>
              </a:rPr>
              <a:t>Work Done So Far</a:t>
            </a:r>
            <a:endParaRPr b="1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356725"/>
            <a:ext cx="8231100" cy="3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 dirty="0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performed Exploratory Data Analysis on our data.</a:t>
            </a:r>
            <a:endParaRPr sz="150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 dirty="0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calculated the Weighted Average Price (WAP). </a:t>
            </a:r>
            <a:endParaRPr sz="150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 dirty="0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Raw return = (Selling price- Buying price) / Buying Price  </a:t>
            </a:r>
            <a:endParaRPr sz="150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Libre Franklin"/>
              <a:buChar char="●"/>
            </a:pPr>
            <a:r>
              <a:rPr lang="en" sz="1500" b="1" dirty="0">
                <a:solidFill>
                  <a:srgbClr val="07376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Log return                                                                 Realized volatility</a:t>
            </a:r>
            <a:endParaRPr sz="150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b="1" dirty="0">
              <a:solidFill>
                <a:srgbClr val="07376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l="131550" t="-37230" r="-131550" b="37230"/>
          <a:stretch/>
        </p:blipFill>
        <p:spPr>
          <a:xfrm>
            <a:off x="2853325" y="2664075"/>
            <a:ext cx="3437350" cy="5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000" y="1981200"/>
            <a:ext cx="44850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500" y="3428325"/>
            <a:ext cx="17811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850" y="3507850"/>
            <a:ext cx="1809107" cy="5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FAA521-25A9-534E-ACA4-2657978F50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825" y="1340150"/>
            <a:ext cx="7010150" cy="36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ibre Franklin"/>
                <a:ea typeface="Libre Franklin"/>
                <a:cs typeface="Libre Franklin"/>
                <a:sym typeface="Libre Franklin"/>
              </a:rPr>
              <a:t>Work Done So Far</a:t>
            </a:r>
            <a:endParaRPr b="1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3F97D-532C-3B4C-82E8-F127FD937333}"/>
              </a:ext>
            </a:extLst>
          </p:cNvPr>
          <p:cNvSpPr txBox="1"/>
          <p:nvPr/>
        </p:nvSpPr>
        <p:spPr>
          <a:xfrm>
            <a:off x="4255477" y="4768404"/>
            <a:ext cx="1301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C0C0C0"/>
                </a:highlight>
              </a:rPr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B79EB-2842-1246-8431-1C593A0022B2}"/>
              </a:ext>
            </a:extLst>
          </p:cNvPr>
          <p:cNvSpPr txBox="1"/>
          <p:nvPr/>
        </p:nvSpPr>
        <p:spPr>
          <a:xfrm rot="16200000">
            <a:off x="383399" y="2565135"/>
            <a:ext cx="153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Density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6EDC9-515F-2C45-BD39-DC5C9243A7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75" y="1464775"/>
            <a:ext cx="7849451" cy="335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ibre Franklin"/>
                <a:ea typeface="Libre Franklin"/>
                <a:cs typeface="Libre Franklin"/>
                <a:sym typeface="Libre Franklin"/>
              </a:rPr>
              <a:t>Work Done So Far</a:t>
            </a:r>
            <a:endParaRPr b="1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56613-DD02-564A-97FE-A10E8321BE56}"/>
              </a:ext>
            </a:extLst>
          </p:cNvPr>
          <p:cNvSpPr txBox="1"/>
          <p:nvPr/>
        </p:nvSpPr>
        <p:spPr>
          <a:xfrm rot="16200000">
            <a:off x="239156" y="2658948"/>
            <a:ext cx="1062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C0C0C0"/>
                </a:highlight>
              </a:rPr>
              <a:t>price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E5D6B-10C8-DC4A-8701-731A7B9AC3FD}"/>
              </a:ext>
            </a:extLst>
          </p:cNvPr>
          <p:cNvSpPr txBox="1"/>
          <p:nvPr/>
        </p:nvSpPr>
        <p:spPr>
          <a:xfrm>
            <a:off x="4158762" y="4577079"/>
            <a:ext cx="2303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C0C0C0"/>
                </a:highlight>
              </a:rPr>
              <a:t>seconds_in_bucket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774495-056F-E544-865B-F6FFF861D3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80E5F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0" y="393348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ibre Franklin"/>
                <a:ea typeface="Libre Franklin"/>
                <a:cs typeface="Libre Franklin"/>
                <a:sym typeface="Libre Franklin"/>
              </a:rPr>
              <a:t>Approach</a:t>
            </a:r>
            <a:endParaRPr b="1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847" y="0"/>
            <a:ext cx="7073153" cy="51435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85068-E183-9245-A296-5F5C8A33F4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737</Words>
  <Application>Microsoft Macintosh PowerPoint</Application>
  <PresentationFormat>On-screen Show (16:9)</PresentationFormat>
  <Paragraphs>108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Libre Franklin</vt:lpstr>
      <vt:lpstr>Verdana</vt:lpstr>
      <vt:lpstr>Merriweather</vt:lpstr>
      <vt:lpstr>Times New Roman</vt:lpstr>
      <vt:lpstr>Roboto</vt:lpstr>
      <vt:lpstr>Arial</vt:lpstr>
      <vt:lpstr>Paradigm</vt:lpstr>
      <vt:lpstr>Group 4- Optimizers Topic- Optiver Realized Volatility prediction </vt:lpstr>
      <vt:lpstr>Introduction</vt:lpstr>
      <vt:lpstr>Problem Statement</vt:lpstr>
      <vt:lpstr>Existing Body of Work</vt:lpstr>
      <vt:lpstr>Existing Body of Work</vt:lpstr>
      <vt:lpstr>Work Done So Far</vt:lpstr>
      <vt:lpstr>Work Done So Far</vt:lpstr>
      <vt:lpstr>Work Done So Far</vt:lpstr>
      <vt:lpstr>Approach</vt:lpstr>
      <vt:lpstr>Initial Results - Accuracy Metric</vt:lpstr>
      <vt:lpstr>Initial Results - Linear regression</vt:lpstr>
      <vt:lpstr>Initial Results - Polynomial regression</vt:lpstr>
      <vt:lpstr>Role of each member 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4- Optimizers Topic- Optiver Realized Volatility prediction </dc:title>
  <cp:lastModifiedBy>digigohil008@gmail.com</cp:lastModifiedBy>
  <cp:revision>8</cp:revision>
  <dcterms:modified xsi:type="dcterms:W3CDTF">2022-03-27T09:07:25Z</dcterms:modified>
</cp:coreProperties>
</file>