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3" r:id="rId3"/>
    <p:sldId id="320" r:id="rId4"/>
    <p:sldId id="322" r:id="rId5"/>
    <p:sldId id="325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46" y="-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8BA9B6-A43E-4CF5-A71E-BAAE3EE92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4EF518-F78A-455D-8D58-E9FF939CB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94414E-EC6B-45D7-96A8-A8A1AC9F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pPr/>
              <a:t>6/8/2022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22993C-F2ED-4149-8E81-BDDD589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Odongo S.E, Networks </a:t>
            </a:r>
            <a:r>
              <a:rPr lang="en-US" dirty="0" err="1" smtClean="0"/>
              <a:t>Dept</a:t>
            </a:r>
            <a:r>
              <a:rPr lang="en-US" dirty="0" smtClean="0"/>
              <a:t>, SCIT, </a:t>
            </a:r>
            <a:r>
              <a:rPr lang="en-US" dirty="0" err="1" smtClean="0"/>
              <a:t>Makerere</a:t>
            </a:r>
            <a:r>
              <a:rPr lang="en-US" dirty="0" smtClean="0"/>
              <a:t> University.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6ABC67-7BCD-484D-B786-FDDE44BC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6DDEE-A76D-4B83-8FBB-A8834E6F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7616CCD-E216-462D-92D6-D7E6261F1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3EE68C-DCA4-4BBB-873D-6AF5D4D6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150C42-3C5F-4B81-B75A-8A7AF664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06CC83-512F-4F33-9FC2-AAD874D2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2AFE8D0-57FD-4CE4-AC50-037BB62C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BAE6FA-6F91-4E1B-B997-551DBD33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7FD7BC-5B67-4366-96F7-F1361500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0CF6D6-E1FE-414F-BDCF-27824DD2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23B263-216F-4F3E-AE92-7B0E0297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D7EDC-E853-468D-8C59-40F95A8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1AD084-10E6-418A-96AA-AA134C2F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A61B3C-2CFF-40D7-99E3-56997CE1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1FB0E5-0275-4AF1-A5A2-2C0FD067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B535A7-1101-49EE-930B-8239531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7342C8-3476-4339-B7F2-D6DA9971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FA14F9-8133-4882-9324-ABA008E8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C17A27-2C14-4CE1-A685-4E38C1DE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5FB7C7-0320-4436-9F53-246028DB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43D797-8C5A-47BB-ACAD-8CFDFEEA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0F9E4-E9F3-4830-8E31-5165D7E4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36044D-C2C4-4736-8A18-1F98F87D8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5F4593-B157-4709-9955-C9325EB47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41552B-7B9F-426A-91FA-6E7F3A4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EAD2D0-DF2A-4137-AA79-53883E87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0F6569-F783-4851-B829-5F4D5E41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3DA28-7237-4F50-995F-2632CD76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42F0B7-4A21-4AD3-B5D5-AC62A690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0D5D18-D740-4A25-BE75-2C414A3B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789D7EC-0CC1-4410-92FE-EFFFE714F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8CB7D5B-DF12-4C8F-97D6-6FE4B71B8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12F11BD-1EDB-4809-B96D-64EDEE9A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35E073A-0109-4688-BB62-B76231A9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3A3B66-F216-42A4-AA36-0398B8FE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D5981D-6CA4-45EA-8AF3-F334368D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290BCA0-3151-413C-A08E-6D677E08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4016772-BC79-4F24-98C4-C946D7C4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9A35F8-ADD4-4D9E-983D-BDB3777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A71BFB-F662-44BD-B8E3-362F9094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BFB7D6-F5C8-4D5D-BE3B-748543E6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C18390-AB81-488D-AE23-9953917E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688DD3-399C-42FA-832F-FBEAD4C3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7EA2FB-D4E3-4F08-A1E0-2EFC3BE6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C32A32-FA5A-4054-A641-76B9E872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07E97C-88DE-45F6-B891-B2C583A0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564656-B927-4A68-9377-EB5A0711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6191C4-29F2-4EF7-93AD-EC6B211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6D1377-F320-4E35-8827-5509C752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071F8F3-3735-4B32-B0B5-BFF8AD741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7A6D29-7233-4D52-B8F9-A460AF4F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0F8E2D-5406-4D43-94F9-BFDDEC3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A9945F-844E-42F9-912E-3334D1EC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EAC172-1394-403C-B46B-B124A75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35D5E0E-858D-4D0C-BB79-D67A2DC4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F59173-6880-4A8F-A9DB-108ECA04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FA1F2D-00BD-46E7-9C5D-F4A5E66DD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CF66-A67E-47F3-8953-2C319F6A282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8C02DF-BB71-4B3F-9098-0D56E1712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7CC7DA-39A9-4B06-85B6-C036F161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1229519_From_Rich_User_Requirements_to_System_Requiremen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463" y="2286000"/>
            <a:ext cx="1033938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MCN </a:t>
            </a:r>
            <a:r>
              <a:rPr lang="en-US" dirty="0" smtClean="0"/>
              <a:t>7213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Advanced Software Engineering Processes</a:t>
            </a:r>
            <a:endParaRPr lang="en-US" dirty="0"/>
          </a:p>
        </p:txBody>
      </p:sp>
      <p:sp>
        <p:nvSpPr>
          <p:cNvPr id="5123" name="Subtitle 1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609600"/>
          </a:xfrm>
        </p:spPr>
        <p:txBody>
          <a:bodyPr/>
          <a:lstStyle/>
          <a:p>
            <a:pPr eaLnBrk="1" hangingPunct="1"/>
            <a:r>
              <a:rPr lang="en-US" dirty="0"/>
              <a:t>Odongo Steven Eyobu, </a:t>
            </a:r>
            <a:r>
              <a:rPr lang="en-US" dirty="0" err="1"/>
              <a:t>Ph.D</a:t>
            </a:r>
            <a:endParaRPr lang="en-US" dirty="0"/>
          </a:p>
        </p:txBody>
      </p:sp>
      <p:pic>
        <p:nvPicPr>
          <p:cNvPr id="5124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3528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4495799" y="4495801"/>
            <a:ext cx="3637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</a:rPr>
              <a:t>dongo.eyobu@mak.ac.ug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F2C8A91-E3D0-4C20-804E-66FDDC09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Focus will be on </a:t>
            </a:r>
            <a:r>
              <a:rPr lang="en-US" sz="2400" dirty="0">
                <a:solidFill>
                  <a:srgbClr val="000000"/>
                </a:solidFill>
              </a:rPr>
              <a:t>software engineering for smart, critical, and complex software-intensive systems. </a:t>
            </a:r>
            <a:r>
              <a:rPr lang="en-US" sz="2400" dirty="0" smtClean="0">
                <a:solidFill>
                  <a:srgbClr val="000000"/>
                </a:solidFill>
              </a:rPr>
              <a:t>Four modules will be covered.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b="1" dirty="0">
                <a:solidFill>
                  <a:srgbClr val="000000"/>
                </a:solidFill>
              </a:rPr>
              <a:t>Requirements specification </a:t>
            </a:r>
            <a:r>
              <a:rPr lang="en-US" sz="2000" dirty="0">
                <a:solidFill>
                  <a:srgbClr val="000000"/>
                </a:solidFill>
              </a:rPr>
              <a:t>module focuses on methods to </a:t>
            </a:r>
            <a:r>
              <a:rPr lang="en-US" sz="2000" b="1" dirty="0">
                <a:solidFill>
                  <a:srgbClr val="FF0000"/>
                </a:solidFill>
              </a:rPr>
              <a:t>transit from user </a:t>
            </a:r>
            <a:r>
              <a:rPr lang="en-US" sz="2000" b="1" dirty="0" smtClean="0">
                <a:solidFill>
                  <a:srgbClr val="FF0000"/>
                </a:solidFill>
              </a:rPr>
              <a:t>	requirements </a:t>
            </a:r>
            <a:r>
              <a:rPr lang="en-US" sz="2000" b="1" dirty="0">
                <a:solidFill>
                  <a:srgbClr val="FF0000"/>
                </a:solidFill>
              </a:rPr>
              <a:t>to high-quality technical requirements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2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b="1" dirty="0">
                <a:solidFill>
                  <a:srgbClr val="000000"/>
                </a:solidFill>
              </a:rPr>
              <a:t>Testing management </a:t>
            </a:r>
            <a:r>
              <a:rPr lang="en-US" sz="2000" dirty="0">
                <a:solidFill>
                  <a:srgbClr val="000000"/>
                </a:solidFill>
              </a:rPr>
              <a:t>model focuses on </a:t>
            </a:r>
            <a:r>
              <a:rPr lang="en-US" sz="2000" b="1" dirty="0">
                <a:solidFill>
                  <a:srgbClr val="FF0000"/>
                </a:solidFill>
              </a:rPr>
              <a:t>testing strategies</a:t>
            </a:r>
            <a:r>
              <a:rPr lang="en-US" sz="2000" dirty="0">
                <a:solidFill>
                  <a:srgbClr val="000000"/>
                </a:solidFill>
              </a:rPr>
              <a:t>; 	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3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b="1" dirty="0">
                <a:solidFill>
                  <a:srgbClr val="000000"/>
                </a:solidFill>
              </a:rPr>
              <a:t>Code quality </a:t>
            </a:r>
            <a:r>
              <a:rPr lang="en-US" sz="2000" dirty="0">
                <a:solidFill>
                  <a:srgbClr val="000000"/>
                </a:solidFill>
              </a:rPr>
              <a:t>module focuses on </a:t>
            </a:r>
            <a:r>
              <a:rPr lang="en-US" sz="2000" b="1" dirty="0">
                <a:solidFill>
                  <a:srgbClr val="FF0000"/>
                </a:solidFill>
              </a:rPr>
              <a:t>code analysis, code review</a:t>
            </a:r>
            <a:r>
              <a:rPr lang="en-US" sz="2000" dirty="0">
                <a:solidFill>
                  <a:srgbClr val="000000"/>
                </a:solidFill>
              </a:rPr>
              <a:t>, and </a:t>
            </a:r>
            <a:r>
              <a:rPr lang="en-US" sz="2000" b="1" dirty="0">
                <a:solidFill>
                  <a:srgbClr val="FF0000"/>
                </a:solidFill>
              </a:rPr>
              <a:t>code refactoring</a:t>
            </a:r>
            <a:r>
              <a:rPr lang="en-US" sz="2000" dirty="0">
                <a:solidFill>
                  <a:srgbClr val="000000"/>
                </a:solidFill>
              </a:rPr>
              <a:t>; 	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4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b="1" dirty="0">
                <a:solidFill>
                  <a:srgbClr val="000000"/>
                </a:solidFill>
              </a:rPr>
              <a:t>Complex system module </a:t>
            </a:r>
            <a:r>
              <a:rPr lang="en-US" sz="2000" dirty="0">
                <a:solidFill>
                  <a:srgbClr val="000000"/>
                </a:solidFill>
              </a:rPr>
              <a:t>focuses on </a:t>
            </a:r>
            <a:r>
              <a:rPr lang="en-US" sz="2000" b="1" dirty="0">
                <a:solidFill>
                  <a:srgbClr val="FF0000"/>
                </a:solidFill>
              </a:rPr>
              <a:t>verification and validation</a:t>
            </a:r>
            <a:r>
              <a:rPr lang="en-US" sz="2000" dirty="0">
                <a:solidFill>
                  <a:srgbClr val="000000"/>
                </a:solidFill>
              </a:rPr>
              <a:t> of complex software </a:t>
            </a:r>
            <a:r>
              <a:rPr lang="en-US" sz="2000" dirty="0" smtClean="0">
                <a:solidFill>
                  <a:srgbClr val="000000"/>
                </a:solidFill>
              </a:rPr>
              <a:t>	systems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4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73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0" name="Rectangle 75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1" name="Picture 77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Assessments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Course work (Assignments, tests/project, class discussions, participation and attendance) - 40%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Final exam/ Project (60%)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4DE01A8B-4540-44AB-AF87-FB816F8CF820}" type="slidenum">
              <a:rPr lang="en-US" sz="1000">
                <a:solidFill>
                  <a:srgbClr val="898989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</a:t>
            </a:fld>
            <a:endParaRPr lang="en-US" sz="1000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  <p:pic>
        <p:nvPicPr>
          <p:cNvPr id="8197" name="Picture 9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987901"/>
            <a:ext cx="914400" cy="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8743ED-00E8-45F3-8563-8FDB9D28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 the end….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141BA6-4343-409C-A73B-DB4F32F9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After having taken this course, students should be able to: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Identify </a:t>
            </a:r>
            <a:r>
              <a:rPr lang="en-US" sz="2400" dirty="0">
                <a:solidFill>
                  <a:srgbClr val="000000"/>
                </a:solidFill>
              </a:rPr>
              <a:t>and correct typical requirements quality issues;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Apply </a:t>
            </a:r>
            <a:r>
              <a:rPr lang="en-US" sz="2400" dirty="0">
                <a:solidFill>
                  <a:srgbClr val="000000"/>
                </a:solidFill>
              </a:rPr>
              <a:t>different testing, code review, code analysis, and code refactoring approaches;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Explain </a:t>
            </a:r>
            <a:r>
              <a:rPr lang="en-US" sz="2400" dirty="0">
                <a:solidFill>
                  <a:srgbClr val="000000"/>
                </a:solidFill>
              </a:rPr>
              <a:t>industrial state of the practice methods of verifying and validating high-assurance software-intensive system;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1E303-714F-46DB-A08B-E76FAC6B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Focus?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2935A7-2278-400C-8786-F3646C45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 will identify projects which students will take on to practically implement all the indicative content of the course.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Published research papers giving scientific orientations of the subjects will be studied and discussed by students.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1E303-714F-46DB-A08B-E76FAC6B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5" y="2053641"/>
            <a:ext cx="4143238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Research paper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2935A7-2278-400C-8786-F3646C45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hlinkClick r:id="rId3"/>
              </a:rPr>
              <a:t>www.researchgate.net/publication/221229519_From_Rich_User_Requirements_to_System_Requirements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157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MCN 7213  - Advanced Software Engineering Processes</vt:lpstr>
      <vt:lpstr>Content</vt:lpstr>
      <vt:lpstr>Organization</vt:lpstr>
      <vt:lpstr>At the end….</vt:lpstr>
      <vt:lpstr>Focus?</vt:lpstr>
      <vt:lpstr>Research paper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 7103 - Network Programming</dc:title>
  <dc:creator>Steven Odongo Eyobu</dc:creator>
  <cp:lastModifiedBy>Odongo Steven Eyobu</cp:lastModifiedBy>
  <cp:revision>24</cp:revision>
  <dcterms:created xsi:type="dcterms:W3CDTF">2019-08-21T13:57:06Z</dcterms:created>
  <dcterms:modified xsi:type="dcterms:W3CDTF">2022-06-08T13:49:09Z</dcterms:modified>
</cp:coreProperties>
</file>