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4"/>
  </p:notesMasterIdLst>
  <p:sldIdLst>
    <p:sldId id="256" r:id="rId2"/>
    <p:sldId id="257" r:id="rId3"/>
    <p:sldId id="258" r:id="rId4"/>
    <p:sldId id="259" r:id="rId5"/>
    <p:sldId id="260" r:id="rId6"/>
    <p:sldId id="267" r:id="rId7"/>
    <p:sldId id="268" r:id="rId8"/>
    <p:sldId id="261" r:id="rId9"/>
    <p:sldId id="262" r:id="rId10"/>
    <p:sldId id="269" r:id="rId11"/>
    <p:sldId id="263" r:id="rId12"/>
    <p:sldId id="264" r:id="rId13"/>
    <p:sldId id="272" r:id="rId14"/>
    <p:sldId id="265" r:id="rId15"/>
    <p:sldId id="266" r:id="rId16"/>
    <p:sldId id="273" r:id="rId17"/>
    <p:sldId id="270" r:id="rId18"/>
    <p:sldId id="274" r:id="rId19"/>
    <p:sldId id="271" r:id="rId20"/>
    <p:sldId id="275" r:id="rId21"/>
    <p:sldId id="281" r:id="rId22"/>
    <p:sldId id="277" r:id="rId23"/>
    <p:sldId id="278" r:id="rId24"/>
    <p:sldId id="279" r:id="rId25"/>
    <p:sldId id="282" r:id="rId26"/>
    <p:sldId id="280"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BDF0C4-B451-4F58-8208-85DCE09A5F21}" type="datetimeFigureOut">
              <a:rPr lang="en-US" smtClean="0"/>
              <a:pPr/>
              <a:t>11/27/2021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ADB3E-B3A0-4481-A6FC-668C6FB4B89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67456B-7333-4291-80E2-A7E7448DA935}" type="datetime1">
              <a:rPr lang="en-US" smtClean="0"/>
              <a:pPr/>
              <a:t>11/27/2021</a:t>
            </a:fld>
            <a:endParaRPr lang="en-US"/>
          </a:p>
        </p:txBody>
      </p:sp>
      <p:sp>
        <p:nvSpPr>
          <p:cNvPr id="5" name="Footer Placeholder 4"/>
          <p:cNvSpPr>
            <a:spLocks noGrp="1"/>
          </p:cNvSpPr>
          <p:nvPr>
            <p:ph type="ftr" sz="quarter" idx="11"/>
          </p:nvPr>
        </p:nvSpPr>
        <p:spPr/>
        <p:txBody>
          <a:bodyPr/>
          <a:lstStyle/>
          <a:p>
            <a:r>
              <a:rPr lang="en-US" smtClean="0"/>
              <a:t>Presented by Kamulegeya Grace (MSc, HDip, BSc, SCJP)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2613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5DA2E1-1D8A-478E-93E0-2B4C09D2C6BA}" type="datetime1">
              <a:rPr lang="en-US" smtClean="0"/>
              <a:pPr/>
              <a:t>11/27/2021</a:t>
            </a:fld>
            <a:endParaRPr lang="en-US"/>
          </a:p>
        </p:txBody>
      </p:sp>
      <p:sp>
        <p:nvSpPr>
          <p:cNvPr id="5" name="Footer Placeholder 4"/>
          <p:cNvSpPr>
            <a:spLocks noGrp="1"/>
          </p:cNvSpPr>
          <p:nvPr>
            <p:ph type="ftr" sz="quarter" idx="11"/>
          </p:nvPr>
        </p:nvSpPr>
        <p:spPr/>
        <p:txBody>
          <a:bodyPr/>
          <a:lstStyle/>
          <a:p>
            <a:r>
              <a:rPr lang="en-US" smtClean="0"/>
              <a:t>Presented by Kamulegeya Grace (MSc, HDip, BSc, SCJP)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963535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5DA2E1-1D8A-478E-93E0-2B4C09D2C6BA}" type="datetime1">
              <a:rPr lang="en-US" smtClean="0"/>
              <a:pPr/>
              <a:t>11/27/2021</a:t>
            </a:fld>
            <a:endParaRPr lang="en-US"/>
          </a:p>
        </p:txBody>
      </p:sp>
      <p:sp>
        <p:nvSpPr>
          <p:cNvPr id="5" name="Footer Placeholder 4"/>
          <p:cNvSpPr>
            <a:spLocks noGrp="1"/>
          </p:cNvSpPr>
          <p:nvPr>
            <p:ph type="ftr" sz="quarter" idx="11"/>
          </p:nvPr>
        </p:nvSpPr>
        <p:spPr/>
        <p:txBody>
          <a:bodyPr/>
          <a:lstStyle/>
          <a:p>
            <a:r>
              <a:rPr lang="en-US" smtClean="0"/>
              <a:t>Presented by Kamulegeya Grace (MSc, HDip, BSc, SCJP)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3157336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5DA2E1-1D8A-478E-93E0-2B4C09D2C6BA}" type="datetime1">
              <a:rPr lang="en-US" smtClean="0"/>
              <a:pPr/>
              <a:t>11/27/2021</a:t>
            </a:fld>
            <a:endParaRPr lang="en-US"/>
          </a:p>
        </p:txBody>
      </p:sp>
      <p:sp>
        <p:nvSpPr>
          <p:cNvPr id="5" name="Footer Placeholder 4"/>
          <p:cNvSpPr>
            <a:spLocks noGrp="1"/>
          </p:cNvSpPr>
          <p:nvPr>
            <p:ph type="ftr" sz="quarter" idx="11"/>
          </p:nvPr>
        </p:nvSpPr>
        <p:spPr/>
        <p:txBody>
          <a:bodyPr/>
          <a:lstStyle/>
          <a:p>
            <a:r>
              <a:rPr lang="en-US" smtClean="0"/>
              <a:t>Presented by Kamulegeya Grace (MSc, HDip, BSc, SCJP)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527448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5DA2E1-1D8A-478E-93E0-2B4C09D2C6BA}" type="datetime1">
              <a:rPr lang="en-US" smtClean="0"/>
              <a:pPr/>
              <a:t>11/27/2021</a:t>
            </a:fld>
            <a:endParaRPr lang="en-US"/>
          </a:p>
        </p:txBody>
      </p:sp>
      <p:sp>
        <p:nvSpPr>
          <p:cNvPr id="5" name="Footer Placeholder 4"/>
          <p:cNvSpPr>
            <a:spLocks noGrp="1"/>
          </p:cNvSpPr>
          <p:nvPr>
            <p:ph type="ftr" sz="quarter" idx="11"/>
          </p:nvPr>
        </p:nvSpPr>
        <p:spPr/>
        <p:txBody>
          <a:bodyPr/>
          <a:lstStyle/>
          <a:p>
            <a:r>
              <a:rPr lang="en-US" smtClean="0"/>
              <a:t>Presented by Kamulegeya Grace (MSc, HDip, BSc, SCJP)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646292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5DA2E1-1D8A-478E-93E0-2B4C09D2C6BA}" type="datetime1">
              <a:rPr lang="en-US" smtClean="0"/>
              <a:pPr/>
              <a:t>11/27/2021</a:t>
            </a:fld>
            <a:endParaRPr lang="en-US"/>
          </a:p>
        </p:txBody>
      </p:sp>
      <p:sp>
        <p:nvSpPr>
          <p:cNvPr id="5" name="Footer Placeholder 4"/>
          <p:cNvSpPr>
            <a:spLocks noGrp="1"/>
          </p:cNvSpPr>
          <p:nvPr>
            <p:ph type="ftr" sz="quarter" idx="11"/>
          </p:nvPr>
        </p:nvSpPr>
        <p:spPr/>
        <p:txBody>
          <a:bodyPr/>
          <a:lstStyle/>
          <a:p>
            <a:r>
              <a:rPr lang="en-US" smtClean="0"/>
              <a:t>Presented by Kamulegeya Grace (MSc, HDip, BSc, SCJP)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719501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7F6A2E-E6A8-4A56-A992-BC6D720CB988}" type="datetime1">
              <a:rPr lang="en-US" smtClean="0"/>
              <a:pPr/>
              <a:t>11/27/2021</a:t>
            </a:fld>
            <a:endParaRPr lang="en-US"/>
          </a:p>
        </p:txBody>
      </p:sp>
      <p:sp>
        <p:nvSpPr>
          <p:cNvPr id="5" name="Footer Placeholder 4"/>
          <p:cNvSpPr>
            <a:spLocks noGrp="1"/>
          </p:cNvSpPr>
          <p:nvPr>
            <p:ph type="ftr" sz="quarter" idx="11"/>
          </p:nvPr>
        </p:nvSpPr>
        <p:spPr/>
        <p:txBody>
          <a:bodyPr/>
          <a:lstStyle/>
          <a:p>
            <a:r>
              <a:rPr lang="en-US" smtClean="0"/>
              <a:t>Presented by Kamulegeya Grace (MSc, HDip, BSc, SCJP)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9803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4F90BB-D293-4F06-A60A-D704E0A35515}" type="datetime1">
              <a:rPr lang="en-US" smtClean="0"/>
              <a:pPr/>
              <a:t>11/27/2021</a:t>
            </a:fld>
            <a:endParaRPr lang="en-US"/>
          </a:p>
        </p:txBody>
      </p:sp>
      <p:sp>
        <p:nvSpPr>
          <p:cNvPr id="5" name="Footer Placeholder 4"/>
          <p:cNvSpPr>
            <a:spLocks noGrp="1"/>
          </p:cNvSpPr>
          <p:nvPr>
            <p:ph type="ftr" sz="quarter" idx="11"/>
          </p:nvPr>
        </p:nvSpPr>
        <p:spPr/>
        <p:txBody>
          <a:bodyPr/>
          <a:lstStyle/>
          <a:p>
            <a:r>
              <a:rPr lang="en-US" smtClean="0"/>
              <a:t>Presented by Kamulegeya Grace (MSc, HDip, BSc, SCJP)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904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5" name="Footer Placeholder 4"/>
          <p:cNvSpPr>
            <a:spLocks noGrp="1"/>
          </p:cNvSpPr>
          <p:nvPr>
            <p:ph type="ftr" sz="quarter" idx="11"/>
          </p:nvPr>
        </p:nvSpPr>
        <p:spPr/>
        <p:txBody>
          <a:bodyPr/>
          <a:lstStyle/>
          <a:p>
            <a:r>
              <a:rPr lang="en-US" smtClean="0"/>
              <a:t>Presented by Kamulegeya Grace (MSc, HDip, BSc, SCJP)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862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B35948-8D13-46B8-8FE3-A70BF20F3134}" type="datetime1">
              <a:rPr lang="en-US" smtClean="0"/>
              <a:pPr/>
              <a:t>11/27/2021</a:t>
            </a:fld>
            <a:endParaRPr lang="en-US"/>
          </a:p>
        </p:txBody>
      </p:sp>
      <p:sp>
        <p:nvSpPr>
          <p:cNvPr id="5" name="Footer Placeholder 4"/>
          <p:cNvSpPr>
            <a:spLocks noGrp="1"/>
          </p:cNvSpPr>
          <p:nvPr>
            <p:ph type="ftr" sz="quarter" idx="11"/>
          </p:nvPr>
        </p:nvSpPr>
        <p:spPr/>
        <p:txBody>
          <a:bodyPr/>
          <a:lstStyle/>
          <a:p>
            <a:r>
              <a:rPr lang="en-US" smtClean="0"/>
              <a:t>Presented by Kamulegeya Grace (MSc, HDip, BSc, SCJP)</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321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B9BD9F-7FD3-4735-BC47-D9B014E6F0E6}"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smtClean="0"/>
              <a:t>Presented by Kamulegeya Grace (MSc, HDip, BSc, SCJP)</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853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A8216C-7DC4-4496-8D16-6ED634C9E32C}" type="datetime1">
              <a:rPr lang="en-US" smtClean="0"/>
              <a:pPr/>
              <a:t>11/27/2021</a:t>
            </a:fld>
            <a:endParaRPr lang="en-US"/>
          </a:p>
        </p:txBody>
      </p:sp>
      <p:sp>
        <p:nvSpPr>
          <p:cNvPr id="8" name="Footer Placeholder 7"/>
          <p:cNvSpPr>
            <a:spLocks noGrp="1"/>
          </p:cNvSpPr>
          <p:nvPr>
            <p:ph type="ftr" sz="quarter" idx="11"/>
          </p:nvPr>
        </p:nvSpPr>
        <p:spPr/>
        <p:txBody>
          <a:bodyPr/>
          <a:lstStyle/>
          <a:p>
            <a:r>
              <a:rPr lang="en-US" smtClean="0"/>
              <a:t>Presented by Kamulegeya Grace (MSc, HDip, BSc, SCJP)</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4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84C38A-49AC-49BF-8FC6-A7871DE4AB02}" type="datetime1">
              <a:rPr lang="en-US" smtClean="0"/>
              <a:pPr/>
              <a:t>11/27/2021</a:t>
            </a:fld>
            <a:endParaRPr lang="en-US"/>
          </a:p>
        </p:txBody>
      </p:sp>
      <p:sp>
        <p:nvSpPr>
          <p:cNvPr id="4" name="Footer Placeholder 3"/>
          <p:cNvSpPr>
            <a:spLocks noGrp="1"/>
          </p:cNvSpPr>
          <p:nvPr>
            <p:ph type="ftr" sz="quarter" idx="11"/>
          </p:nvPr>
        </p:nvSpPr>
        <p:spPr/>
        <p:txBody>
          <a:bodyPr/>
          <a:lstStyle/>
          <a:p>
            <a:r>
              <a:rPr lang="en-US" smtClean="0"/>
              <a:t>Presented by Kamulegeya Grace (MSc, HDip, BSc, SCJP)</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456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489667-1F50-46F5-B075-0CB95B35868D}" type="datetime1">
              <a:rPr lang="en-US" smtClean="0"/>
              <a:pPr/>
              <a:t>11/27/2021</a:t>
            </a:fld>
            <a:endParaRPr lang="en-US"/>
          </a:p>
        </p:txBody>
      </p:sp>
      <p:sp>
        <p:nvSpPr>
          <p:cNvPr id="3" name="Footer Placeholder 2"/>
          <p:cNvSpPr>
            <a:spLocks noGrp="1"/>
          </p:cNvSpPr>
          <p:nvPr>
            <p:ph type="ftr" sz="quarter" idx="11"/>
          </p:nvPr>
        </p:nvSpPr>
        <p:spPr/>
        <p:txBody>
          <a:bodyPr/>
          <a:lstStyle/>
          <a:p>
            <a:r>
              <a:rPr lang="en-US" smtClean="0"/>
              <a:t>Presented by Kamulegeya Grace (MSc, HDip, BSc, SCJP)</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18723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ED8F89CD-7B1B-4694-93F5-AFC5BE77128A}"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smtClean="0"/>
              <a:t>Presented by Kamulegeya Grace (MSc, HDip, BSc, SCJP)</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284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0A18BB-EF5F-4E5D-86C7-2D966D09DF26}"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smtClean="0"/>
              <a:t>Presented by Kamulegeya Grace (MSc, HDip, BSc, SCJP)</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890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5DA2E1-1D8A-478E-93E0-2B4C09D2C6BA}" type="datetime1">
              <a:rPr lang="en-US" smtClean="0"/>
              <a:pPr/>
              <a:t>11/27/2021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Presented by Kamulegeya Grace (MSc, HDip, BSc, SCJP)</a:t>
            </a: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029118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s.cmu.edu/afs/cs/project/able/ftp/intro_softarch/intro_softarch.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900" dirty="0"/>
              <a:t>Architectural Patterns and Styles</a:t>
            </a:r>
            <a:endParaRPr lang="en-US" dirty="0"/>
          </a:p>
        </p:txBody>
      </p:sp>
      <p:sp>
        <p:nvSpPr>
          <p:cNvPr id="3" name="Subtitle 2"/>
          <p:cNvSpPr>
            <a:spLocks noGrp="1"/>
          </p:cNvSpPr>
          <p:nvPr>
            <p:ph type="subTitle" idx="1"/>
          </p:nvPr>
        </p:nvSpPr>
        <p:spPr/>
        <p:txBody>
          <a:bodyPr/>
          <a:lstStyle/>
          <a:p>
            <a:r>
              <a:rPr lang="en-US" dirty="0"/>
              <a:t>Presented by </a:t>
            </a:r>
            <a:r>
              <a:rPr lang="en-US" dirty="0" err="1"/>
              <a:t>Kamulegeya</a:t>
            </a:r>
            <a:r>
              <a:rPr lang="en-US" dirty="0"/>
              <a:t> Grace</a:t>
            </a:r>
          </a:p>
        </p:txBody>
      </p:sp>
      <p:sp>
        <p:nvSpPr>
          <p:cNvPr id="4" name="Date Placeholder 3"/>
          <p:cNvSpPr>
            <a:spLocks noGrp="1"/>
          </p:cNvSpPr>
          <p:nvPr>
            <p:ph type="dt" sz="half" idx="10"/>
          </p:nvPr>
        </p:nvSpPr>
        <p:spPr/>
        <p:txBody>
          <a:bodyPr/>
          <a:lstStyle/>
          <a:p>
            <a:fld id="{98AA986A-63C0-4EC2-9036-4CF2F122DCB7}"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487362"/>
          </a:xfrm>
        </p:spPr>
        <p:txBody>
          <a:bodyPr>
            <a:normAutofit fontScale="90000"/>
          </a:bodyPr>
          <a:lstStyle/>
          <a:p>
            <a:pPr algn="ctr"/>
            <a:r>
              <a:rPr lang="en-US" sz="2700" b="1" dirty="0"/>
              <a:t>Summary of Key Architectural Styles cont’d</a:t>
            </a:r>
            <a:endParaRPr lang="en-US" dirty="0"/>
          </a:p>
        </p:txBody>
      </p:sp>
      <p:graphicFrame>
        <p:nvGraphicFramePr>
          <p:cNvPr id="7" name="Content Placeholder 6"/>
          <p:cNvGraphicFramePr>
            <a:graphicFrameLocks noGrp="1"/>
          </p:cNvGraphicFramePr>
          <p:nvPr>
            <p:ph idx="1"/>
          </p:nvPr>
        </p:nvGraphicFramePr>
        <p:xfrm>
          <a:off x="304800" y="838200"/>
          <a:ext cx="7848600" cy="4980265"/>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762992">
                <a:tc>
                  <a:txBody>
                    <a:bodyPr/>
                    <a:lstStyle/>
                    <a:p>
                      <a:pPr marL="0" marR="0">
                        <a:lnSpc>
                          <a:spcPct val="115000"/>
                        </a:lnSpc>
                        <a:spcBef>
                          <a:spcPts val="0"/>
                        </a:spcBef>
                        <a:spcAft>
                          <a:spcPts val="1000"/>
                        </a:spcAft>
                      </a:pPr>
                      <a:r>
                        <a:rPr lang="en-US" sz="1800" i="1" dirty="0">
                          <a:solidFill>
                            <a:schemeClr val="tx1"/>
                          </a:solidFill>
                          <a:latin typeface="Times New Roman"/>
                          <a:ea typeface="Times New Roman"/>
                          <a:cs typeface="Times New Roman"/>
                        </a:rPr>
                        <a:t>Layered Architecture</a:t>
                      </a:r>
                      <a:r>
                        <a:rPr lang="en-US" sz="1800" dirty="0">
                          <a:solidFill>
                            <a:schemeClr val="tx1"/>
                          </a:solidFill>
                          <a:latin typeface="Times New Roman"/>
                          <a:ea typeface="Times New Roman"/>
                          <a:cs typeface="Times New Roman"/>
                        </a:rPr>
                        <a:t> </a:t>
                      </a:r>
                      <a:endParaRPr lang="en-US" sz="1600" dirty="0">
                        <a:solidFill>
                          <a:schemeClr val="tx1"/>
                        </a:solidFill>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b="0" dirty="0">
                          <a:solidFill>
                            <a:schemeClr val="tx1"/>
                          </a:solidFill>
                          <a:latin typeface="Times New Roman"/>
                          <a:ea typeface="Times New Roman"/>
                          <a:cs typeface="Times New Roman"/>
                        </a:rPr>
                        <a:t>Partitions the concerns of the application into stacked groups (layers).</a:t>
                      </a:r>
                      <a:endParaRPr lang="en-US" sz="1600" b="0" dirty="0">
                        <a:solidFill>
                          <a:schemeClr val="tx1"/>
                        </a:solidFill>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1492925">
                <a:tc>
                  <a:txBody>
                    <a:bodyPr/>
                    <a:lstStyle/>
                    <a:p>
                      <a:pPr marL="0" marR="0">
                        <a:lnSpc>
                          <a:spcPct val="115000"/>
                        </a:lnSpc>
                        <a:spcBef>
                          <a:spcPts val="0"/>
                        </a:spcBef>
                        <a:spcAft>
                          <a:spcPts val="1000"/>
                        </a:spcAft>
                      </a:pPr>
                      <a:r>
                        <a:rPr lang="en-US" sz="1800" i="1" dirty="0">
                          <a:solidFill>
                            <a:schemeClr val="tx1"/>
                          </a:solidFill>
                          <a:latin typeface="Times New Roman"/>
                          <a:ea typeface="Times New Roman"/>
                          <a:cs typeface="Times New Roman"/>
                        </a:rPr>
                        <a:t>Message Bus </a:t>
                      </a:r>
                      <a:endParaRPr lang="en-US" sz="1600" dirty="0">
                        <a:solidFill>
                          <a:schemeClr val="tx1"/>
                        </a:solidFill>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solidFill>
                            <a:schemeClr val="tx1"/>
                          </a:solidFill>
                          <a:latin typeface="Times New Roman"/>
                          <a:ea typeface="Times New Roman"/>
                          <a:cs typeface="Times New Roman"/>
                        </a:rPr>
                        <a:t>An architecture style that prescribes use of a software system that can receive and send messages using one or more communication channels, so that applications can interact without needing to know specific details about each other.</a:t>
                      </a:r>
                      <a:endParaRPr lang="en-US" sz="1600">
                        <a:solidFill>
                          <a:schemeClr val="tx1"/>
                        </a:solidFill>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1127958">
                <a:tc>
                  <a:txBody>
                    <a:bodyPr/>
                    <a:lstStyle/>
                    <a:p>
                      <a:pPr marL="0" marR="0">
                        <a:lnSpc>
                          <a:spcPct val="115000"/>
                        </a:lnSpc>
                        <a:spcBef>
                          <a:spcPts val="0"/>
                        </a:spcBef>
                        <a:spcAft>
                          <a:spcPts val="1000"/>
                        </a:spcAft>
                      </a:pPr>
                      <a:r>
                        <a:rPr lang="en-US" sz="1800" i="1">
                          <a:solidFill>
                            <a:schemeClr val="tx1"/>
                          </a:solidFill>
                          <a:latin typeface="Times New Roman"/>
                          <a:ea typeface="Times New Roman"/>
                          <a:cs typeface="Times New Roman"/>
                        </a:rPr>
                        <a:t>N-Tier / 3-Tier</a:t>
                      </a:r>
                      <a:r>
                        <a:rPr lang="en-US" sz="1800">
                          <a:solidFill>
                            <a:schemeClr val="tx1"/>
                          </a:solidFill>
                          <a:latin typeface="Times New Roman"/>
                          <a:ea typeface="Times New Roman"/>
                          <a:cs typeface="Times New Roman"/>
                        </a:rPr>
                        <a:t> </a:t>
                      </a:r>
                      <a:endParaRPr lang="en-US" sz="1600">
                        <a:solidFill>
                          <a:schemeClr val="tx1"/>
                        </a:solidFill>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solidFill>
                            <a:schemeClr val="tx1"/>
                          </a:solidFill>
                          <a:latin typeface="Times New Roman"/>
                          <a:ea typeface="Times New Roman"/>
                          <a:cs typeface="Times New Roman"/>
                        </a:rPr>
                        <a:t>Segregates functionality into separate segments in much the same way as the layered style, but with each segment being a tier located on a physically separate computer.</a:t>
                      </a:r>
                      <a:endParaRPr lang="en-US" sz="1600">
                        <a:solidFill>
                          <a:schemeClr val="tx1"/>
                        </a:solidFill>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1492925">
                <a:tc>
                  <a:txBody>
                    <a:bodyPr/>
                    <a:lstStyle/>
                    <a:p>
                      <a:pPr marL="0" marR="0">
                        <a:lnSpc>
                          <a:spcPct val="115000"/>
                        </a:lnSpc>
                        <a:spcBef>
                          <a:spcPts val="0"/>
                        </a:spcBef>
                        <a:spcAft>
                          <a:spcPts val="1000"/>
                        </a:spcAft>
                      </a:pPr>
                      <a:r>
                        <a:rPr lang="en-US" sz="1800" i="1">
                          <a:solidFill>
                            <a:schemeClr val="tx1"/>
                          </a:solidFill>
                          <a:latin typeface="Times New Roman"/>
                          <a:ea typeface="Times New Roman"/>
                          <a:cs typeface="Times New Roman"/>
                        </a:rPr>
                        <a:t>Object-Oriented</a:t>
                      </a:r>
                      <a:r>
                        <a:rPr lang="en-US" sz="1800">
                          <a:solidFill>
                            <a:schemeClr val="tx1"/>
                          </a:solidFill>
                          <a:latin typeface="Times New Roman"/>
                          <a:ea typeface="Times New Roman"/>
                          <a:cs typeface="Times New Roman"/>
                        </a:rPr>
                        <a:t> </a:t>
                      </a:r>
                      <a:endParaRPr lang="en-US" sz="1600">
                        <a:solidFill>
                          <a:schemeClr val="tx1"/>
                        </a:solidFill>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solidFill>
                            <a:schemeClr val="tx1"/>
                          </a:solidFill>
                          <a:latin typeface="Times New Roman"/>
                          <a:ea typeface="Times New Roman"/>
                          <a:cs typeface="Times New Roman"/>
                        </a:rPr>
                        <a:t>A design paradigm based on division of responsibilities for an application or system into individual reusable and self-sufficient objects, each containing the data and the behavior relevant to the object.</a:t>
                      </a:r>
                      <a:endParaRPr lang="en-US" sz="1600" dirty="0">
                        <a:solidFill>
                          <a:schemeClr val="tx1"/>
                        </a:solidFill>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096962"/>
          </a:xfrm>
        </p:spPr>
        <p:txBody>
          <a:bodyPr>
            <a:normAutofit/>
          </a:bodyPr>
          <a:lstStyle/>
          <a:p>
            <a:pPr algn="ctr"/>
            <a:r>
              <a:rPr lang="en-US" sz="2700" b="1" dirty="0"/>
              <a:t>Summary of Key Architectural Styles cont’d</a:t>
            </a:r>
            <a:endParaRPr lang="en-US" dirty="0"/>
          </a:p>
        </p:txBody>
      </p:sp>
      <p:graphicFrame>
        <p:nvGraphicFramePr>
          <p:cNvPr id="9" name="Content Placeholder 8"/>
          <p:cNvGraphicFramePr>
            <a:graphicFrameLocks noGrp="1"/>
          </p:cNvGraphicFramePr>
          <p:nvPr>
            <p:ph idx="1"/>
          </p:nvPr>
        </p:nvGraphicFramePr>
        <p:xfrm>
          <a:off x="609600" y="2160588"/>
          <a:ext cx="6348412" cy="2122170"/>
        </p:xfrm>
        <a:graphic>
          <a:graphicData uri="http://schemas.openxmlformats.org/drawingml/2006/table">
            <a:tbl>
              <a:tblPr firstRow="1" bandRow="1">
                <a:tableStyleId>{5C22544A-7EE6-4342-B048-85BDC9FD1C3A}</a:tableStyleId>
              </a:tblPr>
              <a:tblGrid>
                <a:gridCol w="3174206">
                  <a:extLst>
                    <a:ext uri="{9D8B030D-6E8A-4147-A177-3AD203B41FA5}">
                      <a16:colId xmlns:a16="http://schemas.microsoft.com/office/drawing/2014/main" val="20000"/>
                    </a:ext>
                  </a:extLst>
                </a:gridCol>
                <a:gridCol w="3174206">
                  <a:extLst>
                    <a:ext uri="{9D8B030D-6E8A-4147-A177-3AD203B41FA5}">
                      <a16:colId xmlns:a16="http://schemas.microsoft.com/office/drawing/2014/main" val="20001"/>
                    </a:ext>
                  </a:extLst>
                </a:gridCol>
              </a:tblGrid>
              <a:tr h="1447800">
                <a:tc>
                  <a:txBody>
                    <a:bodyPr/>
                    <a:lstStyle/>
                    <a:p>
                      <a:pPr marL="0" marR="0">
                        <a:lnSpc>
                          <a:spcPct val="115000"/>
                        </a:lnSpc>
                        <a:spcBef>
                          <a:spcPts val="0"/>
                        </a:spcBef>
                        <a:spcAft>
                          <a:spcPts val="1000"/>
                        </a:spcAft>
                      </a:pPr>
                      <a:r>
                        <a:rPr lang="en-US" sz="2400" b="0" i="1" dirty="0">
                          <a:solidFill>
                            <a:schemeClr val="tx1"/>
                          </a:solidFill>
                          <a:latin typeface="Times New Roman"/>
                          <a:ea typeface="Times New Roman"/>
                          <a:cs typeface="Times New Roman"/>
                        </a:rPr>
                        <a:t>Service-Oriented Architecture (SOA)</a:t>
                      </a:r>
                      <a:r>
                        <a:rPr lang="en-US" sz="2400" b="0" dirty="0">
                          <a:solidFill>
                            <a:schemeClr val="tx1"/>
                          </a:solidFill>
                          <a:latin typeface="Times New Roman"/>
                          <a:ea typeface="Times New Roman"/>
                          <a:cs typeface="Times New Roman"/>
                        </a:rPr>
                        <a:t> </a:t>
                      </a:r>
                      <a:endParaRPr lang="en-US" sz="2000" b="0" dirty="0">
                        <a:solidFill>
                          <a:schemeClr val="tx1"/>
                        </a:solidFill>
                        <a:latin typeface="Calibri"/>
                        <a:ea typeface="Calibri"/>
                        <a:cs typeface="Times New Roman"/>
                      </a:endParaRPr>
                    </a:p>
                  </a:txBody>
                  <a:tcPr marL="8097" marR="8097" marT="9525" marB="9525" anchor="ctr"/>
                </a:tc>
                <a:tc>
                  <a:txBody>
                    <a:bodyPr/>
                    <a:lstStyle/>
                    <a:p>
                      <a:pPr marL="0" marR="0">
                        <a:lnSpc>
                          <a:spcPct val="115000"/>
                        </a:lnSpc>
                        <a:spcBef>
                          <a:spcPts val="0"/>
                        </a:spcBef>
                        <a:spcAft>
                          <a:spcPts val="1000"/>
                        </a:spcAft>
                      </a:pPr>
                      <a:r>
                        <a:rPr lang="en-US" sz="2400" b="0" dirty="0">
                          <a:solidFill>
                            <a:schemeClr val="tx1"/>
                          </a:solidFill>
                          <a:latin typeface="Times New Roman"/>
                          <a:ea typeface="Times New Roman"/>
                          <a:cs typeface="Times New Roman"/>
                        </a:rPr>
                        <a:t>Refers to applications that expose and consume functionality as a service using contracts and messages.</a:t>
                      </a:r>
                      <a:endParaRPr lang="en-US" sz="2000" b="0" dirty="0">
                        <a:solidFill>
                          <a:schemeClr val="tx1"/>
                        </a:solidFill>
                        <a:latin typeface="Calibri"/>
                        <a:ea typeface="Calibri"/>
                        <a:cs typeface="Times New Roman"/>
                      </a:endParaRPr>
                    </a:p>
                  </a:txBody>
                  <a:tcPr marL="8097" marR="8097" marT="9525" marB="9525" anchor="ct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10" name="Rectangle 9"/>
          <p:cNvSpPr/>
          <p:nvPr/>
        </p:nvSpPr>
        <p:spPr>
          <a:xfrm>
            <a:off x="457200" y="4444199"/>
            <a:ext cx="7467600" cy="1754326"/>
          </a:xfrm>
          <a:prstGeom prst="rect">
            <a:avLst/>
          </a:prstGeom>
        </p:spPr>
        <p:txBody>
          <a:bodyPr wrap="square">
            <a:spAutoFit/>
          </a:bodyPr>
          <a:lstStyle/>
          <a:p>
            <a:pPr>
              <a:buFont typeface="Wingdings" pitchFamily="2" charset="2"/>
              <a:buChar char="q"/>
            </a:pPr>
            <a:r>
              <a:rPr lang="en-US" dirty="0"/>
              <a:t>The architecture of a software system is almost never limited to a single architectural style, but is often a combination of architectural styles that make up the complete system. </a:t>
            </a:r>
          </a:p>
          <a:p>
            <a:pPr lvl="1">
              <a:buFont typeface="Wingdings" pitchFamily="2" charset="2"/>
              <a:buChar char="q"/>
            </a:pPr>
            <a:r>
              <a:rPr lang="en-US" dirty="0"/>
              <a:t>For example, you might have a SOA design composed of services developed using a layered architecture approach and an object-oriented architecture style.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lstStyle/>
          <a:p>
            <a:pPr algn="ctr"/>
            <a:r>
              <a:rPr lang="en-US" b="1" dirty="0"/>
              <a:t>Combining Architectural Styles</a:t>
            </a:r>
            <a:endParaRPr lang="en-US" dirty="0"/>
          </a:p>
        </p:txBody>
      </p:sp>
      <p:sp>
        <p:nvSpPr>
          <p:cNvPr id="3" name="Content Placeholder 2"/>
          <p:cNvSpPr>
            <a:spLocks noGrp="1"/>
          </p:cNvSpPr>
          <p:nvPr>
            <p:ph idx="1"/>
          </p:nvPr>
        </p:nvSpPr>
        <p:spPr>
          <a:xfrm>
            <a:off x="304800" y="1143000"/>
            <a:ext cx="7848600" cy="5330952"/>
          </a:xfrm>
        </p:spPr>
        <p:txBody>
          <a:bodyPr>
            <a:normAutofit lnSpcReduction="10000"/>
          </a:bodyPr>
          <a:lstStyle/>
          <a:p>
            <a:r>
              <a:rPr lang="en-US" dirty="0"/>
              <a:t> A combination of architecture styles is also useful if you are building a public facing Web application, </a:t>
            </a:r>
          </a:p>
          <a:p>
            <a:pPr lvl="1"/>
            <a:r>
              <a:rPr lang="en-US" dirty="0"/>
              <a:t>where you can achieve effective separation of concerns by using the layered architecture style. </a:t>
            </a:r>
          </a:p>
          <a:p>
            <a:pPr lvl="1"/>
            <a:r>
              <a:rPr lang="en-US" dirty="0"/>
              <a:t>This will separate your presentation logic from your business logic and your data access logic. </a:t>
            </a:r>
          </a:p>
          <a:p>
            <a:pPr lvl="1"/>
            <a:r>
              <a:rPr lang="en-US" dirty="0"/>
              <a:t>Your organization's security requirements might force you to deploy the application using either the 3-tier deployment approach, or a deployment of more than three tiers. </a:t>
            </a:r>
          </a:p>
          <a:p>
            <a:r>
              <a:rPr lang="en-US" dirty="0"/>
              <a:t>The presentation tier may be deployed to the perimeter network, which sits between an organization's internal network and an external network. </a:t>
            </a:r>
          </a:p>
          <a:p>
            <a:r>
              <a:rPr lang="en-US" dirty="0"/>
              <a:t>On your presentation tier, </a:t>
            </a:r>
          </a:p>
          <a:p>
            <a:pPr lvl="1"/>
            <a:r>
              <a:rPr lang="en-US" dirty="0"/>
              <a:t>you may decide to use a separated presentation pattern (a type of layered design style), such as Model-View-Controller (MVC), for your interaction model. </a:t>
            </a:r>
          </a:p>
          <a:p>
            <a:pPr lvl="1"/>
            <a:r>
              <a:rPr lang="en-US" dirty="0"/>
              <a:t>You might also choose a SOA architecture style, and implement message-based communication, between your Web server and application server.</a:t>
            </a:r>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lstStyle/>
          <a:p>
            <a:pPr algn="ctr"/>
            <a:r>
              <a:rPr lang="en-US" b="1" dirty="0"/>
              <a:t>Combining Architectural Styles</a:t>
            </a:r>
            <a:endParaRPr lang="en-US" dirty="0"/>
          </a:p>
        </p:txBody>
      </p:sp>
      <p:sp>
        <p:nvSpPr>
          <p:cNvPr id="3" name="Content Placeholder 2"/>
          <p:cNvSpPr>
            <a:spLocks noGrp="1"/>
          </p:cNvSpPr>
          <p:nvPr>
            <p:ph idx="1"/>
          </p:nvPr>
        </p:nvSpPr>
        <p:spPr>
          <a:xfrm>
            <a:off x="304800" y="1143000"/>
            <a:ext cx="7848600" cy="5330952"/>
          </a:xfrm>
        </p:spPr>
        <p:txBody>
          <a:bodyPr>
            <a:normAutofit/>
          </a:bodyPr>
          <a:lstStyle/>
          <a:p>
            <a:r>
              <a:rPr lang="en-US" dirty="0"/>
              <a:t> If you are building a desktop application, you may have a client that sends requests to a program on the server. </a:t>
            </a:r>
          </a:p>
          <a:p>
            <a:pPr lvl="1"/>
            <a:r>
              <a:rPr lang="en-US" dirty="0"/>
              <a:t>In this case, you might deploy the client and server using the client/server architecture style, </a:t>
            </a:r>
          </a:p>
          <a:p>
            <a:pPr lvl="2"/>
            <a:r>
              <a:rPr lang="en-US" dirty="0"/>
              <a:t>and use the component-based architecture style to decompose the design further into independent components that expose the appropriate communication interfaces. </a:t>
            </a:r>
          </a:p>
          <a:p>
            <a:pPr lvl="1"/>
            <a:r>
              <a:rPr lang="en-US" dirty="0"/>
              <a:t>Using the object-oriented design approach for these components will improve reuse, testability, and flexibility.</a:t>
            </a:r>
          </a:p>
          <a:p>
            <a:r>
              <a:rPr lang="en-US" dirty="0"/>
              <a:t>Many factors will influence the architectural styles you choose. These factors include </a:t>
            </a:r>
          </a:p>
          <a:p>
            <a:pPr marL="822960" lvl="1" indent="-457200">
              <a:buFont typeface="+mj-lt"/>
              <a:buAutoNum type="arabicPeriod"/>
            </a:pPr>
            <a:r>
              <a:rPr lang="en-US" dirty="0"/>
              <a:t>the capacity of your organization for design and implementation; </a:t>
            </a:r>
          </a:p>
          <a:p>
            <a:pPr marL="822960" lvl="1" indent="-457200">
              <a:buFont typeface="+mj-lt"/>
              <a:buAutoNum type="arabicPeriod"/>
            </a:pPr>
            <a:r>
              <a:rPr lang="en-US" dirty="0"/>
              <a:t>the capabilities and experience of your developers; </a:t>
            </a:r>
          </a:p>
          <a:p>
            <a:pPr marL="822960" lvl="1" indent="-457200">
              <a:buFont typeface="+mj-lt"/>
              <a:buAutoNum type="arabicPeriod"/>
            </a:pPr>
            <a:r>
              <a:rPr lang="en-US" dirty="0"/>
              <a:t>and your </a:t>
            </a:r>
            <a:r>
              <a:rPr lang="en-US"/>
              <a:t>infrastructure and </a:t>
            </a:r>
            <a:r>
              <a:rPr lang="en-US" dirty="0"/>
              <a:t>organizational constraints. </a:t>
            </a:r>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lstStyle/>
          <a:p>
            <a:pPr algn="ctr"/>
            <a:r>
              <a:rPr lang="en-US" b="1" dirty="0"/>
              <a:t>Client/Server Architectural Style</a:t>
            </a:r>
            <a:endParaRPr lang="en-US" dirty="0"/>
          </a:p>
        </p:txBody>
      </p:sp>
      <p:sp>
        <p:nvSpPr>
          <p:cNvPr id="3" name="Content Placeholder 2"/>
          <p:cNvSpPr>
            <a:spLocks noGrp="1"/>
          </p:cNvSpPr>
          <p:nvPr>
            <p:ph idx="1"/>
          </p:nvPr>
        </p:nvSpPr>
        <p:spPr>
          <a:xfrm>
            <a:off x="304800" y="1143000"/>
            <a:ext cx="7848600" cy="5330952"/>
          </a:xfrm>
        </p:spPr>
        <p:txBody>
          <a:bodyPr>
            <a:normAutofit fontScale="92500"/>
          </a:bodyPr>
          <a:lstStyle/>
          <a:p>
            <a:r>
              <a:rPr lang="en-US" dirty="0"/>
              <a:t>The client/server architectural style describes distributed systems. </a:t>
            </a:r>
          </a:p>
          <a:p>
            <a:pPr lvl="1"/>
            <a:r>
              <a:rPr lang="en-US" dirty="0"/>
              <a:t>This involves a separate client and server system, and a connecting network. </a:t>
            </a:r>
          </a:p>
          <a:p>
            <a:r>
              <a:rPr lang="en-US" dirty="0"/>
              <a:t>The simplest form of client/server system involves a server application that is accessed directly by multiple clients, referred to as a 2-Tier architectural style. </a:t>
            </a:r>
          </a:p>
          <a:p>
            <a:r>
              <a:rPr lang="en-US" dirty="0"/>
              <a:t>Historically, client/server architecture indicated a graphical desktop UI application that communicated with a database server containing much of the business logic in the form of stored procedures, or with a dedicated file server. </a:t>
            </a:r>
          </a:p>
          <a:p>
            <a:r>
              <a:rPr lang="en-US" dirty="0"/>
              <a:t>More generally, however, </a:t>
            </a:r>
          </a:p>
          <a:p>
            <a:pPr lvl="1"/>
            <a:r>
              <a:rPr lang="en-US" dirty="0"/>
              <a:t>the client/server architectural style describes the relationship between a client and one or more servers, where the client initiates one or more requests (perhaps using a graphical UI), waits for replies, and processes the replies on receipt. </a:t>
            </a:r>
          </a:p>
          <a:p>
            <a:pPr lvl="1"/>
            <a:r>
              <a:rPr lang="en-US" dirty="0"/>
              <a:t>The server typically authorizes the user and then carries out the processing required to generate the result. </a:t>
            </a:r>
          </a:p>
          <a:p>
            <a:pPr lvl="2"/>
            <a:r>
              <a:rPr lang="en-US" dirty="0"/>
              <a:t>The server may send responses using a range of protocols and data formats to communicate information to the client. </a:t>
            </a:r>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563562"/>
          </a:xfrm>
        </p:spPr>
        <p:txBody>
          <a:bodyPr>
            <a:normAutofit fontScale="90000"/>
          </a:bodyPr>
          <a:lstStyle/>
          <a:p>
            <a:pPr algn="ctr"/>
            <a:r>
              <a:rPr lang="en-US" b="1" dirty="0"/>
              <a:t>Client/Server Architectural Style</a:t>
            </a:r>
            <a:endParaRPr lang="en-US" dirty="0"/>
          </a:p>
        </p:txBody>
      </p:sp>
      <p:sp>
        <p:nvSpPr>
          <p:cNvPr id="3" name="Content Placeholder 2"/>
          <p:cNvSpPr>
            <a:spLocks noGrp="1"/>
          </p:cNvSpPr>
          <p:nvPr>
            <p:ph idx="1"/>
          </p:nvPr>
        </p:nvSpPr>
        <p:spPr>
          <a:xfrm>
            <a:off x="304800" y="762000"/>
            <a:ext cx="7848600" cy="5711952"/>
          </a:xfrm>
        </p:spPr>
        <p:txBody>
          <a:bodyPr/>
          <a:lstStyle/>
          <a:p>
            <a:r>
              <a:rPr lang="en-US" dirty="0"/>
              <a:t> </a:t>
            </a:r>
            <a:r>
              <a:rPr lang="en-US" b="1" dirty="0"/>
              <a:t>Examples of the client/server architectural style</a:t>
            </a:r>
            <a:r>
              <a:rPr lang="en-US" dirty="0"/>
              <a:t> </a:t>
            </a:r>
          </a:p>
          <a:p>
            <a:pPr marL="822960" lvl="1" indent="-457200">
              <a:buFont typeface="+mj-lt"/>
              <a:buAutoNum type="arabicPeriod"/>
            </a:pPr>
            <a:r>
              <a:rPr lang="en-US" dirty="0"/>
              <a:t>Web browser—based programs running on the Internet or an intranet; </a:t>
            </a:r>
          </a:p>
          <a:p>
            <a:pPr marL="822960" lvl="1" indent="-457200">
              <a:buFont typeface="+mj-lt"/>
              <a:buAutoNum type="arabicPeriod"/>
            </a:pPr>
            <a:r>
              <a:rPr lang="en-US" dirty="0"/>
              <a:t>Microsoft Windows® operating system—based applications that access networked data services; </a:t>
            </a:r>
          </a:p>
          <a:p>
            <a:pPr marL="822960" lvl="1" indent="-457200">
              <a:buFont typeface="+mj-lt"/>
              <a:buAutoNum type="arabicPeriod"/>
            </a:pPr>
            <a:r>
              <a:rPr lang="en-US" dirty="0"/>
              <a:t>applications that access remote data stores (such as e-mail readers, FTP clients, and database query tools);</a:t>
            </a:r>
          </a:p>
          <a:p>
            <a:pPr marL="822960" lvl="1" indent="-457200">
              <a:buFont typeface="+mj-lt"/>
              <a:buAutoNum type="arabicPeriod"/>
            </a:pPr>
            <a:r>
              <a:rPr lang="en-US" dirty="0"/>
              <a:t> and tools and utilities that manipulate remote systems (such as system management tools and network monitoring tools).</a:t>
            </a:r>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563562"/>
          </a:xfrm>
        </p:spPr>
        <p:txBody>
          <a:bodyPr>
            <a:normAutofit fontScale="90000"/>
          </a:bodyPr>
          <a:lstStyle/>
          <a:p>
            <a:pPr algn="ctr"/>
            <a:r>
              <a:rPr lang="en-US" b="1" dirty="0"/>
              <a:t>variations on the client/server style</a:t>
            </a:r>
            <a:r>
              <a:rPr lang="en-US" dirty="0"/>
              <a:t> </a:t>
            </a:r>
          </a:p>
        </p:txBody>
      </p:sp>
      <p:sp>
        <p:nvSpPr>
          <p:cNvPr id="3" name="Content Placeholder 2"/>
          <p:cNvSpPr>
            <a:spLocks noGrp="1"/>
          </p:cNvSpPr>
          <p:nvPr>
            <p:ph idx="1"/>
          </p:nvPr>
        </p:nvSpPr>
        <p:spPr>
          <a:xfrm>
            <a:off x="304800" y="762000"/>
            <a:ext cx="7848600" cy="5711952"/>
          </a:xfrm>
        </p:spPr>
        <p:txBody>
          <a:bodyPr>
            <a:normAutofit/>
          </a:bodyPr>
          <a:lstStyle/>
          <a:p>
            <a:pPr marL="457200" indent="-457200">
              <a:buFont typeface="+mj-lt"/>
              <a:buAutoNum type="arabicPeriod"/>
            </a:pPr>
            <a:r>
              <a:rPr lang="en-US" b="1" dirty="0"/>
              <a:t>Client-Queue-Client systems</a:t>
            </a:r>
            <a:r>
              <a:rPr lang="en-US" dirty="0"/>
              <a:t>. This approach allows clients to communicate with other clients through a server-based queue. </a:t>
            </a:r>
          </a:p>
          <a:p>
            <a:pPr marL="822960" lvl="1" indent="-457200"/>
            <a:r>
              <a:rPr lang="en-US" dirty="0"/>
              <a:t>Clients can read data from and send data to a server that acts simply as a queue to store the data. </a:t>
            </a:r>
          </a:p>
          <a:p>
            <a:pPr marL="822960" lvl="1" indent="-457200"/>
            <a:r>
              <a:rPr lang="en-US" dirty="0"/>
              <a:t>This allows clients to distribute and synchronize files and information. This is sometimes known as a </a:t>
            </a:r>
            <a:r>
              <a:rPr lang="en-US" i="1" dirty="0"/>
              <a:t>passive queue</a:t>
            </a:r>
            <a:r>
              <a:rPr lang="en-US" dirty="0"/>
              <a:t> architecture.</a:t>
            </a:r>
          </a:p>
          <a:p>
            <a:pPr marL="457200" lvl="0" indent="-457200">
              <a:buFont typeface="+mj-lt"/>
              <a:buAutoNum type="arabicPeriod"/>
            </a:pPr>
            <a:r>
              <a:rPr lang="en-US" b="1" dirty="0"/>
              <a:t>Peer-to-Peer (P2P) applications</a:t>
            </a:r>
            <a:r>
              <a:rPr lang="en-US" dirty="0"/>
              <a:t>. Developed from the Client-Queue-Client style, </a:t>
            </a:r>
          </a:p>
          <a:p>
            <a:pPr marL="822960" lvl="1" indent="-457200"/>
            <a:r>
              <a:rPr lang="en-US" dirty="0"/>
              <a:t>the P2P style allows the client and server to swap their roles in order to distribute and synchronize files and information across multiple clients. </a:t>
            </a:r>
          </a:p>
          <a:p>
            <a:pPr marL="822960" lvl="1" indent="-457200"/>
            <a:r>
              <a:rPr lang="en-US" dirty="0"/>
              <a:t>It extends the client/server style through multiple responses to requests, shared data, resource discovery, and resilience to removal of peers.</a:t>
            </a:r>
          </a:p>
          <a:p>
            <a:pPr marL="457200" lvl="0" indent="-457200">
              <a:buFont typeface="+mj-lt"/>
              <a:buAutoNum type="arabicPeriod"/>
            </a:pPr>
            <a:r>
              <a:rPr lang="en-US" b="1" dirty="0"/>
              <a:t>Application servers</a:t>
            </a:r>
            <a:r>
              <a:rPr lang="en-US" dirty="0"/>
              <a:t>. A specialized architectural style where the server hosts and executes applications and services that a thin client accesses through a browser or specialized client installed software.</a:t>
            </a:r>
          </a:p>
          <a:p>
            <a:pPr marL="822960" lvl="1" indent="-457200"/>
            <a:r>
              <a:rPr lang="en-US" dirty="0"/>
              <a:t> An example is a client executing an application that runs on the server through a framework such as Terminal Services.</a:t>
            </a:r>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914400"/>
          </a:xfrm>
        </p:spPr>
        <p:txBody>
          <a:bodyPr>
            <a:normAutofit fontScale="90000"/>
          </a:bodyPr>
          <a:lstStyle/>
          <a:p>
            <a:pPr algn="ctr"/>
            <a:r>
              <a:rPr lang="en-US" b="1" dirty="0"/>
              <a:t>main benefits of the client/server architectural style </a:t>
            </a:r>
          </a:p>
        </p:txBody>
      </p:sp>
      <p:sp>
        <p:nvSpPr>
          <p:cNvPr id="3" name="Content Placeholder 2"/>
          <p:cNvSpPr>
            <a:spLocks noGrp="1"/>
          </p:cNvSpPr>
          <p:nvPr>
            <p:ph idx="1"/>
          </p:nvPr>
        </p:nvSpPr>
        <p:spPr>
          <a:xfrm>
            <a:off x="304800" y="1143000"/>
            <a:ext cx="7848600" cy="5330952"/>
          </a:xfrm>
        </p:spPr>
        <p:txBody>
          <a:bodyPr>
            <a:normAutofit/>
          </a:bodyPr>
          <a:lstStyle/>
          <a:p>
            <a:r>
              <a:rPr lang="en-US" b="1" dirty="0"/>
              <a:t>Higher security</a:t>
            </a:r>
            <a:r>
              <a:rPr lang="en-US" dirty="0"/>
              <a:t>. All data is stored on the server, which generally offers a greater control of security than client machines.</a:t>
            </a:r>
          </a:p>
          <a:p>
            <a:pPr lvl="0"/>
            <a:r>
              <a:rPr lang="en-US" b="1" dirty="0"/>
              <a:t>Centralized data access</a:t>
            </a:r>
            <a:r>
              <a:rPr lang="en-US" dirty="0"/>
              <a:t>. Because data is stored only on the server, access and updates to the data are far easier to administer than in other architectural styles.</a:t>
            </a:r>
          </a:p>
          <a:p>
            <a:pPr lvl="0"/>
            <a:r>
              <a:rPr lang="en-US" b="1" dirty="0"/>
              <a:t>Ease of maintenance</a:t>
            </a:r>
            <a:r>
              <a:rPr lang="en-US" dirty="0"/>
              <a:t>. Roles and responsibilities of a computing system are distributed among several servers that are known to each other through a network. </a:t>
            </a:r>
          </a:p>
          <a:p>
            <a:pPr lvl="1"/>
            <a:r>
              <a:rPr lang="en-US" dirty="0"/>
              <a:t>This ensures that a client remains unaware and unaffected by a server repair, upgrade, or relocation.</a:t>
            </a:r>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914400"/>
          </a:xfrm>
        </p:spPr>
        <p:txBody>
          <a:bodyPr>
            <a:normAutofit fontScale="90000"/>
          </a:bodyPr>
          <a:lstStyle/>
          <a:p>
            <a:pPr algn="ctr"/>
            <a:r>
              <a:rPr lang="en-US" b="1" dirty="0"/>
              <a:t>When do you consider client/server architectural style ?</a:t>
            </a:r>
          </a:p>
        </p:txBody>
      </p:sp>
      <p:sp>
        <p:nvSpPr>
          <p:cNvPr id="3" name="Content Placeholder 2"/>
          <p:cNvSpPr>
            <a:spLocks noGrp="1"/>
          </p:cNvSpPr>
          <p:nvPr>
            <p:ph idx="1"/>
          </p:nvPr>
        </p:nvSpPr>
        <p:spPr>
          <a:xfrm>
            <a:off x="304800" y="1143000"/>
            <a:ext cx="7848600" cy="5330952"/>
          </a:xfrm>
        </p:spPr>
        <p:txBody>
          <a:bodyPr>
            <a:normAutofit/>
          </a:bodyPr>
          <a:lstStyle/>
          <a:p>
            <a:r>
              <a:rPr lang="en-US" dirty="0"/>
              <a:t>Consider the client/server architectural style if your application</a:t>
            </a:r>
          </a:p>
          <a:p>
            <a:pPr marL="822960" lvl="1" indent="-457200">
              <a:buFont typeface="+mj-lt"/>
              <a:buAutoNum type="arabicPeriod"/>
            </a:pPr>
            <a:r>
              <a:rPr lang="en-US" dirty="0"/>
              <a:t> is server based and will support many clients,</a:t>
            </a:r>
          </a:p>
          <a:p>
            <a:pPr marL="822960" lvl="1" indent="-457200">
              <a:buFont typeface="+mj-lt"/>
              <a:buAutoNum type="arabicPeriod"/>
            </a:pPr>
            <a:r>
              <a:rPr lang="en-US" dirty="0"/>
              <a:t>When  you are creating Web-based applications exposed through a Web browser, </a:t>
            </a:r>
          </a:p>
          <a:p>
            <a:pPr marL="822960" lvl="1" indent="-457200">
              <a:buFont typeface="+mj-lt"/>
              <a:buAutoNum type="arabicPeriod"/>
            </a:pPr>
            <a:r>
              <a:rPr lang="en-US" dirty="0"/>
              <a:t>When you are implementing business processes that will be used by people throughout the organization, </a:t>
            </a:r>
          </a:p>
          <a:p>
            <a:pPr marL="822960" lvl="1" indent="-457200">
              <a:buFont typeface="+mj-lt"/>
              <a:buAutoNum type="arabicPeriod"/>
            </a:pPr>
            <a:r>
              <a:rPr lang="en-US" dirty="0"/>
              <a:t>or you are creating services for other applications to consume. </a:t>
            </a:r>
          </a:p>
          <a:p>
            <a:pPr lvl="1"/>
            <a:r>
              <a:rPr lang="en-US" dirty="0"/>
              <a:t>The client/server architectural style is also suitable, like many networked styles, </a:t>
            </a:r>
          </a:p>
          <a:p>
            <a:pPr marL="1074420" lvl="2" indent="-342900">
              <a:buFont typeface="+mj-lt"/>
              <a:buAutoNum type="arabicPeriod"/>
            </a:pPr>
            <a:r>
              <a:rPr lang="en-US" dirty="0"/>
              <a:t>when you want to centralize data storage, backup, and management functions, </a:t>
            </a:r>
          </a:p>
          <a:p>
            <a:pPr marL="1074420" lvl="2" indent="-342900">
              <a:buFont typeface="+mj-lt"/>
              <a:buAutoNum type="arabicPeriod"/>
            </a:pPr>
            <a:r>
              <a:rPr lang="en-US" dirty="0"/>
              <a:t>or when your application must support different client types and different devices.</a:t>
            </a:r>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1020762"/>
          </a:xfrm>
        </p:spPr>
        <p:txBody>
          <a:bodyPr>
            <a:normAutofit fontScale="90000"/>
          </a:bodyPr>
          <a:lstStyle/>
          <a:p>
            <a:pPr algn="ctr"/>
            <a:r>
              <a:rPr lang="en-US" dirty="0"/>
              <a:t>Disadvantages of the traditional 2-Tier client/server architectural style</a:t>
            </a:r>
          </a:p>
        </p:txBody>
      </p:sp>
      <p:sp>
        <p:nvSpPr>
          <p:cNvPr id="3" name="Content Placeholder 2"/>
          <p:cNvSpPr>
            <a:spLocks noGrp="1"/>
          </p:cNvSpPr>
          <p:nvPr>
            <p:ph idx="1"/>
          </p:nvPr>
        </p:nvSpPr>
        <p:spPr>
          <a:xfrm>
            <a:off x="304800" y="1447800"/>
            <a:ext cx="8077200" cy="5410200"/>
          </a:xfrm>
        </p:spPr>
        <p:txBody>
          <a:bodyPr/>
          <a:lstStyle/>
          <a:p>
            <a:pPr marL="457200" indent="-457200">
              <a:buFont typeface="+mj-lt"/>
              <a:buAutoNum type="arabicPeriod"/>
            </a:pPr>
            <a:r>
              <a:rPr lang="en-US" dirty="0"/>
              <a:t>the tendency for application data and business logic to be closely combined on the server, which can</a:t>
            </a:r>
          </a:p>
          <a:p>
            <a:pPr marL="822960" lvl="1" indent="-457200"/>
            <a:r>
              <a:rPr lang="en-US" dirty="0"/>
              <a:t> negatively impact system extensibility and scalability, </a:t>
            </a:r>
          </a:p>
          <a:p>
            <a:pPr marL="457200" indent="-457200">
              <a:buFont typeface="+mj-lt"/>
              <a:buAutoNum type="arabicPeriod"/>
            </a:pPr>
            <a:r>
              <a:rPr lang="en-US" dirty="0"/>
              <a:t>and its dependence on a central server, which can negatively impact system reliability. </a:t>
            </a:r>
          </a:p>
          <a:p>
            <a:pPr marL="457200" indent="-457200">
              <a:buNone/>
            </a:pPr>
            <a:endParaRPr lang="en-US" dirty="0"/>
          </a:p>
          <a:p>
            <a:r>
              <a:rPr lang="en-US" dirty="0"/>
              <a:t>To address these issues, the client-server architectural style has evolved into the more general 3-Tier (or N-Tier) architectural style, described below, which overcomes some of the disadvantages inherent in the 2-Tier client-server architecture and provides additional benefits.</a:t>
            </a:r>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Contents</a:t>
            </a:r>
            <a:endParaRPr lang="en-US" dirty="0"/>
          </a:p>
        </p:txBody>
      </p:sp>
      <p:sp>
        <p:nvSpPr>
          <p:cNvPr id="3" name="Content Placeholder 2"/>
          <p:cNvSpPr>
            <a:spLocks noGrp="1"/>
          </p:cNvSpPr>
          <p:nvPr>
            <p:ph idx="1"/>
          </p:nvPr>
        </p:nvSpPr>
        <p:spPr/>
        <p:txBody>
          <a:bodyPr>
            <a:normAutofit lnSpcReduction="10000"/>
          </a:bodyPr>
          <a:lstStyle/>
          <a:p>
            <a:r>
              <a:rPr lang="en-US" b="1" dirty="0"/>
              <a:t>Overview </a:t>
            </a:r>
          </a:p>
          <a:p>
            <a:pPr lvl="0"/>
            <a:r>
              <a:rPr lang="en-US" b="1" dirty="0"/>
              <a:t>Summary of Key Architectural Styles </a:t>
            </a:r>
          </a:p>
          <a:p>
            <a:pPr lvl="1"/>
            <a:r>
              <a:rPr lang="en-US" b="1" dirty="0"/>
              <a:t>Client/Server Architectural Style </a:t>
            </a:r>
          </a:p>
          <a:p>
            <a:pPr lvl="1"/>
            <a:r>
              <a:rPr lang="en-US" b="1" dirty="0"/>
              <a:t>Component-Based Architectural Style </a:t>
            </a:r>
          </a:p>
          <a:p>
            <a:pPr lvl="1"/>
            <a:r>
              <a:rPr lang="en-US" b="1" dirty="0"/>
              <a:t>Domain Driven Design Architectural Style </a:t>
            </a:r>
          </a:p>
          <a:p>
            <a:pPr lvl="1"/>
            <a:r>
              <a:rPr lang="en-US" b="1" dirty="0"/>
              <a:t>Layered Architectural Style </a:t>
            </a:r>
          </a:p>
          <a:p>
            <a:pPr lvl="1"/>
            <a:r>
              <a:rPr lang="en-US" b="1" dirty="0"/>
              <a:t>Message-bus Architectural Style </a:t>
            </a:r>
          </a:p>
          <a:p>
            <a:pPr lvl="1"/>
            <a:r>
              <a:rPr lang="en-US" b="1" dirty="0"/>
              <a:t>N-Tier / 3-Tier Architectural Style </a:t>
            </a:r>
          </a:p>
          <a:p>
            <a:pPr lvl="1"/>
            <a:r>
              <a:rPr lang="en-US" b="1" dirty="0"/>
              <a:t>Object-Oriented Architectural Style </a:t>
            </a:r>
          </a:p>
          <a:p>
            <a:pPr lvl="1"/>
            <a:r>
              <a:rPr lang="en-US" b="1" dirty="0"/>
              <a:t>Service-Oriented Architectural Style </a:t>
            </a:r>
          </a:p>
          <a:p>
            <a:pPr lvl="0"/>
            <a:r>
              <a:rPr lang="en-US" b="1" dirty="0"/>
              <a:t>Additional Resources </a:t>
            </a:r>
          </a:p>
          <a:p>
            <a:endParaRPr lang="en-US" dirty="0"/>
          </a:p>
        </p:txBody>
      </p:sp>
      <p:sp>
        <p:nvSpPr>
          <p:cNvPr id="4" name="Date Placeholder 3"/>
          <p:cNvSpPr>
            <a:spLocks noGrp="1"/>
          </p:cNvSpPr>
          <p:nvPr>
            <p:ph type="dt" sz="half" idx="10"/>
          </p:nvPr>
        </p:nvSpPr>
        <p:spPr/>
        <p:txBody>
          <a:bodyPr/>
          <a:lstStyle/>
          <a:p>
            <a:fld id="{8474F7C4-A55B-4122-8D49-F26CB1FD2213}"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639762"/>
          </a:xfrm>
        </p:spPr>
        <p:txBody>
          <a:bodyPr>
            <a:normAutofit fontScale="90000"/>
          </a:bodyPr>
          <a:lstStyle/>
          <a:p>
            <a:r>
              <a:rPr lang="en-US" b="1" dirty="0"/>
              <a:t>Component-Based Architectural Style</a:t>
            </a:r>
            <a:endParaRPr lang="en-US" dirty="0"/>
          </a:p>
        </p:txBody>
      </p:sp>
      <p:sp>
        <p:nvSpPr>
          <p:cNvPr id="3" name="Content Placeholder 2"/>
          <p:cNvSpPr>
            <a:spLocks noGrp="1"/>
          </p:cNvSpPr>
          <p:nvPr>
            <p:ph idx="1"/>
          </p:nvPr>
        </p:nvSpPr>
        <p:spPr>
          <a:xfrm>
            <a:off x="457200" y="1219200"/>
            <a:ext cx="7924800" cy="5254752"/>
          </a:xfrm>
        </p:spPr>
        <p:txBody>
          <a:bodyPr/>
          <a:lstStyle/>
          <a:p>
            <a:r>
              <a:rPr lang="en-US" dirty="0"/>
              <a:t>Component-based architecture describes a software engineering approach to system design and development. </a:t>
            </a:r>
          </a:p>
          <a:p>
            <a:pPr lvl="1"/>
            <a:r>
              <a:rPr lang="en-US" dirty="0"/>
              <a:t>It focuses on the decomposition of the design into individual functional or logical components that expose well-defined communication interfaces containing methods, events, and properties. </a:t>
            </a:r>
          </a:p>
          <a:p>
            <a:pPr lvl="1"/>
            <a:r>
              <a:rPr lang="en-US" dirty="0"/>
              <a:t>This provides a higher level of abstraction than object-oriented design principles, and does not focus on issues such as communication protocols and shared state. </a:t>
            </a:r>
          </a:p>
          <a:p>
            <a:r>
              <a:rPr lang="en-US" b="1" dirty="0"/>
              <a:t>The key principle of the component-based style is the use of components that are:</a:t>
            </a:r>
          </a:p>
          <a:p>
            <a:endParaRPr lang="en-US" dirty="0"/>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792162"/>
          </a:xfrm>
        </p:spPr>
        <p:txBody>
          <a:bodyPr/>
          <a:lstStyle/>
          <a:p>
            <a:r>
              <a:rPr lang="en-US" dirty="0"/>
              <a:t>Characteristics of components</a:t>
            </a:r>
          </a:p>
        </p:txBody>
      </p:sp>
      <p:sp>
        <p:nvSpPr>
          <p:cNvPr id="3" name="Content Placeholder 2"/>
          <p:cNvSpPr>
            <a:spLocks noGrp="1"/>
          </p:cNvSpPr>
          <p:nvPr>
            <p:ph idx="1"/>
          </p:nvPr>
        </p:nvSpPr>
        <p:spPr>
          <a:xfrm>
            <a:off x="457200" y="1143000"/>
            <a:ext cx="7848600" cy="5330952"/>
          </a:xfrm>
        </p:spPr>
        <p:txBody>
          <a:bodyPr>
            <a:normAutofit lnSpcReduction="10000"/>
          </a:bodyPr>
          <a:lstStyle/>
          <a:p>
            <a:pPr marL="457200" indent="-457200">
              <a:buFont typeface="+mj-lt"/>
              <a:buAutoNum type="arabicPeriod"/>
            </a:pPr>
            <a:r>
              <a:rPr lang="en-US" dirty="0"/>
              <a:t> </a:t>
            </a:r>
            <a:r>
              <a:rPr lang="en-US" b="1" dirty="0"/>
              <a:t>Reusable</a:t>
            </a:r>
            <a:r>
              <a:rPr lang="en-US" dirty="0"/>
              <a:t>. Components are usually designed to be reused in different scenarios in different applications. However, some components may be designed for a specific task. </a:t>
            </a:r>
          </a:p>
          <a:p>
            <a:pPr marL="457200" lvl="0" indent="-457200">
              <a:buFont typeface="+mj-lt"/>
              <a:buAutoNum type="arabicPeriod"/>
            </a:pPr>
            <a:r>
              <a:rPr lang="en-US" b="1" dirty="0"/>
              <a:t>Replaceable</a:t>
            </a:r>
            <a:r>
              <a:rPr lang="en-US" dirty="0"/>
              <a:t>. Components may be readily substituted with other similar components.</a:t>
            </a:r>
          </a:p>
          <a:p>
            <a:pPr marL="457200" lvl="0" indent="-457200">
              <a:buFont typeface="+mj-lt"/>
              <a:buAutoNum type="arabicPeriod"/>
            </a:pPr>
            <a:r>
              <a:rPr lang="en-US" b="1" dirty="0"/>
              <a:t>Not context specific</a:t>
            </a:r>
            <a:r>
              <a:rPr lang="en-US" dirty="0"/>
              <a:t>. Components are designed to operate in different environments and contexts. Specific information, such as state data, should be passed to the component instead of being included in or accessed by the component.</a:t>
            </a:r>
          </a:p>
          <a:p>
            <a:pPr marL="457200" lvl="0" indent="-457200">
              <a:buFont typeface="+mj-lt"/>
              <a:buAutoNum type="arabicPeriod"/>
            </a:pPr>
            <a:r>
              <a:rPr lang="en-US" b="1" dirty="0"/>
              <a:t>Extensible</a:t>
            </a:r>
            <a:r>
              <a:rPr lang="en-US" dirty="0"/>
              <a:t>. A component can be extended from existing components to provide new behavior.</a:t>
            </a:r>
          </a:p>
          <a:p>
            <a:pPr marL="457200" lvl="0" indent="-457200">
              <a:buFont typeface="+mj-lt"/>
              <a:buAutoNum type="arabicPeriod"/>
            </a:pPr>
            <a:r>
              <a:rPr lang="en-US" b="1" dirty="0"/>
              <a:t>Encapsulated</a:t>
            </a:r>
            <a:r>
              <a:rPr lang="en-US" dirty="0"/>
              <a:t>. Components expose interfaces that allow the caller to use its functionality, and do not reveal details of the internal processes or any internal variables or state.</a:t>
            </a:r>
          </a:p>
          <a:p>
            <a:pPr marL="457200" indent="-457200">
              <a:buFont typeface="+mj-lt"/>
              <a:buAutoNum type="arabicPeriod"/>
            </a:pPr>
            <a:r>
              <a:rPr lang="en-US" b="1" dirty="0"/>
              <a:t>Independent</a:t>
            </a:r>
            <a:r>
              <a:rPr lang="en-US" dirty="0"/>
              <a:t>. Components are designed to have minimal dependencies on other components. Therefore components can be deployed into any appropriate environment without affecting other components or systems.</a:t>
            </a:r>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normAutofit fontScale="90000"/>
          </a:bodyPr>
          <a:lstStyle/>
          <a:p>
            <a:pPr algn="ctr"/>
            <a:r>
              <a:rPr lang="en-US" b="1" dirty="0"/>
              <a:t>Common types of components used in applications</a:t>
            </a:r>
          </a:p>
        </p:txBody>
      </p:sp>
      <p:sp>
        <p:nvSpPr>
          <p:cNvPr id="3" name="Content Placeholder 2"/>
          <p:cNvSpPr>
            <a:spLocks noGrp="1"/>
          </p:cNvSpPr>
          <p:nvPr>
            <p:ph idx="1"/>
          </p:nvPr>
        </p:nvSpPr>
        <p:spPr>
          <a:xfrm>
            <a:off x="457200" y="1219200"/>
            <a:ext cx="7924800" cy="5254752"/>
          </a:xfrm>
        </p:spPr>
        <p:txBody>
          <a:bodyPr/>
          <a:lstStyle/>
          <a:p>
            <a:r>
              <a:rPr lang="en-US" b="1" dirty="0"/>
              <a:t>include </a:t>
            </a:r>
          </a:p>
          <a:p>
            <a:pPr marL="822960" lvl="1" indent="-457200">
              <a:buFont typeface="+mj-lt"/>
              <a:buAutoNum type="arabicPeriod"/>
            </a:pPr>
            <a:r>
              <a:rPr lang="en-US" dirty="0"/>
              <a:t>user interface components such as grids and buttons (often referred to as </a:t>
            </a:r>
            <a:r>
              <a:rPr lang="en-US" i="1" dirty="0"/>
              <a:t>controls</a:t>
            </a:r>
            <a:r>
              <a:rPr lang="en-US" dirty="0"/>
              <a:t>),</a:t>
            </a:r>
          </a:p>
          <a:p>
            <a:pPr marL="822960" lvl="1" indent="-457200">
              <a:buFont typeface="+mj-lt"/>
              <a:buAutoNum type="arabicPeriod"/>
            </a:pPr>
            <a:r>
              <a:rPr lang="en-US" dirty="0"/>
              <a:t> and helper and utility components that expose a specific subset of functions used in other components.</a:t>
            </a:r>
          </a:p>
          <a:p>
            <a:pPr marL="822960" lvl="1" indent="-457200">
              <a:buFont typeface="+mj-lt"/>
              <a:buAutoNum type="arabicPeriod"/>
            </a:pPr>
            <a:r>
              <a:rPr lang="en-US" dirty="0"/>
              <a:t> Other common types of components are those that are resource intensive, not frequently accessed, and must be activated using the just-in-time (JIT) approach (common in </a:t>
            </a:r>
            <a:r>
              <a:rPr lang="en-US" dirty="0" err="1"/>
              <a:t>remoting</a:t>
            </a:r>
            <a:r>
              <a:rPr lang="en-US" dirty="0"/>
              <a:t> or distributed component scenarios); </a:t>
            </a:r>
          </a:p>
          <a:p>
            <a:pPr marL="822960" lvl="1" indent="-457200">
              <a:buFont typeface="+mj-lt"/>
              <a:buAutoNum type="arabicPeriod"/>
            </a:pPr>
            <a:r>
              <a:rPr lang="en-US" dirty="0"/>
              <a:t>and queued components whose method calls may be executed asynchronously using message queuing and store and forward.</a:t>
            </a:r>
          </a:p>
          <a:p>
            <a:endParaRPr lang="en-US" dirty="0"/>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normAutofit fontScale="90000"/>
          </a:bodyPr>
          <a:lstStyle/>
          <a:p>
            <a:pPr algn="ctr"/>
            <a:r>
              <a:rPr lang="en-US" b="1" dirty="0"/>
              <a:t>COMPONENT ARCHITECURES/FRAMEWORKS</a:t>
            </a:r>
          </a:p>
        </p:txBody>
      </p:sp>
      <p:sp>
        <p:nvSpPr>
          <p:cNvPr id="3" name="Content Placeholder 2"/>
          <p:cNvSpPr>
            <a:spLocks noGrp="1"/>
          </p:cNvSpPr>
          <p:nvPr>
            <p:ph idx="1"/>
          </p:nvPr>
        </p:nvSpPr>
        <p:spPr>
          <a:xfrm>
            <a:off x="457200" y="1219200"/>
            <a:ext cx="7924800" cy="5254752"/>
          </a:xfrm>
        </p:spPr>
        <p:txBody>
          <a:bodyPr>
            <a:normAutofit fontScale="85000" lnSpcReduction="20000"/>
          </a:bodyPr>
          <a:lstStyle/>
          <a:p>
            <a:r>
              <a:rPr lang="en-US" dirty="0"/>
              <a:t>Components depend upon a mechanism within the platform that provides an environment in which they can execute, often referred to as </a:t>
            </a:r>
            <a:r>
              <a:rPr lang="en-US" i="1" dirty="0"/>
              <a:t>component architecture</a:t>
            </a:r>
            <a:r>
              <a:rPr lang="en-US" dirty="0"/>
              <a:t>. Examples are </a:t>
            </a:r>
          </a:p>
          <a:p>
            <a:pPr lvl="1"/>
            <a:r>
              <a:rPr lang="en-US" dirty="0"/>
              <a:t>the component object model (COM) </a:t>
            </a:r>
          </a:p>
          <a:p>
            <a:pPr lvl="1"/>
            <a:r>
              <a:rPr lang="en-US" dirty="0"/>
              <a:t>and the distributed component object model (DCOM) in Windows; </a:t>
            </a:r>
          </a:p>
          <a:p>
            <a:pPr lvl="1"/>
            <a:r>
              <a:rPr lang="en-US" dirty="0"/>
              <a:t>and Common Object Request Broker Architecture (CORBA) </a:t>
            </a:r>
          </a:p>
          <a:p>
            <a:pPr lvl="1"/>
            <a:r>
              <a:rPr lang="en-US" dirty="0"/>
              <a:t>and Enterprise JavaBeans (EJB) on other platforms. </a:t>
            </a:r>
          </a:p>
          <a:p>
            <a:r>
              <a:rPr lang="en-US" dirty="0"/>
              <a:t>Component architectures manage the mechanics of</a:t>
            </a:r>
          </a:p>
          <a:p>
            <a:pPr lvl="1"/>
            <a:r>
              <a:rPr lang="en-US" dirty="0"/>
              <a:t> locating components and their interfaces, </a:t>
            </a:r>
          </a:p>
          <a:p>
            <a:pPr lvl="1"/>
            <a:r>
              <a:rPr lang="en-US" dirty="0"/>
              <a:t>passing messages or commands between components,</a:t>
            </a:r>
          </a:p>
          <a:p>
            <a:pPr lvl="1"/>
            <a:r>
              <a:rPr lang="en-US" dirty="0"/>
              <a:t> and—in some cases—maintaining state. </a:t>
            </a:r>
          </a:p>
          <a:p>
            <a:r>
              <a:rPr lang="en-US" dirty="0"/>
              <a:t>However, the term component is often used in the more basic sense of </a:t>
            </a:r>
            <a:r>
              <a:rPr lang="en-US" i="1" dirty="0"/>
              <a:t>a constituent part, element, or ingredient</a:t>
            </a:r>
            <a:r>
              <a:rPr lang="en-US" dirty="0"/>
              <a:t>. </a:t>
            </a:r>
          </a:p>
          <a:p>
            <a:r>
              <a:rPr lang="en-US" dirty="0"/>
              <a:t>The Microsoft .NET Framework provides support for building applications using such a component based approach. </a:t>
            </a:r>
          </a:p>
          <a:p>
            <a:r>
              <a:rPr lang="en-US" dirty="0"/>
              <a:t>For example, this guide discusses business and data components, which are commonly code classes compiled into .NET Framework assemblies. </a:t>
            </a:r>
          </a:p>
          <a:p>
            <a:r>
              <a:rPr lang="en-US" dirty="0"/>
              <a:t>They execute under the control of the .NET Framework runtime, and there may be more than one such component in each assembly.</a:t>
            </a:r>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normAutofit fontScale="90000"/>
          </a:bodyPr>
          <a:lstStyle/>
          <a:p>
            <a:pPr algn="ctr"/>
            <a:r>
              <a:rPr lang="en-US" b="1" dirty="0"/>
              <a:t>main benefits of the component-based architectural style:</a:t>
            </a:r>
          </a:p>
        </p:txBody>
      </p:sp>
      <p:sp>
        <p:nvSpPr>
          <p:cNvPr id="3" name="Content Placeholder 2"/>
          <p:cNvSpPr>
            <a:spLocks noGrp="1"/>
          </p:cNvSpPr>
          <p:nvPr>
            <p:ph idx="1"/>
          </p:nvPr>
        </p:nvSpPr>
        <p:spPr>
          <a:xfrm>
            <a:off x="457200" y="1143000"/>
            <a:ext cx="7924800" cy="5330952"/>
          </a:xfrm>
        </p:spPr>
        <p:txBody>
          <a:bodyPr>
            <a:normAutofit/>
          </a:bodyPr>
          <a:lstStyle/>
          <a:p>
            <a:pPr marL="457200" indent="-457200">
              <a:buFont typeface="+mj-lt"/>
              <a:buAutoNum type="arabicPeriod"/>
            </a:pPr>
            <a:r>
              <a:rPr lang="en-US" b="1" dirty="0"/>
              <a:t>Ease of deployment</a:t>
            </a:r>
            <a:r>
              <a:rPr lang="en-US" dirty="0"/>
              <a:t>. As new compatible versions become available, you can replace existing versions with no impact on the other components or the system as a whole. </a:t>
            </a:r>
          </a:p>
          <a:p>
            <a:pPr marL="457200" lvl="0" indent="-457200">
              <a:buFont typeface="+mj-lt"/>
              <a:buAutoNum type="arabicPeriod"/>
            </a:pPr>
            <a:r>
              <a:rPr lang="en-US" b="1" dirty="0"/>
              <a:t>Reduced cost</a:t>
            </a:r>
            <a:r>
              <a:rPr lang="en-US" dirty="0"/>
              <a:t>. The use of third-party components allows you to spread the cost of development and maintenance. </a:t>
            </a:r>
          </a:p>
          <a:p>
            <a:pPr marL="457200" lvl="0" indent="-457200">
              <a:buFont typeface="+mj-lt"/>
              <a:buAutoNum type="arabicPeriod"/>
            </a:pPr>
            <a:r>
              <a:rPr lang="en-US" b="1" dirty="0"/>
              <a:t>Ease of development</a:t>
            </a:r>
            <a:r>
              <a:rPr lang="en-US" dirty="0"/>
              <a:t>. Components implement well-known interfaces to provide defined functionality, allowing development without impacting other parts of the system.</a:t>
            </a:r>
          </a:p>
          <a:p>
            <a:pPr marL="457200" lvl="0" indent="-457200">
              <a:buFont typeface="+mj-lt"/>
              <a:buAutoNum type="arabicPeriod"/>
            </a:pPr>
            <a:r>
              <a:rPr lang="en-US" b="1" dirty="0"/>
              <a:t>Reusable</a:t>
            </a:r>
            <a:r>
              <a:rPr lang="en-US" dirty="0"/>
              <a:t>. The use of reusable components means that they can be used to spread the development and maintenance cost across several applications or systems. </a:t>
            </a:r>
          </a:p>
          <a:p>
            <a:pPr marL="457200" lvl="0" indent="-457200">
              <a:buFont typeface="+mj-lt"/>
              <a:buAutoNum type="arabicPeriod"/>
            </a:pPr>
            <a:r>
              <a:rPr lang="en-US" b="1" dirty="0"/>
              <a:t>Mitigation of technical complexity</a:t>
            </a:r>
            <a:r>
              <a:rPr lang="en-US" dirty="0"/>
              <a:t>. Components mitigate complexity through the use of a component container and its services. </a:t>
            </a:r>
          </a:p>
          <a:p>
            <a:pPr marL="822960" lvl="1" indent="-457200"/>
            <a:endParaRPr lang="en-US" dirty="0"/>
          </a:p>
          <a:p>
            <a:pPr marL="822960" lvl="1" indent="-457200"/>
            <a:r>
              <a:rPr lang="en-US" dirty="0"/>
              <a:t>Example component services include component activation, lifetime management, method queuing, </a:t>
            </a:r>
            <a:r>
              <a:rPr lang="en-US" dirty="0" err="1"/>
              <a:t>eventing</a:t>
            </a:r>
            <a:r>
              <a:rPr lang="en-US" dirty="0"/>
              <a:t>, and transactions.</a:t>
            </a:r>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When do you consider using component-based architectural style</a:t>
            </a:r>
          </a:p>
        </p:txBody>
      </p:sp>
      <p:sp>
        <p:nvSpPr>
          <p:cNvPr id="3" name="Content Placeholder 2"/>
          <p:cNvSpPr>
            <a:spLocks noGrp="1"/>
          </p:cNvSpPr>
          <p:nvPr>
            <p:ph idx="1"/>
          </p:nvPr>
        </p:nvSpPr>
        <p:spPr/>
        <p:txBody>
          <a:bodyPr>
            <a:normAutofit lnSpcReduction="10000"/>
          </a:bodyPr>
          <a:lstStyle/>
          <a:p>
            <a:pPr>
              <a:buNone/>
            </a:pPr>
            <a:r>
              <a:rPr lang="en-US" b="1" dirty="0"/>
              <a:t>Consider this style:</a:t>
            </a:r>
          </a:p>
          <a:p>
            <a:pPr marL="457200" indent="-457200">
              <a:buFont typeface="+mj-lt"/>
              <a:buAutoNum type="arabicPeriod"/>
            </a:pPr>
            <a:r>
              <a:rPr lang="en-US" dirty="0"/>
              <a:t>if you already have suitable components </a:t>
            </a:r>
          </a:p>
          <a:p>
            <a:pPr marL="457200" indent="-457200">
              <a:buFont typeface="+mj-lt"/>
              <a:buAutoNum type="arabicPeriod"/>
            </a:pPr>
            <a:r>
              <a:rPr lang="en-US" dirty="0"/>
              <a:t>or can obtain suitable components from third-party suppliers; </a:t>
            </a:r>
          </a:p>
          <a:p>
            <a:pPr marL="457200" indent="-457200">
              <a:buFont typeface="+mj-lt"/>
              <a:buAutoNum type="arabicPeriod"/>
            </a:pPr>
            <a:r>
              <a:rPr lang="en-US" dirty="0"/>
              <a:t>your application will predominantly execute procedural-style functions, perhaps with little or no data input; </a:t>
            </a:r>
          </a:p>
          <a:p>
            <a:pPr marL="457200" indent="-457200">
              <a:buFont typeface="+mj-lt"/>
              <a:buAutoNum type="arabicPeriod"/>
            </a:pPr>
            <a:r>
              <a:rPr lang="en-US" dirty="0"/>
              <a:t>or you want to be able to combine components written in different code languages. </a:t>
            </a:r>
          </a:p>
          <a:p>
            <a:pPr marL="457200" indent="-457200">
              <a:buFont typeface="+mj-lt"/>
              <a:buAutoNum type="arabicPeriod"/>
            </a:pPr>
            <a:r>
              <a:rPr lang="en-US" dirty="0"/>
              <a:t>Also, consider this style if you want to create a pluggable or composite architecture that allows you to easily replace and update individual components.</a:t>
            </a:r>
          </a:p>
          <a:p>
            <a:endParaRPr lang="en-US" dirty="0"/>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normAutofit fontScale="90000"/>
          </a:bodyPr>
          <a:lstStyle/>
          <a:p>
            <a:pPr algn="ctr"/>
            <a:r>
              <a:rPr lang="en-US" b="1" dirty="0"/>
              <a:t>Domain Driven Design Architectural Style</a:t>
            </a:r>
            <a:endParaRPr lang="en-US" dirty="0"/>
          </a:p>
        </p:txBody>
      </p:sp>
      <p:sp>
        <p:nvSpPr>
          <p:cNvPr id="3" name="Content Placeholder 2"/>
          <p:cNvSpPr>
            <a:spLocks noGrp="1"/>
          </p:cNvSpPr>
          <p:nvPr>
            <p:ph idx="1"/>
          </p:nvPr>
        </p:nvSpPr>
        <p:spPr>
          <a:xfrm>
            <a:off x="457200" y="1219200"/>
            <a:ext cx="7924800" cy="5254752"/>
          </a:xfrm>
        </p:spPr>
        <p:txBody>
          <a:bodyPr/>
          <a:lstStyle/>
          <a:p>
            <a:r>
              <a:rPr lang="en-US" dirty="0"/>
              <a:t>Domain Driven Design (DDD) is an object-oriented approach to designing software based on </a:t>
            </a:r>
          </a:p>
          <a:p>
            <a:pPr lvl="1"/>
            <a:r>
              <a:rPr lang="en-US" dirty="0"/>
              <a:t>the business domain, </a:t>
            </a:r>
          </a:p>
          <a:p>
            <a:pPr lvl="1"/>
            <a:r>
              <a:rPr lang="en-US" dirty="0"/>
              <a:t>its elements and behaviors,</a:t>
            </a:r>
          </a:p>
          <a:p>
            <a:pPr lvl="1"/>
            <a:r>
              <a:rPr lang="en-US" dirty="0"/>
              <a:t> and the relationships between them. </a:t>
            </a:r>
          </a:p>
          <a:p>
            <a:r>
              <a:rPr lang="en-US" dirty="0"/>
              <a:t>It aims to enable software systems that are a realization of the underlying business domain by defining a domain model expressed in the language of business domain experts. </a:t>
            </a:r>
          </a:p>
          <a:p>
            <a:r>
              <a:rPr lang="en-US" dirty="0"/>
              <a:t>The domain model can be viewed as a framework from which solutions can then be rationalized.</a:t>
            </a:r>
          </a:p>
          <a:p>
            <a:endParaRPr lang="en-US" dirty="0"/>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normAutofit fontScale="90000"/>
          </a:bodyPr>
          <a:lstStyle/>
          <a:p>
            <a:pPr algn="ctr"/>
            <a:r>
              <a:rPr lang="en-US" b="1" dirty="0"/>
              <a:t>Domain Driven Design Architectural Style</a:t>
            </a:r>
            <a:endParaRPr lang="en-US" dirty="0"/>
          </a:p>
        </p:txBody>
      </p:sp>
      <p:sp>
        <p:nvSpPr>
          <p:cNvPr id="3" name="Content Placeholder 2"/>
          <p:cNvSpPr>
            <a:spLocks noGrp="1"/>
          </p:cNvSpPr>
          <p:nvPr>
            <p:ph idx="1"/>
          </p:nvPr>
        </p:nvSpPr>
        <p:spPr>
          <a:xfrm>
            <a:off x="457200" y="1219200"/>
            <a:ext cx="7924800" cy="5254752"/>
          </a:xfrm>
        </p:spPr>
        <p:txBody>
          <a:bodyPr>
            <a:normAutofit/>
          </a:bodyPr>
          <a:lstStyle/>
          <a:p>
            <a:r>
              <a:rPr lang="en-US" dirty="0"/>
              <a:t>To apply Domain Driven Design, you must</a:t>
            </a:r>
          </a:p>
          <a:p>
            <a:pPr lvl="1"/>
            <a:r>
              <a:rPr lang="en-US" dirty="0"/>
              <a:t> have a good understanding of the business domain you want to model, </a:t>
            </a:r>
          </a:p>
          <a:p>
            <a:pPr lvl="1"/>
            <a:r>
              <a:rPr lang="en-US" dirty="0"/>
              <a:t>or be skilled in acquiring such business knowledge. </a:t>
            </a:r>
          </a:p>
          <a:p>
            <a:r>
              <a:rPr lang="en-US" dirty="0"/>
              <a:t>The development team will often work with business domain experts to model the domain.</a:t>
            </a:r>
          </a:p>
          <a:p>
            <a:r>
              <a:rPr lang="en-US" dirty="0"/>
              <a:t> Architects, developers, and subject matter experts have diverse backgrounds, and in many environments will use different languages to describe their goals, designs and requirements. </a:t>
            </a:r>
          </a:p>
          <a:p>
            <a:r>
              <a:rPr lang="en-US" dirty="0"/>
              <a:t>However, within Domain Driven Design, the whole team agrees to only use a single language that is focused on the business domain, and which excludes any technical jargon.</a:t>
            </a:r>
          </a:p>
          <a:p>
            <a:endParaRPr lang="en-US" dirty="0"/>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563562"/>
          </a:xfrm>
        </p:spPr>
        <p:txBody>
          <a:bodyPr>
            <a:normAutofit fontScale="90000"/>
          </a:bodyPr>
          <a:lstStyle/>
          <a:p>
            <a:pPr algn="ctr"/>
            <a:r>
              <a:rPr lang="en-US" dirty="0"/>
              <a:t>DDD architectural style</a:t>
            </a:r>
          </a:p>
        </p:txBody>
      </p:sp>
      <p:sp>
        <p:nvSpPr>
          <p:cNvPr id="3" name="Content Placeholder 2"/>
          <p:cNvSpPr>
            <a:spLocks noGrp="1"/>
          </p:cNvSpPr>
          <p:nvPr>
            <p:ph idx="1"/>
          </p:nvPr>
        </p:nvSpPr>
        <p:spPr>
          <a:xfrm>
            <a:off x="457200" y="990600"/>
            <a:ext cx="7924800" cy="5483352"/>
          </a:xfrm>
        </p:spPr>
        <p:txBody>
          <a:bodyPr>
            <a:normAutofit/>
          </a:bodyPr>
          <a:lstStyle/>
          <a:p>
            <a:r>
              <a:rPr lang="en-US" dirty="0"/>
              <a:t>As the core of the software is the domain model, which is a direct projection of this shared language,</a:t>
            </a:r>
          </a:p>
          <a:p>
            <a:pPr marL="457200" indent="-457200">
              <a:buFont typeface="+mj-lt"/>
              <a:buAutoNum type="arabicPeriod"/>
            </a:pPr>
            <a:r>
              <a:rPr lang="en-US" dirty="0"/>
              <a:t> it allows the team to quickly find gaps in the software by analyzing the language around it.</a:t>
            </a:r>
          </a:p>
          <a:p>
            <a:pPr marL="822960" lvl="1" indent="-457200"/>
            <a:r>
              <a:rPr lang="en-US" dirty="0"/>
              <a:t> The creation of a common language is not merely an exercise in accepting information from the domain experts and applying it. Quite often, communication problems within development teams are due not only to misunderstanding the language of the domain, but also due to the fact that the domain's language is itself ambiguous. </a:t>
            </a:r>
          </a:p>
          <a:p>
            <a:pPr marL="457200" indent="-457200">
              <a:buFont typeface="+mj-lt"/>
              <a:buAutoNum type="arabicPeriod"/>
            </a:pPr>
            <a:r>
              <a:rPr lang="en-US" dirty="0"/>
              <a:t>The Domain Driven Design process holds the goal not only of implementing the language being used, but also improving and refining the language of the domain. </a:t>
            </a:r>
          </a:p>
          <a:p>
            <a:pPr marL="800100" lvl="1" indent="-342900"/>
            <a:r>
              <a:rPr lang="en-US" dirty="0"/>
              <a:t>This in turn benefits the software being built, since the model is a direct projection of the domain language.</a:t>
            </a:r>
          </a:p>
          <a:p>
            <a:endParaRPr lang="en-US" dirty="0"/>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lstStyle/>
          <a:p>
            <a:r>
              <a:rPr lang="en-US" dirty="0"/>
              <a:t>Disadvantages of DD-Architectures</a:t>
            </a:r>
          </a:p>
        </p:txBody>
      </p:sp>
      <p:sp>
        <p:nvSpPr>
          <p:cNvPr id="3" name="Content Placeholder 2"/>
          <p:cNvSpPr>
            <a:spLocks noGrp="1"/>
          </p:cNvSpPr>
          <p:nvPr>
            <p:ph idx="1"/>
          </p:nvPr>
        </p:nvSpPr>
        <p:spPr>
          <a:xfrm>
            <a:off x="457200" y="1219200"/>
            <a:ext cx="7924800" cy="5254752"/>
          </a:xfrm>
        </p:spPr>
        <p:txBody>
          <a:bodyPr/>
          <a:lstStyle/>
          <a:p>
            <a:pPr marL="457200" indent="-457200">
              <a:buFont typeface="+mj-lt"/>
              <a:buAutoNum type="arabicPeriod"/>
            </a:pPr>
            <a:r>
              <a:rPr lang="en-US" dirty="0"/>
              <a:t>In order to help maintain the model as a pure and helpful language construct, you must typically implement a great deal of isolation and encapsulation within the domain model.</a:t>
            </a:r>
          </a:p>
          <a:p>
            <a:pPr marL="822960" lvl="1" indent="-457200"/>
            <a:r>
              <a:rPr lang="en-US" dirty="0"/>
              <a:t> Consequently, a system based on Domain Driven Design can come at a relatively high cost. </a:t>
            </a:r>
          </a:p>
          <a:p>
            <a:pPr marL="457200" indent="-457200">
              <a:buFont typeface="+mj-lt"/>
              <a:buAutoNum type="arabicPeriod"/>
            </a:pPr>
            <a:r>
              <a:rPr lang="en-US" dirty="0"/>
              <a:t>While Domain Driven Design provides many technical benefits, such as maintainability, </a:t>
            </a:r>
          </a:p>
          <a:p>
            <a:pPr marL="822960" lvl="1" indent="-457200"/>
            <a:r>
              <a:rPr lang="en-US" dirty="0"/>
              <a:t>it should be applied only to complex domains where the model and the linguistic processes provide clear benefits in the communication of complex information, and in the formulation of a common understanding of the domain.</a:t>
            </a:r>
          </a:p>
          <a:p>
            <a:endParaRPr lang="en-US" dirty="0"/>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lstStyle/>
          <a:p>
            <a:pPr algn="ctr"/>
            <a:r>
              <a:rPr lang="en-US" b="1" dirty="0"/>
              <a:t>Overview</a:t>
            </a:r>
            <a:endParaRPr lang="en-US" dirty="0"/>
          </a:p>
        </p:txBody>
      </p:sp>
      <p:sp>
        <p:nvSpPr>
          <p:cNvPr id="3" name="Content Placeholder 2"/>
          <p:cNvSpPr>
            <a:spLocks noGrp="1"/>
          </p:cNvSpPr>
          <p:nvPr>
            <p:ph idx="1"/>
          </p:nvPr>
        </p:nvSpPr>
        <p:spPr>
          <a:xfrm>
            <a:off x="304800" y="1143000"/>
            <a:ext cx="7848600" cy="5330952"/>
          </a:xfrm>
        </p:spPr>
        <p:txBody>
          <a:bodyPr>
            <a:normAutofit/>
          </a:bodyPr>
          <a:lstStyle/>
          <a:p>
            <a:r>
              <a:rPr lang="en-US" dirty="0"/>
              <a:t>This chapter describes and discusses high level patterns and principles commonly used for applications today. </a:t>
            </a:r>
          </a:p>
          <a:p>
            <a:r>
              <a:rPr lang="en-US" dirty="0"/>
              <a:t>These are often referred to as the </a:t>
            </a:r>
            <a:r>
              <a:rPr lang="en-US" i="1" dirty="0"/>
              <a:t>architectural styles</a:t>
            </a:r>
            <a:r>
              <a:rPr lang="en-US" dirty="0"/>
              <a:t>, </a:t>
            </a:r>
          </a:p>
          <a:p>
            <a:pPr lvl="1"/>
            <a:r>
              <a:rPr lang="en-US" dirty="0"/>
              <a:t>They include patterns such as </a:t>
            </a:r>
          </a:p>
          <a:p>
            <a:pPr lvl="2"/>
            <a:r>
              <a:rPr lang="en-US" dirty="0"/>
              <a:t>client/server, layered architecture, component-based architecture, message bus architecture, and service-oriented architecture (SOA).</a:t>
            </a:r>
          </a:p>
          <a:p>
            <a:r>
              <a:rPr lang="en-US" dirty="0"/>
              <a:t> For each style, </a:t>
            </a:r>
          </a:p>
          <a:p>
            <a:pPr lvl="1"/>
            <a:r>
              <a:rPr lang="en-US" dirty="0"/>
              <a:t>you will find an overview,</a:t>
            </a:r>
          </a:p>
          <a:p>
            <a:pPr lvl="1"/>
            <a:r>
              <a:rPr lang="en-US" dirty="0"/>
              <a:t> key principles, </a:t>
            </a:r>
          </a:p>
          <a:p>
            <a:pPr lvl="1"/>
            <a:r>
              <a:rPr lang="en-US" dirty="0"/>
              <a:t>major benefits,</a:t>
            </a:r>
          </a:p>
          <a:p>
            <a:pPr lvl="1"/>
            <a:r>
              <a:rPr lang="en-US" dirty="0"/>
              <a:t> and information that will help you choose the appropriate architectural styles for your application. </a:t>
            </a:r>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792162"/>
          </a:xfrm>
        </p:spPr>
        <p:txBody>
          <a:bodyPr>
            <a:normAutofit fontScale="90000"/>
          </a:bodyPr>
          <a:lstStyle/>
          <a:p>
            <a:pPr algn="ctr"/>
            <a:r>
              <a:rPr lang="en-US" b="1" dirty="0"/>
              <a:t>main benefits of the Domain Driven Design style</a:t>
            </a:r>
          </a:p>
        </p:txBody>
      </p:sp>
      <p:sp>
        <p:nvSpPr>
          <p:cNvPr id="3" name="Content Placeholder 2"/>
          <p:cNvSpPr>
            <a:spLocks noGrp="1"/>
          </p:cNvSpPr>
          <p:nvPr>
            <p:ph idx="1"/>
          </p:nvPr>
        </p:nvSpPr>
        <p:spPr>
          <a:xfrm>
            <a:off x="457200" y="1219200"/>
            <a:ext cx="7924800" cy="5254752"/>
          </a:xfrm>
        </p:spPr>
        <p:txBody>
          <a:bodyPr/>
          <a:lstStyle/>
          <a:p>
            <a:pPr marL="457200" indent="-457200">
              <a:buFont typeface="+mj-lt"/>
              <a:buAutoNum type="arabicPeriod"/>
            </a:pPr>
            <a:r>
              <a:rPr lang="en-US" b="1" dirty="0"/>
              <a:t>Communication</a:t>
            </a:r>
            <a:r>
              <a:rPr lang="en-US" dirty="0"/>
              <a:t>. All parties within a development team can use the domain model and the entities it defines to communicate business knowledge and requirements using a common business domain language, without requiring technical jargon.</a:t>
            </a:r>
          </a:p>
          <a:p>
            <a:pPr marL="457200" lvl="0" indent="-457200">
              <a:buFont typeface="+mj-lt"/>
              <a:buAutoNum type="arabicPeriod"/>
            </a:pPr>
            <a:r>
              <a:rPr lang="en-US" b="1" dirty="0"/>
              <a:t>Extensible</a:t>
            </a:r>
            <a:r>
              <a:rPr lang="en-US" dirty="0"/>
              <a:t>. The domain model is often modular and flexible, making it easy to update and extend as conditions and requirements change.</a:t>
            </a:r>
          </a:p>
          <a:p>
            <a:pPr marL="457200" lvl="0" indent="-457200">
              <a:buFont typeface="+mj-lt"/>
              <a:buAutoNum type="arabicPeriod"/>
            </a:pPr>
            <a:r>
              <a:rPr lang="en-US" b="1" dirty="0"/>
              <a:t>Testable</a:t>
            </a:r>
            <a:r>
              <a:rPr lang="en-US" dirty="0"/>
              <a:t>. The domain model objects are loosely coupled and cohesive, allowing them to be more easily tested.</a:t>
            </a:r>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When do you consider DDD?</a:t>
            </a:r>
          </a:p>
        </p:txBody>
      </p:sp>
      <p:sp>
        <p:nvSpPr>
          <p:cNvPr id="3" name="Content Placeholder 2"/>
          <p:cNvSpPr>
            <a:spLocks noGrp="1"/>
          </p:cNvSpPr>
          <p:nvPr>
            <p:ph idx="1"/>
          </p:nvPr>
        </p:nvSpPr>
        <p:spPr/>
        <p:txBody>
          <a:bodyPr/>
          <a:lstStyle/>
          <a:p>
            <a:r>
              <a:rPr lang="en-US" dirty="0"/>
              <a:t>Consider DDD </a:t>
            </a:r>
          </a:p>
          <a:p>
            <a:pPr marL="822960" lvl="1" indent="-457200">
              <a:buFont typeface="+mj-lt"/>
              <a:buAutoNum type="arabicPeriod"/>
            </a:pPr>
            <a:r>
              <a:rPr lang="en-US" dirty="0"/>
              <a:t>if you have a complex domain and you wish to improve communication and understanding within your development team, </a:t>
            </a:r>
          </a:p>
          <a:p>
            <a:pPr marL="822960" lvl="1" indent="-457200">
              <a:buFont typeface="+mj-lt"/>
              <a:buAutoNum type="arabicPeriod"/>
            </a:pPr>
            <a:r>
              <a:rPr lang="en-US" dirty="0"/>
              <a:t>or where you must express the design of an application in a common language that all stakeholders can understand. </a:t>
            </a:r>
          </a:p>
          <a:p>
            <a:pPr marL="822960" lvl="1" indent="-457200">
              <a:buFont typeface="+mj-lt"/>
              <a:buAutoNum type="arabicPeriod"/>
            </a:pPr>
            <a:r>
              <a:rPr lang="en-US" dirty="0"/>
              <a:t>DDD can also be an ideal approach if you have large and complex enterprise data scenarios that are difficult to manage using other techniques.</a:t>
            </a:r>
          </a:p>
          <a:p>
            <a:pPr>
              <a:buNone/>
            </a:pPr>
            <a:endParaRPr lang="en-US" dirty="0"/>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a:bodyPr>
          <a:lstStyle/>
          <a:p>
            <a:r>
              <a:rPr lang="en-US" dirty="0">
                <a:solidFill>
                  <a:schemeClr val="tx1"/>
                </a:solidFill>
              </a:rPr>
              <a:t>Reading </a:t>
            </a:r>
            <a:r>
              <a:rPr lang="en-US" dirty="0" smtClean="0">
                <a:solidFill>
                  <a:schemeClr val="tx1"/>
                </a:solidFill>
              </a:rPr>
              <a:t>Assignment</a:t>
            </a:r>
            <a:endParaRPr lang="en-US" dirty="0">
              <a:solidFill>
                <a:schemeClr val="tx1"/>
              </a:solidFill>
            </a:endParaRPr>
          </a:p>
        </p:txBody>
      </p:sp>
      <p:sp>
        <p:nvSpPr>
          <p:cNvPr id="3" name="Content Placeholder 2"/>
          <p:cNvSpPr>
            <a:spLocks noGrp="1"/>
          </p:cNvSpPr>
          <p:nvPr>
            <p:ph idx="1"/>
          </p:nvPr>
        </p:nvSpPr>
        <p:spPr>
          <a:xfrm>
            <a:off x="457200" y="1143000"/>
            <a:ext cx="7848600" cy="5330952"/>
          </a:xfrm>
        </p:spPr>
        <p:txBody>
          <a:bodyPr/>
          <a:lstStyle/>
          <a:p>
            <a:pPr>
              <a:buFont typeface="+mj-lt"/>
              <a:buAutoNum type="arabicPeriod"/>
            </a:pPr>
            <a:r>
              <a:rPr lang="en-US" dirty="0" smtClean="0"/>
              <a:t>Layered architecture, </a:t>
            </a:r>
          </a:p>
          <a:p>
            <a:pPr>
              <a:buFont typeface="+mj-lt"/>
              <a:buAutoNum type="arabicPeriod"/>
            </a:pPr>
            <a:r>
              <a:rPr lang="en-US" dirty="0" smtClean="0"/>
              <a:t>Service oriented architecture,</a:t>
            </a:r>
          </a:p>
          <a:p>
            <a:pPr>
              <a:buFont typeface="+mj-lt"/>
              <a:buAutoNum type="arabicPeriod"/>
            </a:pPr>
            <a:r>
              <a:rPr lang="en-US" dirty="0" smtClean="0"/>
              <a:t>Message bus architecture,</a:t>
            </a:r>
          </a:p>
          <a:p>
            <a:pPr>
              <a:buFont typeface="+mj-lt"/>
              <a:buAutoNum type="arabicPeriod"/>
            </a:pPr>
            <a:r>
              <a:rPr lang="en-US" dirty="0" smtClean="0"/>
              <a:t>N-tier/3 Architecture</a:t>
            </a:r>
          </a:p>
          <a:p>
            <a:pPr>
              <a:buFont typeface="+mj-lt"/>
              <a:buAutoNum type="arabicPeriod"/>
            </a:pPr>
            <a:r>
              <a:rPr lang="en-US" dirty="0" smtClean="0"/>
              <a:t>Object-Oriented architecture</a:t>
            </a:r>
            <a:endParaRPr lang="en-US" dirty="0"/>
          </a:p>
        </p:txBody>
      </p:sp>
      <p:sp>
        <p:nvSpPr>
          <p:cNvPr id="4" name="Date Placeholder 3"/>
          <p:cNvSpPr>
            <a:spLocks noGrp="1"/>
          </p:cNvSpPr>
          <p:nvPr>
            <p:ph type="dt" sz="half" idx="10"/>
          </p:nvPr>
        </p:nvSpPr>
        <p:spPr/>
        <p:txBody>
          <a:bodyPr/>
          <a:lstStyle/>
          <a:p>
            <a:fld id="{5B4F1A63-D09C-463C-9ECF-395758085798}"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lstStyle/>
          <a:p>
            <a:pPr algn="ctr"/>
            <a:r>
              <a:rPr lang="en-US" b="1" dirty="0"/>
              <a:t>Overview cont’d</a:t>
            </a:r>
            <a:endParaRPr lang="en-US" dirty="0"/>
          </a:p>
        </p:txBody>
      </p:sp>
      <p:sp>
        <p:nvSpPr>
          <p:cNvPr id="3" name="Content Placeholder 2"/>
          <p:cNvSpPr>
            <a:spLocks noGrp="1"/>
          </p:cNvSpPr>
          <p:nvPr>
            <p:ph idx="1"/>
          </p:nvPr>
        </p:nvSpPr>
        <p:spPr>
          <a:xfrm>
            <a:off x="304800" y="1143000"/>
            <a:ext cx="7848600" cy="5330952"/>
          </a:xfrm>
        </p:spPr>
        <p:txBody>
          <a:bodyPr/>
          <a:lstStyle/>
          <a:p>
            <a:r>
              <a:rPr lang="en-US" dirty="0"/>
              <a:t>It is important to understand that the styles describe different aspects of applications.</a:t>
            </a:r>
          </a:p>
          <a:p>
            <a:r>
              <a:rPr lang="en-US" dirty="0"/>
              <a:t> For example, </a:t>
            </a:r>
          </a:p>
          <a:p>
            <a:pPr lvl="1"/>
            <a:r>
              <a:rPr lang="en-US" dirty="0"/>
              <a:t>some architectural styles describe deployment patterns, </a:t>
            </a:r>
          </a:p>
          <a:p>
            <a:pPr lvl="1"/>
            <a:r>
              <a:rPr lang="en-US" dirty="0"/>
              <a:t>some describe structure and design issues, </a:t>
            </a:r>
          </a:p>
          <a:p>
            <a:pPr lvl="1"/>
            <a:r>
              <a:rPr lang="en-US" dirty="0"/>
              <a:t>and others describe communication factors. </a:t>
            </a:r>
          </a:p>
          <a:p>
            <a:r>
              <a:rPr lang="en-US" dirty="0"/>
              <a:t>Therefore, a typical application will usually use a combination of more than one of the styles described in this chapter.</a:t>
            </a:r>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lstStyle/>
          <a:p>
            <a:pPr algn="ctr"/>
            <a:r>
              <a:rPr lang="en-US" b="1" dirty="0"/>
              <a:t>What Is An Architectural Style?</a:t>
            </a:r>
            <a:endParaRPr lang="en-US" dirty="0"/>
          </a:p>
        </p:txBody>
      </p:sp>
      <p:sp>
        <p:nvSpPr>
          <p:cNvPr id="3" name="Content Placeholder 2"/>
          <p:cNvSpPr>
            <a:spLocks noGrp="1"/>
          </p:cNvSpPr>
          <p:nvPr>
            <p:ph idx="1"/>
          </p:nvPr>
        </p:nvSpPr>
        <p:spPr>
          <a:xfrm>
            <a:off x="304800" y="1143000"/>
            <a:ext cx="7848600" cy="5330952"/>
          </a:xfrm>
        </p:spPr>
        <p:txBody>
          <a:bodyPr>
            <a:normAutofit/>
          </a:bodyPr>
          <a:lstStyle/>
          <a:p>
            <a:r>
              <a:rPr lang="en-US" b="1" dirty="0"/>
              <a:t>An architectural style, sometimes called an architectural pattern, is a </a:t>
            </a:r>
          </a:p>
          <a:p>
            <a:pPr lvl="1"/>
            <a:r>
              <a:rPr lang="en-US" b="1" dirty="0"/>
              <a:t>set of principles—a coarse grained pattern that provides an abstract framework for a family of systems.</a:t>
            </a:r>
            <a:r>
              <a:rPr lang="en-US" dirty="0"/>
              <a:t> </a:t>
            </a:r>
          </a:p>
          <a:p>
            <a:r>
              <a:rPr lang="en-US" dirty="0"/>
              <a:t>An architectural style improves </a:t>
            </a:r>
          </a:p>
          <a:p>
            <a:pPr lvl="1"/>
            <a:r>
              <a:rPr lang="en-US" dirty="0"/>
              <a:t>Partitioning</a:t>
            </a:r>
          </a:p>
          <a:p>
            <a:pPr lvl="1"/>
            <a:r>
              <a:rPr lang="en-US" dirty="0"/>
              <a:t> and promotes design reuse by providing solutions to frequently recurring problems. </a:t>
            </a:r>
          </a:p>
          <a:p>
            <a:r>
              <a:rPr lang="en-US" dirty="0"/>
              <a:t>You can think of architecture styles and patterns as sets of principles that shape an application. </a:t>
            </a:r>
          </a:p>
          <a:p>
            <a:pPr>
              <a:buNone/>
            </a:pPr>
            <a:endParaRPr lang="en-US" dirty="0"/>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lstStyle/>
          <a:p>
            <a:pPr algn="ctr"/>
            <a:r>
              <a:rPr lang="en-US" b="1" dirty="0"/>
              <a:t>What Is An Architectural Style?</a:t>
            </a:r>
            <a:endParaRPr lang="en-US" dirty="0"/>
          </a:p>
        </p:txBody>
      </p:sp>
      <p:sp>
        <p:nvSpPr>
          <p:cNvPr id="3" name="Content Placeholder 2"/>
          <p:cNvSpPr>
            <a:spLocks noGrp="1"/>
          </p:cNvSpPr>
          <p:nvPr>
            <p:ph idx="1"/>
          </p:nvPr>
        </p:nvSpPr>
        <p:spPr>
          <a:xfrm>
            <a:off x="304800" y="1143000"/>
            <a:ext cx="7848600" cy="5330952"/>
          </a:xfrm>
        </p:spPr>
        <p:txBody>
          <a:bodyPr>
            <a:normAutofit/>
          </a:bodyPr>
          <a:lstStyle/>
          <a:p>
            <a:r>
              <a:rPr lang="en-US" dirty="0" err="1"/>
              <a:t>Garlan</a:t>
            </a:r>
            <a:r>
              <a:rPr lang="en-US" dirty="0"/>
              <a:t> and Shaw define an architectural style as:</a:t>
            </a:r>
          </a:p>
          <a:p>
            <a:pPr>
              <a:buNone/>
            </a:pPr>
            <a:r>
              <a:rPr lang="en-US" dirty="0"/>
              <a:t>“</a:t>
            </a:r>
            <a:r>
              <a:rPr lang="en-US" b="1" dirty="0"/>
              <a:t> family of systems in terms of a pattern of structural organization.</a:t>
            </a:r>
          </a:p>
          <a:p>
            <a:pPr lvl="1"/>
            <a:r>
              <a:rPr lang="en-US" b="1" dirty="0"/>
              <a:t> More specifically, an architectural style determines the vocabulary of components and connectors that can be used in instances of that style, together with a set of constraints on how they can be combined.</a:t>
            </a:r>
          </a:p>
          <a:p>
            <a:pPr lvl="1"/>
            <a:r>
              <a:rPr lang="en-US" b="1" dirty="0"/>
              <a:t> These can include topological constraints on architectural descriptions (e.g., no cycles). Other constraints—say, having to do with execution semantics—might also be part of the style definition.” </a:t>
            </a:r>
          </a:p>
          <a:p>
            <a:pPr>
              <a:buNone/>
            </a:pPr>
            <a:r>
              <a:rPr lang="en-US" dirty="0"/>
              <a:t>[David </a:t>
            </a:r>
            <a:r>
              <a:rPr lang="en-US" dirty="0" err="1"/>
              <a:t>Garlan</a:t>
            </a:r>
            <a:r>
              <a:rPr lang="en-US" dirty="0"/>
              <a:t> and Mary Shaw, January 1994, CMU-CS-94-166, see "</a:t>
            </a:r>
            <a:r>
              <a:rPr lang="en-US" i="1" dirty="0"/>
              <a:t>An Introduction to Software Architecture</a:t>
            </a:r>
            <a:r>
              <a:rPr lang="en-US" dirty="0"/>
              <a:t>" at </a:t>
            </a:r>
            <a:r>
              <a:rPr lang="en-US" dirty="0">
                <a:hlinkClick r:id="rId2"/>
              </a:rPr>
              <a:t>http://www.cs.cmu.edu/afs/cs/project/able/ftp/intro_softarch/intro_softarch.pdf</a:t>
            </a:r>
            <a:r>
              <a:rPr lang="en-US" dirty="0"/>
              <a:t>] </a:t>
            </a:r>
          </a:p>
          <a:p>
            <a:pPr>
              <a:buNone/>
            </a:pPr>
            <a:endParaRPr lang="en-US" dirty="0"/>
          </a:p>
          <a:p>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lstStyle/>
          <a:p>
            <a:pPr algn="ctr"/>
            <a:r>
              <a:rPr lang="en-US" b="1" dirty="0"/>
              <a:t>Benefits of Architectural Styles</a:t>
            </a:r>
            <a:endParaRPr lang="en-US" dirty="0"/>
          </a:p>
        </p:txBody>
      </p:sp>
      <p:sp>
        <p:nvSpPr>
          <p:cNvPr id="3" name="Content Placeholder 2"/>
          <p:cNvSpPr>
            <a:spLocks noGrp="1"/>
          </p:cNvSpPr>
          <p:nvPr>
            <p:ph idx="1"/>
          </p:nvPr>
        </p:nvSpPr>
        <p:spPr>
          <a:xfrm>
            <a:off x="304800" y="1143000"/>
            <a:ext cx="7848600" cy="5330952"/>
          </a:xfrm>
        </p:spPr>
        <p:txBody>
          <a:bodyPr>
            <a:normAutofit/>
          </a:bodyPr>
          <a:lstStyle/>
          <a:p>
            <a:pPr marL="457200" indent="-457200">
              <a:buFont typeface="+mj-lt"/>
              <a:buAutoNum type="arabicPeriod"/>
            </a:pPr>
            <a:r>
              <a:rPr lang="en-US" dirty="0"/>
              <a:t>The most important benefit is that they provide a common language. </a:t>
            </a:r>
          </a:p>
          <a:p>
            <a:pPr marL="457200" indent="-457200">
              <a:buFont typeface="+mj-lt"/>
              <a:buAutoNum type="arabicPeriod"/>
            </a:pPr>
            <a:r>
              <a:rPr lang="en-US" dirty="0"/>
              <a:t>They also provide opportunities for conversations that are technology agnostic. </a:t>
            </a:r>
          </a:p>
          <a:p>
            <a:pPr lvl="1"/>
            <a:r>
              <a:rPr lang="en-US" dirty="0"/>
              <a:t>This facilitates a higher level of conversation that is inclusive of patterns and principles, without getting into specifics. </a:t>
            </a:r>
          </a:p>
          <a:p>
            <a:pPr lvl="1"/>
            <a:r>
              <a:rPr lang="en-US" dirty="0"/>
              <a:t>For example, by using architecture styles, you can talk about client/server versus </a:t>
            </a:r>
            <a:r>
              <a:rPr lang="en-US" i="1" dirty="0"/>
              <a:t>n</a:t>
            </a:r>
            <a:r>
              <a:rPr lang="en-US" dirty="0"/>
              <a:t>-tier.</a:t>
            </a:r>
          </a:p>
          <a:p>
            <a:pPr>
              <a:buNone/>
            </a:pPr>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normAutofit fontScale="90000"/>
          </a:bodyPr>
          <a:lstStyle/>
          <a:p>
            <a:pPr algn="ctr"/>
            <a:r>
              <a:rPr lang="en-US" dirty="0"/>
              <a:t>Key focus areas of Architectural styles</a:t>
            </a:r>
          </a:p>
        </p:txBody>
      </p:sp>
      <p:sp>
        <p:nvSpPr>
          <p:cNvPr id="3" name="Content Placeholder 2"/>
          <p:cNvSpPr>
            <a:spLocks noGrp="1"/>
          </p:cNvSpPr>
          <p:nvPr>
            <p:ph idx="1"/>
          </p:nvPr>
        </p:nvSpPr>
        <p:spPr>
          <a:xfrm>
            <a:off x="304800" y="1143000"/>
            <a:ext cx="7848600" cy="5330952"/>
          </a:xfrm>
        </p:spPr>
        <p:txBody>
          <a:bodyPr>
            <a:normAutofit/>
          </a:bodyPr>
          <a:lstStyle/>
          <a:p>
            <a:r>
              <a:rPr lang="en-US" dirty="0"/>
              <a:t> Architectural styles can be organized by their key focus area. </a:t>
            </a:r>
          </a:p>
          <a:p>
            <a:r>
              <a:rPr lang="en-US" dirty="0"/>
              <a:t>The following table lists the major areas of focus and the corresponding architectural styles.</a:t>
            </a:r>
          </a:p>
          <a:p>
            <a:pPr>
              <a:buNone/>
            </a:pPr>
            <a:endParaRPr lang="en-US" dirty="0"/>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7" name="Table 6"/>
          <p:cNvGraphicFramePr>
            <a:graphicFrameLocks noGrp="1"/>
          </p:cNvGraphicFramePr>
          <p:nvPr/>
        </p:nvGraphicFramePr>
        <p:xfrm>
          <a:off x="838200" y="3124200"/>
          <a:ext cx="7086600" cy="2927976"/>
        </p:xfrm>
        <a:graphic>
          <a:graphicData uri="http://schemas.openxmlformats.org/drawingml/2006/table">
            <a:tbl>
              <a:tblPr firstRow="1" bandRow="1">
                <a:tableStyleId>{5C22544A-7EE6-4342-B048-85BDC9FD1C3A}</a:tableStyleId>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495932">
                <a:tc>
                  <a:txBody>
                    <a:bodyPr/>
                    <a:lstStyle/>
                    <a:p>
                      <a:r>
                        <a:rPr lang="en-US" dirty="0">
                          <a:solidFill>
                            <a:schemeClr val="tx1"/>
                          </a:solidFill>
                        </a:rPr>
                        <a:t>Categories</a:t>
                      </a:r>
                    </a:p>
                  </a:txBody>
                  <a:tcPr/>
                </a:tc>
                <a:tc>
                  <a:txBody>
                    <a:bodyPr/>
                    <a:lstStyle/>
                    <a:p>
                      <a:r>
                        <a:rPr lang="en-US" dirty="0">
                          <a:solidFill>
                            <a:schemeClr val="tx1"/>
                          </a:solidFill>
                        </a:rPr>
                        <a:t>Architectural style</a:t>
                      </a:r>
                    </a:p>
                  </a:txBody>
                  <a:tcPr/>
                </a:tc>
                <a:extLst>
                  <a:ext uri="{0D108BD9-81ED-4DB2-BD59-A6C34878D82A}">
                    <a16:rowId xmlns:a16="http://schemas.microsoft.com/office/drawing/2014/main" val="10000"/>
                  </a:ext>
                </a:extLst>
              </a:tr>
              <a:tr h="570237">
                <a:tc>
                  <a:txBody>
                    <a:bodyPr/>
                    <a:lstStyle/>
                    <a:p>
                      <a:pPr marL="0" marR="0">
                        <a:lnSpc>
                          <a:spcPct val="115000"/>
                        </a:lnSpc>
                        <a:spcBef>
                          <a:spcPts val="0"/>
                        </a:spcBef>
                        <a:spcAft>
                          <a:spcPts val="1000"/>
                        </a:spcAft>
                      </a:pPr>
                      <a:r>
                        <a:rPr lang="en-US" sz="2000" i="1" dirty="0">
                          <a:solidFill>
                            <a:schemeClr val="tx1"/>
                          </a:solidFill>
                          <a:latin typeface="Times New Roman"/>
                          <a:ea typeface="Times New Roman"/>
                          <a:cs typeface="Times New Roman"/>
                        </a:rPr>
                        <a:t>Communication</a:t>
                      </a:r>
                      <a:r>
                        <a:rPr lang="en-US" sz="2000" dirty="0">
                          <a:solidFill>
                            <a:schemeClr val="tx1"/>
                          </a:solidFill>
                          <a:latin typeface="Times New Roman"/>
                          <a:ea typeface="Times New Roman"/>
                          <a:cs typeface="Times New Roman"/>
                        </a:rPr>
                        <a:t> </a:t>
                      </a:r>
                      <a:endParaRPr lang="en-US" sz="1800" dirty="0">
                        <a:solidFill>
                          <a:schemeClr val="tx1"/>
                        </a:solidFill>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solidFill>
                            <a:schemeClr val="tx1"/>
                          </a:solidFill>
                          <a:latin typeface="Times New Roman"/>
                          <a:ea typeface="Times New Roman"/>
                          <a:cs typeface="Times New Roman"/>
                        </a:rPr>
                        <a:t>Service-Oriented Architecture (SOA), Message Bus</a:t>
                      </a:r>
                      <a:endParaRPr lang="en-US" sz="1800">
                        <a:solidFill>
                          <a:schemeClr val="tx1"/>
                        </a:solidFill>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495932">
                <a:tc>
                  <a:txBody>
                    <a:bodyPr/>
                    <a:lstStyle/>
                    <a:p>
                      <a:pPr marL="0" marR="0">
                        <a:lnSpc>
                          <a:spcPct val="115000"/>
                        </a:lnSpc>
                        <a:spcBef>
                          <a:spcPts val="0"/>
                        </a:spcBef>
                        <a:spcAft>
                          <a:spcPts val="1000"/>
                        </a:spcAft>
                      </a:pPr>
                      <a:r>
                        <a:rPr lang="en-US" sz="2000" i="1">
                          <a:solidFill>
                            <a:schemeClr val="tx1"/>
                          </a:solidFill>
                          <a:latin typeface="Times New Roman"/>
                          <a:ea typeface="Times New Roman"/>
                          <a:cs typeface="Times New Roman"/>
                        </a:rPr>
                        <a:t>Deployment</a:t>
                      </a:r>
                      <a:r>
                        <a:rPr lang="en-US" sz="2000">
                          <a:solidFill>
                            <a:schemeClr val="tx1"/>
                          </a:solidFill>
                          <a:latin typeface="Times New Roman"/>
                          <a:ea typeface="Times New Roman"/>
                          <a:cs typeface="Times New Roman"/>
                        </a:rPr>
                        <a:t> </a:t>
                      </a:r>
                      <a:endParaRPr lang="en-US" sz="1800">
                        <a:solidFill>
                          <a:schemeClr val="tx1"/>
                        </a:solidFill>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solidFill>
                            <a:schemeClr val="tx1"/>
                          </a:solidFill>
                          <a:latin typeface="Times New Roman"/>
                          <a:ea typeface="Times New Roman"/>
                          <a:cs typeface="Times New Roman"/>
                        </a:rPr>
                        <a:t>Client/Server, N-Tier, 3-Tier</a:t>
                      </a:r>
                      <a:endParaRPr lang="en-US" sz="1800">
                        <a:solidFill>
                          <a:schemeClr val="tx1"/>
                        </a:solidFill>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495932">
                <a:tc>
                  <a:txBody>
                    <a:bodyPr/>
                    <a:lstStyle/>
                    <a:p>
                      <a:pPr marL="0" marR="0">
                        <a:lnSpc>
                          <a:spcPct val="115000"/>
                        </a:lnSpc>
                        <a:spcBef>
                          <a:spcPts val="0"/>
                        </a:spcBef>
                        <a:spcAft>
                          <a:spcPts val="1000"/>
                        </a:spcAft>
                      </a:pPr>
                      <a:r>
                        <a:rPr lang="en-US" sz="2000" i="1">
                          <a:solidFill>
                            <a:schemeClr val="tx1"/>
                          </a:solidFill>
                          <a:latin typeface="Times New Roman"/>
                          <a:ea typeface="Times New Roman"/>
                          <a:cs typeface="Times New Roman"/>
                        </a:rPr>
                        <a:t>Domain</a:t>
                      </a:r>
                      <a:r>
                        <a:rPr lang="en-US" sz="2000">
                          <a:solidFill>
                            <a:schemeClr val="tx1"/>
                          </a:solidFill>
                          <a:latin typeface="Times New Roman"/>
                          <a:ea typeface="Times New Roman"/>
                          <a:cs typeface="Times New Roman"/>
                        </a:rPr>
                        <a:t> </a:t>
                      </a:r>
                      <a:endParaRPr lang="en-US" sz="1800">
                        <a:solidFill>
                          <a:schemeClr val="tx1"/>
                        </a:solidFill>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solidFill>
                            <a:schemeClr val="tx1"/>
                          </a:solidFill>
                          <a:latin typeface="Times New Roman"/>
                          <a:ea typeface="Times New Roman"/>
                          <a:cs typeface="Times New Roman"/>
                        </a:rPr>
                        <a:t>Domain Driven Design</a:t>
                      </a:r>
                      <a:endParaRPr lang="en-US" sz="1800">
                        <a:solidFill>
                          <a:schemeClr val="tx1"/>
                        </a:solidFill>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570237">
                <a:tc>
                  <a:txBody>
                    <a:bodyPr/>
                    <a:lstStyle/>
                    <a:p>
                      <a:pPr marL="0" marR="0">
                        <a:lnSpc>
                          <a:spcPct val="115000"/>
                        </a:lnSpc>
                        <a:spcBef>
                          <a:spcPts val="0"/>
                        </a:spcBef>
                        <a:spcAft>
                          <a:spcPts val="1000"/>
                        </a:spcAft>
                      </a:pPr>
                      <a:r>
                        <a:rPr lang="en-US" sz="2000" i="1">
                          <a:solidFill>
                            <a:schemeClr val="tx1"/>
                          </a:solidFill>
                          <a:latin typeface="Times New Roman"/>
                          <a:ea typeface="Times New Roman"/>
                          <a:cs typeface="Times New Roman"/>
                        </a:rPr>
                        <a:t>Structure</a:t>
                      </a:r>
                      <a:r>
                        <a:rPr lang="en-US" sz="2000">
                          <a:solidFill>
                            <a:schemeClr val="tx1"/>
                          </a:solidFill>
                          <a:latin typeface="Times New Roman"/>
                          <a:ea typeface="Times New Roman"/>
                          <a:cs typeface="Times New Roman"/>
                        </a:rPr>
                        <a:t> </a:t>
                      </a:r>
                      <a:endParaRPr lang="en-US" sz="1800">
                        <a:solidFill>
                          <a:schemeClr val="tx1"/>
                        </a:solidFill>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dirty="0">
                          <a:solidFill>
                            <a:schemeClr val="tx1"/>
                          </a:solidFill>
                          <a:latin typeface="Times New Roman"/>
                          <a:ea typeface="Times New Roman"/>
                          <a:cs typeface="Times New Roman"/>
                        </a:rPr>
                        <a:t>Component-Based, Object-Oriented, Layered Architecture</a:t>
                      </a:r>
                      <a:endParaRPr lang="en-US" sz="1800" dirty="0">
                        <a:solidFill>
                          <a:schemeClr val="tx1"/>
                        </a:solidFill>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72400" cy="715962"/>
          </a:xfrm>
        </p:spPr>
        <p:txBody>
          <a:bodyPr>
            <a:normAutofit fontScale="90000"/>
          </a:bodyPr>
          <a:lstStyle/>
          <a:p>
            <a:pPr algn="ctr"/>
            <a:r>
              <a:rPr lang="en-US" b="1" dirty="0"/>
              <a:t>Summary of Key Architectural Styles</a:t>
            </a:r>
            <a:endParaRPr lang="en-US" dirty="0"/>
          </a:p>
        </p:txBody>
      </p:sp>
      <p:sp>
        <p:nvSpPr>
          <p:cNvPr id="3" name="Content Placeholder 2"/>
          <p:cNvSpPr>
            <a:spLocks noGrp="1"/>
          </p:cNvSpPr>
          <p:nvPr>
            <p:ph idx="1"/>
          </p:nvPr>
        </p:nvSpPr>
        <p:spPr>
          <a:xfrm>
            <a:off x="304800" y="1143000"/>
            <a:ext cx="7848600" cy="5330952"/>
          </a:xfrm>
        </p:spPr>
        <p:txBody>
          <a:bodyPr/>
          <a:lstStyle/>
          <a:p>
            <a:r>
              <a:rPr lang="en-US" dirty="0"/>
              <a:t>The following table lists the common architectural styles described in this chapter. It also contains a brief description of each style.</a:t>
            </a:r>
          </a:p>
          <a:p>
            <a:pPr>
              <a:buNone/>
            </a:pPr>
            <a:r>
              <a:rPr lang="en-US" dirty="0"/>
              <a:t> </a:t>
            </a:r>
          </a:p>
        </p:txBody>
      </p:sp>
      <p:sp>
        <p:nvSpPr>
          <p:cNvPr id="4" name="Date Placeholder 3"/>
          <p:cNvSpPr>
            <a:spLocks noGrp="1"/>
          </p:cNvSpPr>
          <p:nvPr>
            <p:ph type="dt" sz="half" idx="10"/>
          </p:nvPr>
        </p:nvSpPr>
        <p:spPr/>
        <p:txBody>
          <a:bodyPr/>
          <a:lstStyle/>
          <a:p>
            <a:fld id="{358BDC23-4240-4AB7-AB6D-20B74BB6EA2E}" type="datetime1">
              <a:rPr lang="en-US" smtClean="0"/>
              <a:pPr/>
              <a:t>11/27/2021</a:t>
            </a:fld>
            <a:endParaRPr lang="en-US"/>
          </a:p>
        </p:txBody>
      </p:sp>
      <p:sp>
        <p:nvSpPr>
          <p:cNvPr id="6" name="Footer Placeholder 5"/>
          <p:cNvSpPr>
            <a:spLocks noGrp="1"/>
          </p:cNvSpPr>
          <p:nvPr>
            <p:ph type="ftr" sz="quarter" idx="11"/>
          </p:nvPr>
        </p:nvSpPr>
        <p:spPr/>
        <p:txBody>
          <a:bodyPr/>
          <a:lstStyle/>
          <a:p>
            <a:r>
              <a:rPr lang="en-US"/>
              <a:t>Presented by Kamulegeya Grace (MSc, HDip, BSc, SCJP)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Table 6"/>
          <p:cNvGraphicFramePr>
            <a:graphicFrameLocks noGrp="1"/>
          </p:cNvGraphicFramePr>
          <p:nvPr/>
        </p:nvGraphicFramePr>
        <p:xfrm>
          <a:off x="304800" y="2133600"/>
          <a:ext cx="8229600" cy="449275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23398">
                <a:tc>
                  <a:txBody>
                    <a:bodyPr/>
                    <a:lstStyle/>
                    <a:p>
                      <a:pPr marL="0" marR="0" algn="ctr">
                        <a:lnSpc>
                          <a:spcPct val="115000"/>
                        </a:lnSpc>
                        <a:spcBef>
                          <a:spcPts val="0"/>
                        </a:spcBef>
                        <a:spcAft>
                          <a:spcPts val="1000"/>
                        </a:spcAft>
                      </a:pPr>
                      <a:r>
                        <a:rPr lang="en-US" sz="1800" b="1" dirty="0">
                          <a:latin typeface="Times New Roman"/>
                          <a:ea typeface="Times New Roman"/>
                          <a:cs typeface="Times New Roman"/>
                        </a:rPr>
                        <a:t>Architecture style</a:t>
                      </a:r>
                      <a:endParaRPr lang="en-US" sz="1600" dirty="0">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1800" b="1">
                          <a:latin typeface="Times New Roman"/>
                          <a:ea typeface="Times New Roman"/>
                          <a:cs typeface="Times New Roman"/>
                        </a:rPr>
                        <a:t>Description</a:t>
                      </a:r>
                      <a:endParaRPr lang="en-US" sz="1600">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1543321">
                <a:tc>
                  <a:txBody>
                    <a:bodyPr/>
                    <a:lstStyle/>
                    <a:p>
                      <a:pPr marL="0" marR="0">
                        <a:lnSpc>
                          <a:spcPct val="115000"/>
                        </a:lnSpc>
                        <a:spcBef>
                          <a:spcPts val="0"/>
                        </a:spcBef>
                        <a:spcAft>
                          <a:spcPts val="1000"/>
                        </a:spcAft>
                      </a:pPr>
                      <a:r>
                        <a:rPr lang="en-US" sz="1800" i="1" dirty="0">
                          <a:latin typeface="Times New Roman"/>
                          <a:ea typeface="Times New Roman"/>
                          <a:cs typeface="Times New Roman"/>
                        </a:rPr>
                        <a:t>Client/Server </a:t>
                      </a:r>
                      <a:endParaRPr lang="en-US" sz="1600" dirty="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latin typeface="Times New Roman"/>
                          <a:ea typeface="Times New Roman"/>
                          <a:cs typeface="Times New Roman"/>
                        </a:rPr>
                        <a:t>Segregates the system into two applications, where the client makes requests to the server. In many cases, the server is a database with application logic represented as stored procedures.</a:t>
                      </a:r>
                      <a:endParaRPr lang="en-US" sz="1600">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1238340">
                <a:tc>
                  <a:txBody>
                    <a:bodyPr/>
                    <a:lstStyle/>
                    <a:p>
                      <a:pPr marL="0" marR="0">
                        <a:lnSpc>
                          <a:spcPct val="115000"/>
                        </a:lnSpc>
                        <a:spcBef>
                          <a:spcPts val="0"/>
                        </a:spcBef>
                        <a:spcAft>
                          <a:spcPts val="1000"/>
                        </a:spcAft>
                      </a:pPr>
                      <a:r>
                        <a:rPr lang="en-US" sz="1800" i="1">
                          <a:latin typeface="Times New Roman"/>
                          <a:ea typeface="Times New Roman"/>
                          <a:cs typeface="Times New Roman"/>
                        </a:rPr>
                        <a:t>Component-Based Architecture</a:t>
                      </a:r>
                      <a:r>
                        <a:rPr lang="en-US" sz="1800">
                          <a:latin typeface="Times New Roman"/>
                          <a:ea typeface="Times New Roman"/>
                          <a:cs typeface="Times New Roman"/>
                        </a:rPr>
                        <a:t> </a:t>
                      </a:r>
                      <a:endParaRPr lang="en-US" sz="16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latin typeface="Times New Roman"/>
                          <a:ea typeface="Times New Roman"/>
                          <a:cs typeface="Times New Roman"/>
                        </a:rPr>
                        <a:t>Decomposes application design into reusable functional or logical components that expose well-defined communication interfaces.</a:t>
                      </a:r>
                      <a:endParaRPr lang="en-US" sz="1600" dirty="0">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1238340">
                <a:tc>
                  <a:txBody>
                    <a:bodyPr/>
                    <a:lstStyle/>
                    <a:p>
                      <a:pPr marL="0" marR="0">
                        <a:lnSpc>
                          <a:spcPct val="115000"/>
                        </a:lnSpc>
                        <a:spcBef>
                          <a:spcPts val="0"/>
                        </a:spcBef>
                        <a:spcAft>
                          <a:spcPts val="1000"/>
                        </a:spcAft>
                      </a:pPr>
                      <a:r>
                        <a:rPr lang="en-US" sz="1800" i="1">
                          <a:latin typeface="Times New Roman"/>
                          <a:ea typeface="Times New Roman"/>
                          <a:cs typeface="Times New Roman"/>
                        </a:rPr>
                        <a:t>Domain Driven Design</a:t>
                      </a:r>
                      <a:r>
                        <a:rPr lang="en-US" sz="1800">
                          <a:latin typeface="Times New Roman"/>
                          <a:ea typeface="Times New Roman"/>
                          <a:cs typeface="Times New Roman"/>
                        </a:rPr>
                        <a:t> </a:t>
                      </a:r>
                      <a:endParaRPr lang="en-US" sz="1600">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latin typeface="Times New Roman"/>
                          <a:ea typeface="Times New Roman"/>
                          <a:cs typeface="Times New Roman"/>
                        </a:rPr>
                        <a:t>An object-oriented architectural style focused on modeling a business domain and defining business objects based on entities within the business domain. </a:t>
                      </a:r>
                      <a:endParaRPr lang="en-US" sz="1600" dirty="0">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3568</TotalTime>
  <Words>3519</Words>
  <Application>Microsoft Office PowerPoint</Application>
  <PresentationFormat>On-screen Show (4:3)</PresentationFormat>
  <Paragraphs>332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Times New Roman</vt:lpstr>
      <vt:lpstr>Trebuchet MS</vt:lpstr>
      <vt:lpstr>Wingdings</vt:lpstr>
      <vt:lpstr>Wingdings 3</vt:lpstr>
      <vt:lpstr>Facet</vt:lpstr>
      <vt:lpstr>Architectural Patterns and Styles</vt:lpstr>
      <vt:lpstr>Contents</vt:lpstr>
      <vt:lpstr>Overview</vt:lpstr>
      <vt:lpstr>Overview cont’d</vt:lpstr>
      <vt:lpstr>What Is An Architectural Style?</vt:lpstr>
      <vt:lpstr>What Is An Architectural Style?</vt:lpstr>
      <vt:lpstr>Benefits of Architectural Styles</vt:lpstr>
      <vt:lpstr>Key focus areas of Architectural styles</vt:lpstr>
      <vt:lpstr>Summary of Key Architectural Styles</vt:lpstr>
      <vt:lpstr>Summary of Key Architectural Styles cont’d</vt:lpstr>
      <vt:lpstr>Summary of Key Architectural Styles cont’d</vt:lpstr>
      <vt:lpstr>Combining Architectural Styles</vt:lpstr>
      <vt:lpstr>Combining Architectural Styles</vt:lpstr>
      <vt:lpstr>Client/Server Architectural Style</vt:lpstr>
      <vt:lpstr>Client/Server Architectural Style</vt:lpstr>
      <vt:lpstr>variations on the client/server style </vt:lpstr>
      <vt:lpstr>main benefits of the client/server architectural style </vt:lpstr>
      <vt:lpstr>When do you consider client/server architectural style ?</vt:lpstr>
      <vt:lpstr>Disadvantages of the traditional 2-Tier client/server architectural style</vt:lpstr>
      <vt:lpstr>Component-Based Architectural Style</vt:lpstr>
      <vt:lpstr>Characteristics of components</vt:lpstr>
      <vt:lpstr>Common types of components used in applications</vt:lpstr>
      <vt:lpstr>COMPONENT ARCHITECURES/FRAMEWORKS</vt:lpstr>
      <vt:lpstr>main benefits of the component-based architectural style:</vt:lpstr>
      <vt:lpstr>When do you consider using component-based architectural style</vt:lpstr>
      <vt:lpstr>Domain Driven Design Architectural Style</vt:lpstr>
      <vt:lpstr>Domain Driven Design Architectural Style</vt:lpstr>
      <vt:lpstr>DDD architectural style</vt:lpstr>
      <vt:lpstr>Disadvantages of DD-Architectures</vt:lpstr>
      <vt:lpstr>main benefits of the Domain Driven Design style</vt:lpstr>
      <vt:lpstr>When do you consider DDD?</vt:lpstr>
      <vt:lpstr>Reading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Patterns and Styles</dc:title>
  <dc:creator>Anon</dc:creator>
  <cp:lastModifiedBy>user</cp:lastModifiedBy>
  <cp:revision>43</cp:revision>
  <dcterms:created xsi:type="dcterms:W3CDTF">2006-08-16T00:00:00Z</dcterms:created>
  <dcterms:modified xsi:type="dcterms:W3CDTF">2021-11-29T06:00:41Z</dcterms:modified>
</cp:coreProperties>
</file>