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58" r:id="rId4"/>
    <p:sldId id="259" r:id="rId5"/>
    <p:sldId id="261" r:id="rId6"/>
    <p:sldId id="262" r:id="rId7"/>
    <p:sldId id="263" r:id="rId8"/>
    <p:sldId id="264" r:id="rId9"/>
    <p:sldId id="265" r:id="rId10"/>
    <p:sldId id="266" r:id="rId11"/>
    <p:sldId id="260" r:id="rId12"/>
    <p:sldId id="267" r:id="rId13"/>
    <p:sldId id="268" r:id="rId14"/>
    <p:sldId id="269" r:id="rId15"/>
    <p:sldId id="270" r:id="rId16"/>
    <p:sldId id="271" r:id="rId17"/>
    <p:sldId id="272" r:id="rId18"/>
    <p:sldId id="273" r:id="rId19"/>
    <p:sldId id="279" r:id="rId20"/>
    <p:sldId id="274" r:id="rId21"/>
    <p:sldId id="275" r:id="rId22"/>
    <p:sldId id="276" r:id="rId23"/>
    <p:sldId id="277" r:id="rId24"/>
    <p:sldId id="278" r:id="rId25"/>
    <p:sldId id="280"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8" d="100"/>
          <a:sy n="68" d="100"/>
        </p:scale>
        <p:origin x="-576" y="8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0492CE-53D8-4727-8B4F-B1CB321A79CD}" type="datetimeFigureOut">
              <a:rPr lang="en-US" smtClean="0"/>
              <a:t>2/15/2011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8FFA26-9C68-4D75-8FB0-02427D2A28CE}" type="slidenum">
              <a:rPr lang="en-US" smtClean="0"/>
              <a:t>‹#›</a:t>
            </a:fld>
            <a:endParaRPr lang="en-US"/>
          </a:p>
        </p:txBody>
      </p:sp>
    </p:spTree>
    <p:extLst>
      <p:ext uri="{BB962C8B-B14F-4D97-AF65-F5344CB8AC3E}">
        <p14:creationId xmlns:p14="http://schemas.microsoft.com/office/powerpoint/2010/main" val="1801299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6EC97DF-A4F6-445E-8AD0-54702EE2AB68}" type="datetime2">
              <a:rPr lang="en-US" smtClean="0"/>
              <a:t>Tuesday, February 15, 2011</a:t>
            </a:fld>
            <a:endParaRPr lang="en-US"/>
          </a:p>
        </p:txBody>
      </p:sp>
      <p:sp>
        <p:nvSpPr>
          <p:cNvPr id="5" name="Footer Placeholder 4"/>
          <p:cNvSpPr>
            <a:spLocks noGrp="1"/>
          </p:cNvSpPr>
          <p:nvPr>
            <p:ph type="ftr" sz="quarter" idx="11"/>
          </p:nvPr>
        </p:nvSpPr>
        <p:spPr/>
        <p:txBody>
          <a:bodyPr/>
          <a:lstStyle/>
          <a:p>
            <a:r>
              <a:rPr lang="en-US" smtClean="0"/>
              <a:t>Adapted from Software Security Engineering by J.Allen etal</a:t>
            </a:r>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B6F15528-21DE-4FAA-801E-634DDDAF4B2B}" type="slidenum">
              <a:rPr lang="en-US" smtClean="0"/>
              <a:pPr/>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C6535E-D5EB-42CD-BEA0-F60D257CDFC0}" type="datetime2">
              <a:rPr lang="en-US" smtClean="0"/>
              <a:t>Tuesday, February 15, 2011</a:t>
            </a:fld>
            <a:endParaRPr lang="en-US"/>
          </a:p>
        </p:txBody>
      </p:sp>
      <p:sp>
        <p:nvSpPr>
          <p:cNvPr id="5" name="Footer Placeholder 4"/>
          <p:cNvSpPr>
            <a:spLocks noGrp="1"/>
          </p:cNvSpPr>
          <p:nvPr>
            <p:ph type="ftr" sz="quarter" idx="11"/>
          </p:nvPr>
        </p:nvSpPr>
        <p:spPr/>
        <p:txBody>
          <a:bodyPr/>
          <a:lstStyle/>
          <a:p>
            <a:r>
              <a:rPr lang="en-US" smtClean="0"/>
              <a:t>Adapted from Software Security Engineering by J.Allen etal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31E49B-D545-478B-82A8-C17797E111CD}" type="datetime2">
              <a:rPr lang="en-US" smtClean="0"/>
              <a:t>Tuesday, February 15, 2011</a:t>
            </a:fld>
            <a:endParaRPr lang="en-US"/>
          </a:p>
        </p:txBody>
      </p:sp>
      <p:sp>
        <p:nvSpPr>
          <p:cNvPr id="5" name="Footer Placeholder 4"/>
          <p:cNvSpPr>
            <a:spLocks noGrp="1"/>
          </p:cNvSpPr>
          <p:nvPr>
            <p:ph type="ftr" sz="quarter" idx="11"/>
          </p:nvPr>
        </p:nvSpPr>
        <p:spPr/>
        <p:txBody>
          <a:bodyPr/>
          <a:lstStyle/>
          <a:p>
            <a:r>
              <a:rPr lang="en-US" smtClean="0"/>
              <a:t>Adapted from Software Security Engineering by J.Allen etal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DF03C3-EA21-412D-B6C8-EADF4B00F847}" type="datetime2">
              <a:rPr lang="en-US" smtClean="0"/>
              <a:t>Tuesday, February 15, 2011</a:t>
            </a:fld>
            <a:endParaRPr lang="en-US"/>
          </a:p>
        </p:txBody>
      </p:sp>
      <p:sp>
        <p:nvSpPr>
          <p:cNvPr id="5" name="Footer Placeholder 4"/>
          <p:cNvSpPr>
            <a:spLocks noGrp="1"/>
          </p:cNvSpPr>
          <p:nvPr>
            <p:ph type="ftr" sz="quarter" idx="11"/>
          </p:nvPr>
        </p:nvSpPr>
        <p:spPr/>
        <p:txBody>
          <a:bodyPr/>
          <a:lstStyle/>
          <a:p>
            <a:r>
              <a:rPr lang="en-US" smtClean="0"/>
              <a:t>Adapted from Software Security Engineering by J.Allen etal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45EDD82-F0B3-4978-AE75-971F0E661D14}" type="datetime2">
              <a:rPr lang="en-US" smtClean="0"/>
              <a:t>Tuesday, February 15, 2011</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smtClean="0"/>
              <a:t>Adapted from Software Security Engineering by J.Allen etal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1F025CF-E320-456D-9E05-5F108C94C298}" type="datetime2">
              <a:rPr lang="en-US" smtClean="0"/>
              <a:t>Tuesday, February 15, 2011</a:t>
            </a:fld>
            <a:endParaRPr lang="en-US"/>
          </a:p>
        </p:txBody>
      </p:sp>
      <p:sp>
        <p:nvSpPr>
          <p:cNvPr id="6" name="Footer Placeholder 5"/>
          <p:cNvSpPr>
            <a:spLocks noGrp="1"/>
          </p:cNvSpPr>
          <p:nvPr>
            <p:ph type="ftr" sz="quarter" idx="11"/>
          </p:nvPr>
        </p:nvSpPr>
        <p:spPr/>
        <p:txBody>
          <a:bodyPr/>
          <a:lstStyle/>
          <a:p>
            <a:r>
              <a:rPr lang="en-US" smtClean="0"/>
              <a:t>Adapted from Software Security Engineering by J.Allen etal</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6833ECD-A161-4698-A04A-7598B22F7093}" type="datetime2">
              <a:rPr lang="en-US" smtClean="0"/>
              <a:t>Tuesday, February 15, 2011</a:t>
            </a:fld>
            <a:endParaRPr lang="en-US"/>
          </a:p>
        </p:txBody>
      </p:sp>
      <p:sp>
        <p:nvSpPr>
          <p:cNvPr id="8" name="Footer Placeholder 7"/>
          <p:cNvSpPr>
            <a:spLocks noGrp="1"/>
          </p:cNvSpPr>
          <p:nvPr>
            <p:ph type="ftr" sz="quarter" idx="11"/>
          </p:nvPr>
        </p:nvSpPr>
        <p:spPr/>
        <p:txBody>
          <a:bodyPr/>
          <a:lstStyle/>
          <a:p>
            <a:r>
              <a:rPr lang="en-US" smtClean="0"/>
              <a:t>Adapted from Software Security Engineering by J.Allen etal</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4D4A80-BC47-4743-BD05-ABA1167BD388}" type="datetime2">
              <a:rPr lang="en-US" smtClean="0"/>
              <a:t>Tuesday, February 15, 2011</a:t>
            </a:fld>
            <a:endParaRPr lang="en-US"/>
          </a:p>
        </p:txBody>
      </p:sp>
      <p:sp>
        <p:nvSpPr>
          <p:cNvPr id="4" name="Footer Placeholder 3"/>
          <p:cNvSpPr>
            <a:spLocks noGrp="1"/>
          </p:cNvSpPr>
          <p:nvPr>
            <p:ph type="ftr" sz="quarter" idx="11"/>
          </p:nvPr>
        </p:nvSpPr>
        <p:spPr/>
        <p:txBody>
          <a:bodyPr/>
          <a:lstStyle/>
          <a:p>
            <a:r>
              <a:rPr lang="en-US" smtClean="0"/>
              <a:t>Adapted from Software Security Engineering by J.Allen etal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CE26CB55-B8BB-4E89-AE5D-C37A95CB0573}" type="datetime2">
              <a:rPr lang="en-US" smtClean="0"/>
              <a:t>Tuesday, February 15, 2011</a:t>
            </a:fld>
            <a:endParaRPr lang="en-US"/>
          </a:p>
        </p:txBody>
      </p:sp>
      <p:sp>
        <p:nvSpPr>
          <p:cNvPr id="3" name="Footer Placeholder 2"/>
          <p:cNvSpPr>
            <a:spLocks noGrp="1"/>
          </p:cNvSpPr>
          <p:nvPr>
            <p:ph type="ftr" sz="quarter" idx="11"/>
          </p:nvPr>
        </p:nvSpPr>
        <p:spPr/>
        <p:txBody>
          <a:bodyPr/>
          <a:lstStyle/>
          <a:p>
            <a:r>
              <a:rPr lang="en-US" smtClean="0"/>
              <a:t>Adapted from Software Security Engineering by J.Allen etal</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6AEE4E-9921-4F47-BECF-F078F05A2A70}" type="datetime2">
              <a:rPr lang="en-US" smtClean="0"/>
              <a:t>Tuesday, February 15, 2011</a:t>
            </a:fld>
            <a:endParaRPr lang="en-US"/>
          </a:p>
        </p:txBody>
      </p:sp>
      <p:sp>
        <p:nvSpPr>
          <p:cNvPr id="6" name="Footer Placeholder 5"/>
          <p:cNvSpPr>
            <a:spLocks noGrp="1"/>
          </p:cNvSpPr>
          <p:nvPr>
            <p:ph type="ftr" sz="quarter" idx="11"/>
          </p:nvPr>
        </p:nvSpPr>
        <p:spPr/>
        <p:txBody>
          <a:bodyPr/>
          <a:lstStyle/>
          <a:p>
            <a:r>
              <a:rPr lang="en-US" smtClean="0"/>
              <a:t>Adapted from Software Security Engineering by J.Allen etal</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8EBE64F0-A63A-4EE8-88B0-DC4E6868D53B}" type="datetime2">
              <a:rPr lang="en-US" smtClean="0"/>
              <a:t>Tuesday, February 15, 2011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en-US" smtClean="0"/>
              <a:t>Adapted from Software Security Engineering by J.Allen etal</a:t>
            </a:r>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000CB4CE-D9D0-4590-80BF-9960E93A661E}" type="datetime2">
              <a:rPr lang="en-US" smtClean="0"/>
              <a:t>Tuesday, February 15, 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r>
              <a:rPr lang="en-US" smtClean="0"/>
              <a:t>Adapted from Software Security Engineering by J.Allen etal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pPr/>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Presented by: </a:t>
            </a:r>
            <a:r>
              <a:rPr lang="en-US" dirty="0" err="1" smtClean="0"/>
              <a:t>kamulegeya</a:t>
            </a:r>
            <a:r>
              <a:rPr lang="en-US" dirty="0" smtClean="0"/>
              <a:t> grace</a:t>
            </a:r>
            <a:endParaRPr lang="en-US" dirty="0"/>
          </a:p>
        </p:txBody>
      </p:sp>
      <p:sp>
        <p:nvSpPr>
          <p:cNvPr id="2" name="Title 1"/>
          <p:cNvSpPr>
            <a:spLocks noGrp="1"/>
          </p:cNvSpPr>
          <p:nvPr>
            <p:ph type="ctrTitle"/>
          </p:nvPr>
        </p:nvSpPr>
        <p:spPr/>
        <p:style>
          <a:lnRef idx="1">
            <a:schemeClr val="accent6"/>
          </a:lnRef>
          <a:fillRef idx="2">
            <a:schemeClr val="accent6"/>
          </a:fillRef>
          <a:effectRef idx="1">
            <a:schemeClr val="accent6"/>
          </a:effectRef>
          <a:fontRef idx="minor">
            <a:schemeClr val="dk1"/>
          </a:fontRef>
        </p:style>
        <p:txBody>
          <a:bodyPr/>
          <a:lstStyle/>
          <a:p>
            <a:r>
              <a:rPr lang="en-US" dirty="0" smtClean="0"/>
              <a:t>WHAT MAKES software secure</a:t>
            </a:r>
            <a:endParaRPr lang="en-US" dirty="0"/>
          </a:p>
        </p:txBody>
      </p:sp>
      <p:sp>
        <p:nvSpPr>
          <p:cNvPr id="4" name="Date Placeholder 3"/>
          <p:cNvSpPr>
            <a:spLocks noGrp="1"/>
          </p:cNvSpPr>
          <p:nvPr>
            <p:ph type="dt" sz="half" idx="10"/>
          </p:nvPr>
        </p:nvSpPr>
        <p:spPr/>
        <p:txBody>
          <a:bodyPr/>
          <a:lstStyle/>
          <a:p>
            <a:fld id="{84EF11B9-6DAB-4B24-ABD6-DB4491F7A739}" type="datetime2">
              <a:rPr lang="en-US" smtClean="0"/>
              <a:t>Tuesday, February 15, 2011</a:t>
            </a:fld>
            <a:endParaRPr lang="en-US"/>
          </a:p>
        </p:txBody>
      </p:sp>
      <p:sp>
        <p:nvSpPr>
          <p:cNvPr id="5" name="Footer Placeholder 4"/>
          <p:cNvSpPr>
            <a:spLocks noGrp="1"/>
          </p:cNvSpPr>
          <p:nvPr>
            <p:ph type="ftr" sz="quarter" idx="11"/>
          </p:nvPr>
        </p:nvSpPr>
        <p:spPr/>
        <p:txBody>
          <a:bodyPr/>
          <a:lstStyle/>
          <a:p>
            <a:r>
              <a:rPr lang="en-US" smtClean="0"/>
              <a:t>Adapted from Software Security Engineering by J.Allen etal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3743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fontScale="90000"/>
          </a:bodyPr>
          <a:lstStyle/>
          <a:p>
            <a:r>
              <a:rPr lang="en-US" dirty="0" smtClean="0"/>
              <a:t>CORE PROPERTIES OF SECURE SOFTWARE</a:t>
            </a:r>
            <a:endParaRPr lang="en-US" dirty="0"/>
          </a:p>
        </p:txBody>
      </p:sp>
      <p:sp>
        <p:nvSpPr>
          <p:cNvPr id="3" name="Content Placeholder 2"/>
          <p:cNvSpPr>
            <a:spLocks noGrp="1"/>
          </p:cNvSpPr>
          <p:nvPr>
            <p:ph idx="1"/>
          </p:nvPr>
        </p:nvSpPr>
        <p:spPr/>
        <p:txBody>
          <a:bodyPr>
            <a:normAutofit/>
          </a:bodyPr>
          <a:lstStyle/>
          <a:p>
            <a:r>
              <a:rPr lang="en-US" dirty="0" smtClean="0"/>
              <a:t>And a successful buffer overflow attack that injects malicious code in an attempt to steal user account information and then alter logs to cover its tracks would be a violation of all five core security properties.</a:t>
            </a:r>
          </a:p>
          <a:p>
            <a:endParaRPr lang="en-US" dirty="0"/>
          </a:p>
        </p:txBody>
      </p:sp>
      <p:sp>
        <p:nvSpPr>
          <p:cNvPr id="4" name="Date Placeholder 3"/>
          <p:cNvSpPr>
            <a:spLocks noGrp="1"/>
          </p:cNvSpPr>
          <p:nvPr>
            <p:ph type="dt" sz="half" idx="10"/>
          </p:nvPr>
        </p:nvSpPr>
        <p:spPr/>
        <p:txBody>
          <a:bodyPr/>
          <a:lstStyle/>
          <a:p>
            <a:fld id="{1EDF03C3-EA21-412D-B6C8-EADF4B00F847}" type="datetime2">
              <a:rPr lang="en-US" smtClean="0"/>
              <a:t>Tuesday, February 15, 2011</a:t>
            </a:fld>
            <a:r>
              <a:rPr lang="en-US" dirty="0" smtClean="0"/>
              <a:t> </a:t>
            </a:r>
            <a:endParaRPr lang="en-US" dirty="0"/>
          </a:p>
        </p:txBody>
      </p:sp>
      <p:sp>
        <p:nvSpPr>
          <p:cNvPr id="5" name="Footer Placeholder 4"/>
          <p:cNvSpPr>
            <a:spLocks noGrp="1"/>
          </p:cNvSpPr>
          <p:nvPr>
            <p:ph type="ftr" sz="quarter" idx="11"/>
          </p:nvPr>
        </p:nvSpPr>
        <p:spPr/>
        <p:txBody>
          <a:bodyPr/>
          <a:lstStyle/>
          <a:p>
            <a:r>
              <a:rPr lang="en-US" smtClean="0"/>
              <a:t>Adapted from Software Security Engineering by J.Allen etal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074686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1"/>
          </a:lnRef>
          <a:fillRef idx="3">
            <a:schemeClr val="accent1"/>
          </a:fillRef>
          <a:effectRef idx="3">
            <a:schemeClr val="accent1"/>
          </a:effectRef>
          <a:fontRef idx="minor">
            <a:schemeClr val="lt1"/>
          </a:fontRef>
        </p:style>
        <p:txBody>
          <a:bodyPr>
            <a:normAutofit fontScale="90000"/>
          </a:bodyPr>
          <a:lstStyle/>
          <a:p>
            <a:r>
              <a:rPr lang="en-US" dirty="0" smtClean="0"/>
              <a:t>Influential properties of secure software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This is a  set of properties that do not directly make software secure but do make it possible to characterize how secure software is.</a:t>
            </a:r>
          </a:p>
          <a:p>
            <a:pPr marL="868680" lvl="1" indent="-457200">
              <a:buFont typeface="+mj-lt"/>
              <a:buAutoNum type="arabicPeriod"/>
            </a:pPr>
            <a:r>
              <a:rPr lang="en-US" b="1" dirty="0" smtClean="0"/>
              <a:t>Dependability</a:t>
            </a:r>
          </a:p>
          <a:p>
            <a:pPr marL="868680" lvl="1" indent="-457200">
              <a:buFont typeface="+mj-lt"/>
              <a:buAutoNum type="arabicPeriod"/>
            </a:pPr>
            <a:r>
              <a:rPr lang="en-US" b="1" dirty="0" smtClean="0"/>
              <a:t>Correctness</a:t>
            </a:r>
          </a:p>
          <a:p>
            <a:pPr marL="868680" lvl="1" indent="-457200">
              <a:buFont typeface="+mj-lt"/>
              <a:buAutoNum type="arabicPeriod"/>
            </a:pPr>
            <a:r>
              <a:rPr lang="en-US" b="1" dirty="0" smtClean="0"/>
              <a:t>Predictability</a:t>
            </a:r>
          </a:p>
          <a:p>
            <a:pPr marL="868680" lvl="1" indent="-457200">
              <a:buFont typeface="+mj-lt"/>
              <a:buAutoNum type="arabicPeriod"/>
            </a:pPr>
            <a:r>
              <a:rPr lang="en-US" b="1" dirty="0" smtClean="0"/>
              <a:t>Reliability</a:t>
            </a:r>
          </a:p>
          <a:p>
            <a:pPr marL="868680" lvl="1" indent="-457200">
              <a:buFont typeface="+mj-lt"/>
              <a:buAutoNum type="arabicPeriod"/>
            </a:pPr>
            <a:r>
              <a:rPr lang="en-US" b="1" dirty="0" smtClean="0"/>
              <a:t>Reliability</a:t>
            </a:r>
          </a:p>
          <a:p>
            <a:pPr marL="868680" lvl="1" indent="-457200">
              <a:buFont typeface="+mj-lt"/>
              <a:buAutoNum type="arabicPeriod"/>
            </a:pPr>
            <a:r>
              <a:rPr lang="en-US" b="1" dirty="0" smtClean="0"/>
              <a:t>Safety</a:t>
            </a:r>
          </a:p>
          <a:p>
            <a:r>
              <a:rPr lang="en-US" dirty="0" smtClean="0"/>
              <a:t>These influential properties are further influenced by the size, complexity, and traceability of the software.</a:t>
            </a:r>
          </a:p>
          <a:p>
            <a:r>
              <a:rPr lang="en-US" dirty="0" smtClean="0"/>
              <a:t>Much of the activity of software security engineering focuses on addressing these properties and thus targets the core security properties themselves.</a:t>
            </a:r>
            <a:endParaRPr lang="en-US" dirty="0"/>
          </a:p>
        </p:txBody>
      </p:sp>
      <p:sp>
        <p:nvSpPr>
          <p:cNvPr id="4" name="Date Placeholder 3"/>
          <p:cNvSpPr>
            <a:spLocks noGrp="1"/>
          </p:cNvSpPr>
          <p:nvPr>
            <p:ph type="dt" sz="half" idx="10"/>
          </p:nvPr>
        </p:nvSpPr>
        <p:spPr/>
        <p:txBody>
          <a:bodyPr/>
          <a:lstStyle/>
          <a:p>
            <a:fld id="{1EDF03C3-EA21-412D-B6C8-EADF4B00F847}" type="datetime2">
              <a:rPr lang="en-US" smtClean="0"/>
              <a:t>Tuesday, February 15, 2011</a:t>
            </a:fld>
            <a:endParaRPr lang="en-US"/>
          </a:p>
        </p:txBody>
      </p:sp>
      <p:sp>
        <p:nvSpPr>
          <p:cNvPr id="5" name="Footer Placeholder 4"/>
          <p:cNvSpPr>
            <a:spLocks noGrp="1"/>
          </p:cNvSpPr>
          <p:nvPr>
            <p:ph type="ftr" sz="quarter" idx="11"/>
          </p:nvPr>
        </p:nvSpPr>
        <p:spPr/>
        <p:txBody>
          <a:bodyPr/>
          <a:lstStyle/>
          <a:p>
            <a:r>
              <a:rPr lang="en-US" smtClean="0"/>
              <a:t>Adapted from Software Security Engineering by J.Allen etal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109949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3"/>
            <a:ext cx="8260672" cy="810828"/>
          </a:xfrm>
        </p:spPr>
        <p:style>
          <a:lnRef idx="2">
            <a:schemeClr val="accent1"/>
          </a:lnRef>
          <a:fillRef idx="1">
            <a:schemeClr val="lt1"/>
          </a:fillRef>
          <a:effectRef idx="0">
            <a:schemeClr val="accent1"/>
          </a:effectRef>
          <a:fontRef idx="minor">
            <a:schemeClr val="dk1"/>
          </a:fontRef>
        </p:style>
        <p:txBody>
          <a:bodyPr/>
          <a:lstStyle/>
          <a:p>
            <a:r>
              <a:rPr lang="en-US" dirty="0" smtClean="0"/>
              <a:t>Dependability and security</a:t>
            </a:r>
            <a:endParaRPr lang="en-US" dirty="0"/>
          </a:p>
        </p:txBody>
      </p:sp>
      <p:sp>
        <p:nvSpPr>
          <p:cNvPr id="3" name="Content Placeholder 2"/>
          <p:cNvSpPr>
            <a:spLocks noGrp="1"/>
          </p:cNvSpPr>
          <p:nvPr>
            <p:ph idx="1"/>
          </p:nvPr>
        </p:nvSpPr>
        <p:spPr>
          <a:xfrm>
            <a:off x="304800" y="1600200"/>
            <a:ext cx="8382000" cy="4525963"/>
          </a:xfrm>
        </p:spPr>
        <p:txBody>
          <a:bodyPr>
            <a:normAutofit fontScale="85000" lnSpcReduction="20000"/>
          </a:bodyPr>
          <a:lstStyle/>
          <a:p>
            <a:r>
              <a:rPr lang="en-US" dirty="0" smtClean="0"/>
              <a:t>Dependability is the property of software that ensures that the software always operates as intended.</a:t>
            </a:r>
          </a:p>
          <a:p>
            <a:r>
              <a:rPr lang="en-US" dirty="0" smtClean="0"/>
              <a:t>A number of subordinate security properties are shared by dependability and security that including:</a:t>
            </a:r>
          </a:p>
          <a:p>
            <a:pPr lvl="1"/>
            <a:r>
              <a:rPr lang="en-US" dirty="0" smtClean="0"/>
              <a:t>Availability</a:t>
            </a:r>
          </a:p>
          <a:p>
            <a:pPr lvl="1"/>
            <a:r>
              <a:rPr lang="en-US" dirty="0" smtClean="0"/>
              <a:t>integrity</a:t>
            </a:r>
          </a:p>
          <a:p>
            <a:pPr lvl="1"/>
            <a:r>
              <a:rPr lang="en-US" dirty="0" smtClean="0"/>
              <a:t>Reliability,</a:t>
            </a:r>
          </a:p>
          <a:p>
            <a:pPr lvl="1"/>
            <a:r>
              <a:rPr lang="en-US" dirty="0" smtClean="0"/>
              <a:t>Safety</a:t>
            </a:r>
          </a:p>
          <a:p>
            <a:pPr lvl="1"/>
            <a:r>
              <a:rPr lang="en-US" dirty="0" smtClean="0"/>
              <a:t>Survivability</a:t>
            </a:r>
          </a:p>
          <a:p>
            <a:pPr lvl="1"/>
            <a:r>
              <a:rPr lang="en-US" dirty="0" smtClean="0"/>
              <a:t>Maintainability</a:t>
            </a:r>
          </a:p>
          <a:p>
            <a:r>
              <a:rPr lang="en-US" dirty="0" smtClean="0"/>
              <a:t>While many defects and weaknesses have the ability to affect both the security and the dependability of software, it is typically the intentionality, the exploitability, and the resultant impact if exploited that determine whether a defect or weakness actually constitutes a vulnerability leading to a security risk.</a:t>
            </a:r>
            <a:endParaRPr lang="en-US" dirty="0"/>
          </a:p>
        </p:txBody>
      </p:sp>
      <p:sp>
        <p:nvSpPr>
          <p:cNvPr id="4" name="Date Placeholder 3"/>
          <p:cNvSpPr>
            <a:spLocks noGrp="1"/>
          </p:cNvSpPr>
          <p:nvPr>
            <p:ph type="dt" sz="half" idx="10"/>
          </p:nvPr>
        </p:nvSpPr>
        <p:spPr/>
        <p:txBody>
          <a:bodyPr/>
          <a:lstStyle/>
          <a:p>
            <a:fld id="{1EDF03C3-EA21-412D-B6C8-EADF4B00F847}" type="datetime2">
              <a:rPr lang="en-US" smtClean="0"/>
              <a:t>Tuesday, February 15, 2011</a:t>
            </a:fld>
            <a:endParaRPr lang="en-US"/>
          </a:p>
        </p:txBody>
      </p:sp>
      <p:sp>
        <p:nvSpPr>
          <p:cNvPr id="5" name="Footer Placeholder 4"/>
          <p:cNvSpPr>
            <a:spLocks noGrp="1"/>
          </p:cNvSpPr>
          <p:nvPr>
            <p:ph type="ftr" sz="quarter" idx="11"/>
          </p:nvPr>
        </p:nvSpPr>
        <p:spPr/>
        <p:txBody>
          <a:bodyPr/>
          <a:lstStyle/>
          <a:p>
            <a:r>
              <a:rPr lang="en-US" smtClean="0"/>
              <a:t>Adapted from Software Security Engineering by J.Allen etal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796920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Correctness </a:t>
            </a:r>
            <a:r>
              <a:rPr lang="en-US" smtClean="0"/>
              <a:t>and security</a:t>
            </a:r>
            <a:endParaRPr lang="en-US"/>
          </a:p>
        </p:txBody>
      </p:sp>
      <p:sp>
        <p:nvSpPr>
          <p:cNvPr id="3" name="Content Placeholder 2"/>
          <p:cNvSpPr>
            <a:spLocks noGrp="1"/>
          </p:cNvSpPr>
          <p:nvPr>
            <p:ph idx="1"/>
          </p:nvPr>
        </p:nvSpPr>
        <p:spPr/>
        <p:txBody>
          <a:bodyPr>
            <a:normAutofit/>
          </a:bodyPr>
          <a:lstStyle/>
          <a:p>
            <a:r>
              <a:rPr lang="en-US" dirty="0" smtClean="0"/>
              <a:t>Correctness is a critical attribute of software that should be consistently demonstrated under all anticipated operating conditions.</a:t>
            </a:r>
          </a:p>
          <a:p>
            <a:r>
              <a:rPr lang="en-US" dirty="0" smtClean="0"/>
              <a:t>Security requires that the attribute of correctness be maintained under unanticipated conditions as well.</a:t>
            </a:r>
          </a:p>
          <a:p>
            <a:r>
              <a:rPr lang="en-US" dirty="0"/>
              <a:t>One of the most commonly mechanism used to attack the security of software seeks to cause the software’s correctness to be violated by forcing it into an unanticipated operating conditions, often through unexpected input or exploitation of environmental assumptions.</a:t>
            </a:r>
            <a:endParaRPr lang="en-US" dirty="0" smtClean="0"/>
          </a:p>
        </p:txBody>
      </p:sp>
      <p:sp>
        <p:nvSpPr>
          <p:cNvPr id="4" name="Date Placeholder 3"/>
          <p:cNvSpPr>
            <a:spLocks noGrp="1"/>
          </p:cNvSpPr>
          <p:nvPr>
            <p:ph type="dt" sz="half" idx="10"/>
          </p:nvPr>
        </p:nvSpPr>
        <p:spPr/>
        <p:txBody>
          <a:bodyPr/>
          <a:lstStyle/>
          <a:p>
            <a:fld id="{1EDF03C3-EA21-412D-B6C8-EADF4B00F847}" type="datetime2">
              <a:rPr lang="en-US" smtClean="0"/>
              <a:t>Tuesday, February 15, 2011</a:t>
            </a:fld>
            <a:endParaRPr lang="en-US"/>
          </a:p>
        </p:txBody>
      </p:sp>
      <p:sp>
        <p:nvSpPr>
          <p:cNvPr id="5" name="Footer Placeholder 4"/>
          <p:cNvSpPr>
            <a:spLocks noGrp="1"/>
          </p:cNvSpPr>
          <p:nvPr>
            <p:ph type="ftr" sz="quarter" idx="11"/>
          </p:nvPr>
        </p:nvSpPr>
        <p:spPr/>
        <p:txBody>
          <a:bodyPr/>
          <a:lstStyle/>
          <a:p>
            <a:r>
              <a:rPr lang="en-US" smtClean="0"/>
              <a:t>Adapted from Software Security Engineering by J.Allen etal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614897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lstStyle/>
          <a:p>
            <a:r>
              <a:rPr lang="en-US" dirty="0" smtClean="0"/>
              <a:t>Correctness and security</a:t>
            </a:r>
            <a:endParaRPr lang="en-US" dirty="0"/>
          </a:p>
        </p:txBody>
      </p:sp>
      <p:sp>
        <p:nvSpPr>
          <p:cNvPr id="3" name="Content Placeholder 2"/>
          <p:cNvSpPr>
            <a:spLocks noGrp="1"/>
          </p:cNvSpPr>
          <p:nvPr>
            <p:ph idx="1"/>
          </p:nvPr>
        </p:nvSpPr>
        <p:spPr/>
        <p:txBody>
          <a:bodyPr>
            <a:normAutofit/>
          </a:bodyPr>
          <a:lstStyle/>
          <a:p>
            <a:r>
              <a:rPr lang="en-US" dirty="0" smtClean="0"/>
              <a:t>Security requirements that define software’s expected behavior as adhering to a desired security property are best elicited through a documented process such as:</a:t>
            </a:r>
          </a:p>
          <a:p>
            <a:pPr lvl="1"/>
            <a:r>
              <a:rPr lang="en-US" dirty="0" smtClean="0"/>
              <a:t>The use of misuse/abuse cases: </a:t>
            </a:r>
          </a:p>
        </p:txBody>
      </p:sp>
      <p:sp>
        <p:nvSpPr>
          <p:cNvPr id="4" name="Date Placeholder 3"/>
          <p:cNvSpPr>
            <a:spLocks noGrp="1"/>
          </p:cNvSpPr>
          <p:nvPr>
            <p:ph type="dt" sz="half" idx="10"/>
          </p:nvPr>
        </p:nvSpPr>
        <p:spPr/>
        <p:txBody>
          <a:bodyPr/>
          <a:lstStyle/>
          <a:p>
            <a:fld id="{1EDF03C3-EA21-412D-B6C8-EADF4B00F847}" type="datetime2">
              <a:rPr lang="en-US" smtClean="0"/>
              <a:t>Tuesday, February 15, 2011</a:t>
            </a:fld>
            <a:endParaRPr lang="en-US"/>
          </a:p>
        </p:txBody>
      </p:sp>
      <p:sp>
        <p:nvSpPr>
          <p:cNvPr id="5" name="Footer Placeholder 4"/>
          <p:cNvSpPr>
            <a:spLocks noGrp="1"/>
          </p:cNvSpPr>
          <p:nvPr>
            <p:ph type="ftr" sz="quarter" idx="11"/>
          </p:nvPr>
        </p:nvSpPr>
        <p:spPr/>
        <p:txBody>
          <a:bodyPr/>
          <a:lstStyle/>
          <a:p>
            <a:r>
              <a:rPr lang="en-US" smtClean="0"/>
              <a:t>Adapted from Software Security Engineering by J.Allen etal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614897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dk1"/>
          </a:lnRef>
          <a:fillRef idx="3">
            <a:schemeClr val="dk1"/>
          </a:fillRef>
          <a:effectRef idx="2">
            <a:schemeClr val="dk1"/>
          </a:effectRef>
          <a:fontRef idx="minor">
            <a:schemeClr val="lt1"/>
          </a:fontRef>
        </p:style>
        <p:txBody>
          <a:bodyPr/>
          <a:lstStyle/>
          <a:p>
            <a:r>
              <a:rPr lang="en-US" dirty="0" smtClean="0"/>
              <a:t>Correctness </a:t>
            </a:r>
            <a:r>
              <a:rPr lang="en-US" smtClean="0"/>
              <a:t>and security</a:t>
            </a:r>
            <a:endParaRPr lang="en-US"/>
          </a:p>
        </p:txBody>
      </p:sp>
      <p:sp>
        <p:nvSpPr>
          <p:cNvPr id="3" name="Content Placeholder 2"/>
          <p:cNvSpPr>
            <a:spLocks noGrp="1"/>
          </p:cNvSpPr>
          <p:nvPr>
            <p:ph idx="1"/>
          </p:nvPr>
        </p:nvSpPr>
        <p:spPr/>
        <p:txBody>
          <a:bodyPr>
            <a:normAutofit/>
          </a:bodyPr>
          <a:lstStyle/>
          <a:p>
            <a:r>
              <a:rPr lang="en-US" dirty="0" smtClean="0"/>
              <a:t>Misuse/abuse cases are descriptive statements of undesired, non standard conditions that software is likely to face during its operation from either unintentional misuse of intentional and malicious misuse/abuse.</a:t>
            </a:r>
          </a:p>
        </p:txBody>
      </p:sp>
      <p:sp>
        <p:nvSpPr>
          <p:cNvPr id="4" name="Date Placeholder 3"/>
          <p:cNvSpPr>
            <a:spLocks noGrp="1"/>
          </p:cNvSpPr>
          <p:nvPr>
            <p:ph type="dt" sz="half" idx="10"/>
          </p:nvPr>
        </p:nvSpPr>
        <p:spPr/>
        <p:txBody>
          <a:bodyPr/>
          <a:lstStyle/>
          <a:p>
            <a:fld id="{1EDF03C3-EA21-412D-B6C8-EADF4B00F847}" type="datetime2">
              <a:rPr lang="en-US" smtClean="0"/>
              <a:t>Tuesday, February 15, 2011</a:t>
            </a:fld>
            <a:endParaRPr lang="en-US"/>
          </a:p>
        </p:txBody>
      </p:sp>
      <p:sp>
        <p:nvSpPr>
          <p:cNvPr id="5" name="Footer Placeholder 4"/>
          <p:cNvSpPr>
            <a:spLocks noGrp="1"/>
          </p:cNvSpPr>
          <p:nvPr>
            <p:ph type="ftr" sz="quarter" idx="11"/>
          </p:nvPr>
        </p:nvSpPr>
        <p:spPr/>
        <p:txBody>
          <a:bodyPr/>
          <a:lstStyle/>
          <a:p>
            <a:r>
              <a:rPr lang="en-US" smtClean="0"/>
              <a:t>Adapted from Software Security Engineering by J.Allen etal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614897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Correctness </a:t>
            </a:r>
            <a:r>
              <a:rPr lang="en-US" smtClean="0"/>
              <a:t>and security</a:t>
            </a:r>
            <a:endParaRPr lang="en-US"/>
          </a:p>
        </p:txBody>
      </p:sp>
      <p:sp>
        <p:nvSpPr>
          <p:cNvPr id="3" name="Content Placeholder 2"/>
          <p:cNvSpPr>
            <a:spLocks noGrp="1"/>
          </p:cNvSpPr>
          <p:nvPr>
            <p:ph idx="1"/>
          </p:nvPr>
        </p:nvSpPr>
        <p:spPr/>
        <p:txBody>
          <a:bodyPr>
            <a:normAutofit fontScale="92500" lnSpcReduction="20000"/>
          </a:bodyPr>
          <a:lstStyle/>
          <a:p>
            <a:pPr lvl="1"/>
            <a:r>
              <a:rPr lang="en-US" dirty="0" smtClean="0"/>
              <a:t>They are effectively captured by analyzing common approaches to attack that software is likely to face. (attack patterns are a physical representation of these common approaches to attack)</a:t>
            </a:r>
          </a:p>
          <a:p>
            <a:r>
              <a:rPr lang="en-US" dirty="0" smtClean="0"/>
              <a:t>Misuse/abuse cases, when explicitly captured as part of the requirements process, provide a measurable benchmark against which to assess the completeness and quality of the defined security requirements to achieve the desired security properties in the face of attack and misuse.</a:t>
            </a:r>
          </a:p>
          <a:p>
            <a:r>
              <a:rPr lang="en-US" dirty="0" smtClean="0"/>
              <a:t>True software security is achievable only when all known aspects of the software are understood and verified to be predictably correct.</a:t>
            </a:r>
          </a:p>
          <a:p>
            <a:pPr lvl="1"/>
            <a:r>
              <a:rPr lang="en-US" dirty="0" smtClean="0"/>
              <a:t>This includes verifying the correctness of the software’s behavior under a wide variety of conditions, including hostile conditions.</a:t>
            </a:r>
            <a:endParaRPr lang="en-US" dirty="0"/>
          </a:p>
        </p:txBody>
      </p:sp>
      <p:sp>
        <p:nvSpPr>
          <p:cNvPr id="4" name="Date Placeholder 3"/>
          <p:cNvSpPr>
            <a:spLocks noGrp="1"/>
          </p:cNvSpPr>
          <p:nvPr>
            <p:ph type="dt" sz="half" idx="10"/>
          </p:nvPr>
        </p:nvSpPr>
        <p:spPr/>
        <p:txBody>
          <a:bodyPr/>
          <a:lstStyle/>
          <a:p>
            <a:fld id="{1EDF03C3-EA21-412D-B6C8-EADF4B00F847}" type="datetime2">
              <a:rPr lang="en-US" smtClean="0"/>
              <a:t>Tuesday, February 15, 2011</a:t>
            </a:fld>
            <a:endParaRPr lang="en-US"/>
          </a:p>
        </p:txBody>
      </p:sp>
      <p:sp>
        <p:nvSpPr>
          <p:cNvPr id="5" name="Footer Placeholder 4"/>
          <p:cNvSpPr>
            <a:spLocks noGrp="1"/>
          </p:cNvSpPr>
          <p:nvPr>
            <p:ph type="ftr" sz="quarter" idx="11"/>
          </p:nvPr>
        </p:nvSpPr>
        <p:spPr/>
        <p:txBody>
          <a:bodyPr/>
          <a:lstStyle/>
          <a:p>
            <a:r>
              <a:rPr lang="en-US" smtClean="0"/>
              <a:t>Adapted from Software Security Engineering by J.Allen etal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614897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dk1"/>
          </a:lnRef>
          <a:fillRef idx="3">
            <a:schemeClr val="dk1"/>
          </a:fillRef>
          <a:effectRef idx="3">
            <a:schemeClr val="dk1"/>
          </a:effectRef>
          <a:fontRef idx="minor">
            <a:schemeClr val="lt1"/>
          </a:fontRef>
        </p:style>
        <p:txBody>
          <a:bodyPr/>
          <a:lstStyle/>
          <a:p>
            <a:r>
              <a:rPr lang="en-US" dirty="0" smtClean="0"/>
              <a:t>Correctness and security</a:t>
            </a:r>
            <a:endParaRPr lang="en-US" dirty="0"/>
          </a:p>
        </p:txBody>
      </p:sp>
      <p:sp>
        <p:nvSpPr>
          <p:cNvPr id="3" name="Content Placeholder 2"/>
          <p:cNvSpPr>
            <a:spLocks noGrp="1"/>
          </p:cNvSpPr>
          <p:nvPr>
            <p:ph idx="1"/>
          </p:nvPr>
        </p:nvSpPr>
        <p:spPr/>
        <p:txBody>
          <a:bodyPr>
            <a:normAutofit/>
          </a:bodyPr>
          <a:lstStyle/>
          <a:p>
            <a:r>
              <a:rPr lang="en-US" dirty="0" smtClean="0"/>
              <a:t>As a consequence, software testing needs to include observing the software’s behavior under the following circumstances.</a:t>
            </a:r>
          </a:p>
          <a:p>
            <a:pPr marL="571500" indent="-457200">
              <a:buFont typeface="+mj-lt"/>
              <a:buAutoNum type="arabicPeriod"/>
            </a:pPr>
            <a:r>
              <a:rPr lang="en-US" dirty="0" smtClean="0"/>
              <a:t>Attacks are launched against the software itself.</a:t>
            </a:r>
          </a:p>
          <a:p>
            <a:pPr marL="571500" indent="-457200">
              <a:buFont typeface="+mj-lt"/>
              <a:buAutoNum type="arabicPeriod"/>
            </a:pPr>
            <a:r>
              <a:rPr lang="en-US" dirty="0" smtClean="0"/>
              <a:t>The software’s input or outputs (e.g., data files, arguments, signals) are compromised</a:t>
            </a:r>
          </a:p>
          <a:p>
            <a:pPr marL="571500" indent="-457200">
              <a:buFont typeface="+mj-lt"/>
              <a:buAutoNum type="arabicPeriod"/>
            </a:pPr>
            <a:r>
              <a:rPr lang="en-US" dirty="0" smtClean="0"/>
              <a:t>The software’s interfaces to other entities are compromised</a:t>
            </a:r>
          </a:p>
          <a:p>
            <a:pPr marL="571500" indent="-457200">
              <a:buFont typeface="+mj-lt"/>
              <a:buAutoNum type="arabicPeriod"/>
            </a:pPr>
            <a:r>
              <a:rPr lang="en-US" dirty="0" smtClean="0"/>
              <a:t>The software’s execution environment is attacked.</a:t>
            </a:r>
            <a:endParaRPr lang="en-US" dirty="0"/>
          </a:p>
        </p:txBody>
      </p:sp>
      <p:sp>
        <p:nvSpPr>
          <p:cNvPr id="4" name="Date Placeholder 3"/>
          <p:cNvSpPr>
            <a:spLocks noGrp="1"/>
          </p:cNvSpPr>
          <p:nvPr>
            <p:ph type="dt" sz="half" idx="10"/>
          </p:nvPr>
        </p:nvSpPr>
        <p:spPr/>
        <p:txBody>
          <a:bodyPr/>
          <a:lstStyle/>
          <a:p>
            <a:fld id="{1EDF03C3-EA21-412D-B6C8-EADF4B00F847}" type="datetime2">
              <a:rPr lang="en-US" smtClean="0"/>
              <a:t>Tuesday, February 15, 2011</a:t>
            </a:fld>
            <a:endParaRPr lang="en-US"/>
          </a:p>
        </p:txBody>
      </p:sp>
      <p:sp>
        <p:nvSpPr>
          <p:cNvPr id="5" name="Footer Placeholder 4"/>
          <p:cNvSpPr>
            <a:spLocks noGrp="1"/>
          </p:cNvSpPr>
          <p:nvPr>
            <p:ph type="ftr" sz="quarter" idx="11"/>
          </p:nvPr>
        </p:nvSpPr>
        <p:spPr/>
        <p:txBody>
          <a:bodyPr/>
          <a:lstStyle/>
          <a:p>
            <a:r>
              <a:rPr lang="en-US" smtClean="0"/>
              <a:t>Adapted from Software Security Engineering by J.Allen etal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614897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lnRef>
          <a:fillRef idx="1">
            <a:schemeClr val="lt1"/>
          </a:fillRef>
          <a:effectRef idx="0">
            <a:schemeClr val="accent3"/>
          </a:effectRef>
          <a:fontRef idx="minor">
            <a:schemeClr val="dk1"/>
          </a:fontRef>
        </p:style>
        <p:txBody>
          <a:bodyPr/>
          <a:lstStyle/>
          <a:p>
            <a:r>
              <a:rPr lang="en-US" dirty="0" smtClean="0"/>
              <a:t>Predictability and security</a:t>
            </a:r>
            <a:endParaRPr lang="en-US" dirty="0"/>
          </a:p>
        </p:txBody>
      </p:sp>
      <p:sp>
        <p:nvSpPr>
          <p:cNvPr id="3" name="Content Placeholder 2"/>
          <p:cNvSpPr>
            <a:spLocks noGrp="1"/>
          </p:cNvSpPr>
          <p:nvPr>
            <p:ph idx="1"/>
          </p:nvPr>
        </p:nvSpPr>
        <p:spPr/>
        <p:txBody>
          <a:bodyPr>
            <a:normAutofit fontScale="92500"/>
          </a:bodyPr>
          <a:lstStyle/>
          <a:p>
            <a:r>
              <a:rPr lang="en-US" dirty="0" smtClean="0"/>
              <a:t>Predictability means that the software’s functionality, properties, and behaviors will always be what they are expected to be as long as the conditions under which the software operates (i.e., its environment, the inputs it receives) are also predictable.</a:t>
            </a:r>
          </a:p>
          <a:p>
            <a:r>
              <a:rPr lang="en-US" dirty="0" smtClean="0"/>
              <a:t>For dependable software, this means the software will never deviate from correct operation under anticipated conditions.</a:t>
            </a:r>
          </a:p>
          <a:p>
            <a:r>
              <a:rPr lang="en-US" dirty="0" smtClean="0"/>
              <a:t>Software security extends predictability to the software’s operation under unanticipated conditions- specifically, under conditions in which attackers attempt to exploit faults in the software or its environment.</a:t>
            </a:r>
          </a:p>
        </p:txBody>
      </p:sp>
      <p:sp>
        <p:nvSpPr>
          <p:cNvPr id="4" name="Date Placeholder 3"/>
          <p:cNvSpPr>
            <a:spLocks noGrp="1"/>
          </p:cNvSpPr>
          <p:nvPr>
            <p:ph type="dt" sz="half" idx="10"/>
          </p:nvPr>
        </p:nvSpPr>
        <p:spPr/>
        <p:txBody>
          <a:bodyPr/>
          <a:lstStyle/>
          <a:p>
            <a:fld id="{1EDF03C3-EA21-412D-B6C8-EADF4B00F847}" type="datetime2">
              <a:rPr lang="en-US" smtClean="0"/>
              <a:t>Tuesday, February 15, 2011</a:t>
            </a:fld>
            <a:endParaRPr lang="en-US"/>
          </a:p>
        </p:txBody>
      </p:sp>
      <p:sp>
        <p:nvSpPr>
          <p:cNvPr id="5" name="Footer Placeholder 4"/>
          <p:cNvSpPr>
            <a:spLocks noGrp="1"/>
          </p:cNvSpPr>
          <p:nvPr>
            <p:ph type="ftr" sz="quarter" idx="11"/>
          </p:nvPr>
        </p:nvSpPr>
        <p:spPr/>
        <p:txBody>
          <a:bodyPr/>
          <a:lstStyle/>
          <a:p>
            <a:r>
              <a:rPr lang="en-US" smtClean="0"/>
              <a:t>Adapted from Software Security Engineering by J.Allen etal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4005563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Predictability and security</a:t>
            </a:r>
            <a:endParaRPr lang="en-US" dirty="0"/>
          </a:p>
        </p:txBody>
      </p:sp>
      <p:sp>
        <p:nvSpPr>
          <p:cNvPr id="3" name="Content Placeholder 2"/>
          <p:cNvSpPr>
            <a:spLocks noGrp="1"/>
          </p:cNvSpPr>
          <p:nvPr>
            <p:ph idx="1"/>
          </p:nvPr>
        </p:nvSpPr>
        <p:spPr/>
        <p:txBody>
          <a:bodyPr>
            <a:normAutofit/>
          </a:bodyPr>
          <a:lstStyle/>
          <a:p>
            <a:r>
              <a:rPr lang="en-US" smtClean="0"/>
              <a:t>The </a:t>
            </a:r>
            <a:r>
              <a:rPr lang="en-US" dirty="0" smtClean="0"/>
              <a:t>best way to ensure predictability of software under unanticipated conditions is</a:t>
            </a:r>
          </a:p>
          <a:p>
            <a:pPr lvl="1"/>
            <a:r>
              <a:rPr lang="en-US" dirty="0" smtClean="0"/>
              <a:t> to minimize the presence of vulnerabilities and other weaknesses,</a:t>
            </a:r>
          </a:p>
          <a:p>
            <a:pPr lvl="1"/>
            <a:r>
              <a:rPr lang="en-US" dirty="0" smtClean="0"/>
              <a:t> to prevent the insertion of malicious logic, </a:t>
            </a:r>
          </a:p>
          <a:p>
            <a:pPr lvl="1"/>
            <a:r>
              <a:rPr lang="en-US" dirty="0" smtClean="0"/>
              <a:t>and to isolate the software to the greatest extent possible from unanticipated environmental conditions. </a:t>
            </a:r>
            <a:endParaRPr lang="en-US" dirty="0"/>
          </a:p>
        </p:txBody>
      </p:sp>
      <p:sp>
        <p:nvSpPr>
          <p:cNvPr id="4" name="Date Placeholder 3"/>
          <p:cNvSpPr>
            <a:spLocks noGrp="1"/>
          </p:cNvSpPr>
          <p:nvPr>
            <p:ph type="dt" sz="half" idx="10"/>
          </p:nvPr>
        </p:nvSpPr>
        <p:spPr/>
        <p:txBody>
          <a:bodyPr/>
          <a:lstStyle/>
          <a:p>
            <a:fld id="{1EDF03C3-EA21-412D-B6C8-EADF4B00F847}" type="datetime2">
              <a:rPr lang="en-US" smtClean="0"/>
              <a:t>Tuesday, February 15, 2011</a:t>
            </a:fld>
            <a:endParaRPr lang="en-US"/>
          </a:p>
        </p:txBody>
      </p:sp>
      <p:sp>
        <p:nvSpPr>
          <p:cNvPr id="5" name="Footer Placeholder 4"/>
          <p:cNvSpPr>
            <a:spLocks noGrp="1"/>
          </p:cNvSpPr>
          <p:nvPr>
            <p:ph type="ftr" sz="quarter" idx="11"/>
          </p:nvPr>
        </p:nvSpPr>
        <p:spPr/>
        <p:txBody>
          <a:bodyPr/>
          <a:lstStyle/>
          <a:p>
            <a:r>
              <a:rPr lang="en-US" smtClean="0"/>
              <a:t>Adapted from Software Security Engineering by J.Allen etal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4005563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overview</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r>
              <a:rPr lang="en-US" dirty="0" smtClean="0"/>
              <a:t>Its important to understand which characteristics of software make it more or less secure.</a:t>
            </a:r>
          </a:p>
          <a:p>
            <a:r>
              <a:rPr lang="en-US" dirty="0" smtClean="0"/>
              <a:t>We are going to look at the core security properties of</a:t>
            </a:r>
          </a:p>
          <a:p>
            <a:pPr marL="868680" lvl="1" indent="-457200">
              <a:buFont typeface="+mj-lt"/>
              <a:buAutoNum type="arabicPeriod"/>
            </a:pPr>
            <a:r>
              <a:rPr lang="en-US" dirty="0" smtClean="0"/>
              <a:t>Confidentiality</a:t>
            </a:r>
          </a:p>
          <a:p>
            <a:pPr marL="868680" lvl="1" indent="-457200">
              <a:buFont typeface="+mj-lt"/>
              <a:buAutoNum type="arabicPeriod"/>
            </a:pPr>
            <a:r>
              <a:rPr lang="en-US" dirty="0" smtClean="0"/>
              <a:t>Integrity</a:t>
            </a:r>
          </a:p>
          <a:p>
            <a:pPr marL="868680" lvl="1" indent="-457200">
              <a:buFont typeface="+mj-lt"/>
              <a:buAutoNum type="arabicPeriod"/>
            </a:pPr>
            <a:r>
              <a:rPr lang="en-US" dirty="0" smtClean="0"/>
              <a:t>Availability</a:t>
            </a:r>
          </a:p>
          <a:p>
            <a:pPr marL="868680" lvl="1" indent="-457200">
              <a:buFont typeface="+mj-lt"/>
              <a:buAutoNum type="arabicPeriod"/>
            </a:pPr>
            <a:r>
              <a:rPr lang="en-US" dirty="0" smtClean="0"/>
              <a:t>Accountability</a:t>
            </a:r>
          </a:p>
          <a:p>
            <a:pPr marL="868680" lvl="1" indent="-457200">
              <a:buFont typeface="+mj-lt"/>
              <a:buAutoNum type="arabicPeriod"/>
            </a:pPr>
            <a:r>
              <a:rPr lang="en-US" dirty="0" smtClean="0"/>
              <a:t>Non-repudiation.</a:t>
            </a:r>
          </a:p>
        </p:txBody>
      </p:sp>
      <p:sp>
        <p:nvSpPr>
          <p:cNvPr id="4" name="Date Placeholder 3"/>
          <p:cNvSpPr>
            <a:spLocks noGrp="1"/>
          </p:cNvSpPr>
          <p:nvPr>
            <p:ph type="dt" sz="half" idx="10"/>
          </p:nvPr>
        </p:nvSpPr>
        <p:spPr/>
        <p:txBody>
          <a:bodyPr/>
          <a:lstStyle/>
          <a:p>
            <a:fld id="{1EDF03C3-EA21-412D-B6C8-EADF4B00F847}" type="datetime2">
              <a:rPr lang="en-US" smtClean="0"/>
              <a:t>Tuesday, February 15, 2011</a:t>
            </a:fld>
            <a:endParaRPr lang="en-US"/>
          </a:p>
        </p:txBody>
      </p:sp>
      <p:sp>
        <p:nvSpPr>
          <p:cNvPr id="5" name="Footer Placeholder 4"/>
          <p:cNvSpPr>
            <a:spLocks noGrp="1"/>
          </p:cNvSpPr>
          <p:nvPr>
            <p:ph type="ftr" sz="quarter" idx="11"/>
          </p:nvPr>
        </p:nvSpPr>
        <p:spPr/>
        <p:txBody>
          <a:bodyPr/>
          <a:lstStyle/>
          <a:p>
            <a:r>
              <a:rPr lang="en-US" smtClean="0"/>
              <a:t>Adapted from Software Security Engineering by J.Allen etal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60583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1"/>
          </a:lnRef>
          <a:fillRef idx="3">
            <a:schemeClr val="accent1"/>
          </a:fillRef>
          <a:effectRef idx="3">
            <a:schemeClr val="accent1"/>
          </a:effectRef>
          <a:fontRef idx="minor">
            <a:schemeClr val="lt1"/>
          </a:fontRef>
        </p:style>
        <p:txBody>
          <a:bodyPr>
            <a:normAutofit/>
          </a:bodyPr>
          <a:lstStyle/>
          <a:p>
            <a:r>
              <a:rPr lang="en-US" dirty="0" smtClean="0"/>
              <a:t>Reliability, safety, and security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Focus of reliability is on preserving predictable, correct execution despite the presence of unintentional defects and other weaknesses and unpredictable environment state changes.</a:t>
            </a:r>
          </a:p>
          <a:p>
            <a:r>
              <a:rPr lang="en-US" dirty="0" smtClean="0"/>
              <a:t>Software that is highly reliable  is often referred to </a:t>
            </a:r>
          </a:p>
          <a:p>
            <a:pPr lvl="1"/>
            <a:r>
              <a:rPr lang="en-US" dirty="0" smtClean="0"/>
              <a:t>as high-confidence software (implying that a high level of assurance of that reliability exists) </a:t>
            </a:r>
          </a:p>
          <a:p>
            <a:pPr lvl="1"/>
            <a:r>
              <a:rPr lang="en-US" dirty="0" smtClean="0"/>
              <a:t>Or fault-tolerant software (implying that fault tolerance techniques were used to achieve the high-level of reliability)</a:t>
            </a:r>
          </a:p>
          <a:p>
            <a:r>
              <a:rPr lang="en-US" dirty="0" smtClean="0"/>
              <a:t>Software security depends on reliability and typically very real and significant implications if the property is not met. The consequences, if reliability is not preserved in a safety-critical system, can be catastrophic: human life may be lost.</a:t>
            </a:r>
            <a:endParaRPr lang="en-US" dirty="0"/>
          </a:p>
        </p:txBody>
      </p:sp>
      <p:sp>
        <p:nvSpPr>
          <p:cNvPr id="4" name="Date Placeholder 3"/>
          <p:cNvSpPr>
            <a:spLocks noGrp="1"/>
          </p:cNvSpPr>
          <p:nvPr>
            <p:ph type="dt" sz="half" idx="10"/>
          </p:nvPr>
        </p:nvSpPr>
        <p:spPr/>
        <p:txBody>
          <a:bodyPr/>
          <a:lstStyle/>
          <a:p>
            <a:fld id="{1EDF03C3-EA21-412D-B6C8-EADF4B00F847}" type="datetime2">
              <a:rPr lang="en-US" smtClean="0"/>
              <a:t>Tuesday, February 15, 2011</a:t>
            </a:fld>
            <a:endParaRPr lang="en-US"/>
          </a:p>
        </p:txBody>
      </p:sp>
      <p:sp>
        <p:nvSpPr>
          <p:cNvPr id="5" name="Footer Placeholder 4"/>
          <p:cNvSpPr>
            <a:spLocks noGrp="1"/>
          </p:cNvSpPr>
          <p:nvPr>
            <p:ph type="ftr" sz="quarter" idx="11"/>
          </p:nvPr>
        </p:nvSpPr>
        <p:spPr/>
        <p:txBody>
          <a:bodyPr/>
          <a:lstStyle/>
          <a:p>
            <a:r>
              <a:rPr lang="en-US" smtClean="0"/>
              <a:t>Adapted from Software Security Engineering by J.Allen etal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76471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4"/>
          </a:lnRef>
          <a:fillRef idx="3">
            <a:schemeClr val="accent4"/>
          </a:fillRef>
          <a:effectRef idx="3">
            <a:schemeClr val="accent4"/>
          </a:effectRef>
          <a:fontRef idx="minor">
            <a:schemeClr val="lt1"/>
          </a:fontRef>
        </p:style>
        <p:txBody>
          <a:bodyPr>
            <a:normAutofit/>
          </a:bodyPr>
          <a:lstStyle/>
          <a:p>
            <a:r>
              <a:rPr lang="en-US" dirty="0" smtClean="0"/>
              <a:t>Reliability, safety, and security </a:t>
            </a:r>
            <a:endParaRPr lang="en-US" dirty="0"/>
          </a:p>
        </p:txBody>
      </p:sp>
      <p:sp>
        <p:nvSpPr>
          <p:cNvPr id="3" name="Content Placeholder 2"/>
          <p:cNvSpPr>
            <a:spLocks noGrp="1"/>
          </p:cNvSpPr>
          <p:nvPr>
            <p:ph idx="1"/>
          </p:nvPr>
        </p:nvSpPr>
        <p:spPr/>
        <p:txBody>
          <a:bodyPr>
            <a:normAutofit lnSpcReduction="10000"/>
          </a:bodyPr>
          <a:lstStyle/>
          <a:p>
            <a:r>
              <a:rPr lang="en-US" dirty="0" smtClean="0"/>
              <a:t>Software security extends the requirements of reliability and safety to the need to preserve predictable, correct execution even in the face of malicious attacks on defects or weaknesses and environmental state changes.</a:t>
            </a:r>
          </a:p>
          <a:p>
            <a:r>
              <a:rPr lang="en-US" dirty="0" smtClean="0"/>
              <a:t>Failures in a reliability or safety context are expected to be random and unpredictable.</a:t>
            </a:r>
          </a:p>
          <a:p>
            <a:r>
              <a:rPr lang="en-US" dirty="0" smtClean="0"/>
              <a:t>Failures in a security context, by contrast, result from human effort (direct, or through malicious code).</a:t>
            </a:r>
          </a:p>
          <a:p>
            <a:r>
              <a:rPr lang="en-US" dirty="0" smtClean="0"/>
              <a:t>Safety, as a property of software is directly dependent on security properties such as dependability.</a:t>
            </a:r>
            <a:endParaRPr lang="en-US" dirty="0"/>
          </a:p>
        </p:txBody>
      </p:sp>
      <p:sp>
        <p:nvSpPr>
          <p:cNvPr id="4" name="Date Placeholder 3"/>
          <p:cNvSpPr>
            <a:spLocks noGrp="1"/>
          </p:cNvSpPr>
          <p:nvPr>
            <p:ph type="dt" sz="half" idx="10"/>
          </p:nvPr>
        </p:nvSpPr>
        <p:spPr/>
        <p:txBody>
          <a:bodyPr/>
          <a:lstStyle/>
          <a:p>
            <a:fld id="{1EDF03C3-EA21-412D-B6C8-EADF4B00F847}" type="datetime2">
              <a:rPr lang="en-US" smtClean="0"/>
              <a:t>Tuesday, February 15, 2011</a:t>
            </a:fld>
            <a:endParaRPr lang="en-US"/>
          </a:p>
        </p:txBody>
      </p:sp>
      <p:sp>
        <p:nvSpPr>
          <p:cNvPr id="5" name="Footer Placeholder 4"/>
          <p:cNvSpPr>
            <a:spLocks noGrp="1"/>
          </p:cNvSpPr>
          <p:nvPr>
            <p:ph type="ftr" sz="quarter" idx="11"/>
          </p:nvPr>
        </p:nvSpPr>
        <p:spPr/>
        <p:txBody>
          <a:bodyPr/>
          <a:lstStyle/>
          <a:p>
            <a:r>
              <a:rPr lang="en-US" smtClean="0"/>
              <a:t>Adapted from Software Security Engineering by J.Allen etal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76471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2"/>
          </a:lnRef>
          <a:fillRef idx="3">
            <a:schemeClr val="accent2"/>
          </a:fillRef>
          <a:effectRef idx="3">
            <a:schemeClr val="accent2"/>
          </a:effectRef>
          <a:fontRef idx="minor">
            <a:schemeClr val="lt1"/>
          </a:fontRef>
        </p:style>
        <p:txBody>
          <a:bodyPr>
            <a:normAutofit fontScale="90000"/>
          </a:bodyPr>
          <a:lstStyle/>
          <a:p>
            <a:r>
              <a:rPr lang="en-US" dirty="0" smtClean="0"/>
              <a:t>Size, complexity, traceability. And security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Software that satisfies its requirements through simple functions that are implement in the smallest amount of code that is practical, with process flows and data flows that are easily followed, will be easier to comprehend and maintain.</a:t>
            </a:r>
          </a:p>
          <a:p>
            <a:r>
              <a:rPr lang="en-US" dirty="0" smtClean="0"/>
              <a:t>The fewer the dependencies in the software, the easier it will be to implement effective failure detection and reduce the attack surface.</a:t>
            </a:r>
          </a:p>
          <a:p>
            <a:r>
              <a:rPr lang="en-US" dirty="0" smtClean="0"/>
              <a:t>Size and complexity should be not only properties of the software’s implementation, but also properties of its design, as they will make it easier for reviewers to discover design flaws that could be manifested as exploitable weaknesses in the implementation.</a:t>
            </a:r>
          </a:p>
          <a:p>
            <a:r>
              <a:rPr lang="en-US" dirty="0" smtClean="0"/>
              <a:t>Traceability will enable reviewers to ensure that the design satisfies the specified security requirements and that the implementation does not deviate from the secure design.</a:t>
            </a:r>
            <a:endParaRPr lang="en-US" dirty="0"/>
          </a:p>
        </p:txBody>
      </p:sp>
      <p:sp>
        <p:nvSpPr>
          <p:cNvPr id="4" name="Date Placeholder 3"/>
          <p:cNvSpPr>
            <a:spLocks noGrp="1"/>
          </p:cNvSpPr>
          <p:nvPr>
            <p:ph type="dt" sz="half" idx="10"/>
          </p:nvPr>
        </p:nvSpPr>
        <p:spPr/>
        <p:txBody>
          <a:bodyPr/>
          <a:lstStyle/>
          <a:p>
            <a:fld id="{1EDF03C3-EA21-412D-B6C8-EADF4B00F847}" type="datetime2">
              <a:rPr lang="en-US" smtClean="0"/>
              <a:t>Tuesday, February 15, 2011</a:t>
            </a:fld>
            <a:endParaRPr lang="en-US"/>
          </a:p>
        </p:txBody>
      </p:sp>
      <p:sp>
        <p:nvSpPr>
          <p:cNvPr id="5" name="Footer Placeholder 4"/>
          <p:cNvSpPr>
            <a:spLocks noGrp="1"/>
          </p:cNvSpPr>
          <p:nvPr>
            <p:ph type="ftr" sz="quarter" idx="11"/>
          </p:nvPr>
        </p:nvSpPr>
        <p:spPr/>
        <p:txBody>
          <a:bodyPr/>
          <a:lstStyle/>
          <a:p>
            <a:r>
              <a:rPr lang="en-US" smtClean="0"/>
              <a:t>Adapted from Software Security Engineering by J.Allen etal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542987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3">
            <a:schemeClr val="accent3"/>
          </a:fillRef>
          <a:effectRef idx="2">
            <a:schemeClr val="accent3"/>
          </a:effectRef>
          <a:fontRef idx="minor">
            <a:schemeClr val="lt1"/>
          </a:fontRef>
        </p:style>
        <p:txBody>
          <a:bodyPr>
            <a:normAutofit fontScale="90000"/>
          </a:bodyPr>
          <a:lstStyle/>
          <a:p>
            <a:r>
              <a:rPr lang="en-US" dirty="0" smtClean="0"/>
              <a:t>Influencing the security properties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ability of a software development team to manipulate the security properties of software resolves to a balance between engaging in </a:t>
            </a:r>
          </a:p>
          <a:p>
            <a:pPr lvl="1"/>
            <a:r>
              <a:rPr lang="en-US" dirty="0" smtClean="0"/>
              <a:t>defensive action</a:t>
            </a:r>
          </a:p>
          <a:p>
            <a:pPr lvl="1"/>
            <a:r>
              <a:rPr lang="en-US" dirty="0" smtClean="0"/>
              <a:t>And thinking like an attacker</a:t>
            </a:r>
          </a:p>
          <a:p>
            <a:r>
              <a:rPr lang="en-US" dirty="0" smtClean="0"/>
              <a:t>Primary perspective is that of a defender, where the team builds into software appropriate security features and characteristics to</a:t>
            </a:r>
          </a:p>
          <a:p>
            <a:pPr lvl="1"/>
            <a:r>
              <a:rPr lang="en-US" dirty="0" smtClean="0"/>
              <a:t> make the software more resistant to attack</a:t>
            </a:r>
          </a:p>
          <a:p>
            <a:pPr lvl="1"/>
            <a:r>
              <a:rPr lang="en-US" dirty="0" smtClean="0"/>
              <a:t>And to minimize the inherent weaknesses in the software that may make it more vulnerable to attack.</a:t>
            </a:r>
          </a:p>
          <a:p>
            <a:r>
              <a:rPr lang="en-US" dirty="0" smtClean="0"/>
              <a:t>The balancing perspective is that of the attacker, where the team strives to understand the exact nature of the threat that the software is likely to face so as to focus defensive efforts on areas of highest risk.</a:t>
            </a:r>
            <a:endParaRPr lang="en-US" dirty="0"/>
          </a:p>
        </p:txBody>
      </p:sp>
      <p:sp>
        <p:nvSpPr>
          <p:cNvPr id="4" name="Date Placeholder 3"/>
          <p:cNvSpPr>
            <a:spLocks noGrp="1"/>
          </p:cNvSpPr>
          <p:nvPr>
            <p:ph type="dt" sz="half" idx="10"/>
          </p:nvPr>
        </p:nvSpPr>
        <p:spPr/>
        <p:txBody>
          <a:bodyPr/>
          <a:lstStyle/>
          <a:p>
            <a:fld id="{1EDF03C3-EA21-412D-B6C8-EADF4B00F847}" type="datetime2">
              <a:rPr lang="en-US" smtClean="0"/>
              <a:t>Tuesday, February 15, 2011</a:t>
            </a:fld>
            <a:endParaRPr lang="en-US"/>
          </a:p>
        </p:txBody>
      </p:sp>
      <p:sp>
        <p:nvSpPr>
          <p:cNvPr id="5" name="Footer Placeholder 4"/>
          <p:cNvSpPr>
            <a:spLocks noGrp="1"/>
          </p:cNvSpPr>
          <p:nvPr>
            <p:ph type="ftr" sz="quarter" idx="11"/>
          </p:nvPr>
        </p:nvSpPr>
        <p:spPr/>
        <p:txBody>
          <a:bodyPr/>
          <a:lstStyle/>
          <a:p>
            <a:r>
              <a:rPr lang="en-US" smtClean="0"/>
              <a:t>Adapted from Software Security Engineering by J.Allen etal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485525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smtClean="0"/>
              <a:t>The defensive perspective</a:t>
            </a:r>
            <a:endParaRPr lang="en-US" dirty="0"/>
          </a:p>
        </p:txBody>
      </p:sp>
      <p:sp>
        <p:nvSpPr>
          <p:cNvPr id="3" name="Content Placeholder 2"/>
          <p:cNvSpPr>
            <a:spLocks noGrp="1"/>
          </p:cNvSpPr>
          <p:nvPr>
            <p:ph idx="1"/>
          </p:nvPr>
        </p:nvSpPr>
        <p:spPr/>
        <p:txBody>
          <a:bodyPr>
            <a:normAutofit/>
          </a:bodyPr>
          <a:lstStyle/>
          <a:p>
            <a:r>
              <a:rPr lang="en-US" dirty="0" smtClean="0"/>
              <a:t>Assuming the defensive perspective involves looking at the software from the inside out;</a:t>
            </a:r>
          </a:p>
          <a:p>
            <a:r>
              <a:rPr lang="en-US" dirty="0" smtClean="0"/>
              <a:t>It requires analyzing the software for </a:t>
            </a:r>
          </a:p>
          <a:p>
            <a:pPr lvl="1"/>
            <a:r>
              <a:rPr lang="en-US" dirty="0" smtClean="0"/>
              <a:t>vulnerabilities </a:t>
            </a:r>
          </a:p>
          <a:p>
            <a:pPr lvl="1"/>
            <a:r>
              <a:rPr lang="en-US" dirty="0" smtClean="0"/>
              <a:t>and opportunities for the security of the software </a:t>
            </a:r>
          </a:p>
          <a:p>
            <a:r>
              <a:rPr lang="en-US" dirty="0" smtClean="0"/>
              <a:t>to be compromised through </a:t>
            </a:r>
          </a:p>
          <a:p>
            <a:pPr lvl="1"/>
            <a:r>
              <a:rPr lang="en-US" dirty="0"/>
              <a:t>inadvertent misuse</a:t>
            </a:r>
          </a:p>
          <a:p>
            <a:pPr lvl="1"/>
            <a:r>
              <a:rPr lang="en-US" dirty="0"/>
              <a:t>Malicious attack</a:t>
            </a:r>
          </a:p>
          <a:p>
            <a:pPr lvl="1"/>
            <a:r>
              <a:rPr lang="en-US" dirty="0"/>
              <a:t>And abuse</a:t>
            </a:r>
            <a:endParaRPr lang="en-US" dirty="0" smtClean="0"/>
          </a:p>
        </p:txBody>
      </p:sp>
      <p:sp>
        <p:nvSpPr>
          <p:cNvPr id="4" name="Date Placeholder 3"/>
          <p:cNvSpPr>
            <a:spLocks noGrp="1"/>
          </p:cNvSpPr>
          <p:nvPr>
            <p:ph type="dt" sz="half" idx="10"/>
          </p:nvPr>
        </p:nvSpPr>
        <p:spPr/>
        <p:txBody>
          <a:bodyPr/>
          <a:lstStyle/>
          <a:p>
            <a:fld id="{1EDF03C3-EA21-412D-B6C8-EADF4B00F847}" type="datetime2">
              <a:rPr lang="en-US" smtClean="0"/>
              <a:t>Tuesday, February 15, 2011</a:t>
            </a:fld>
            <a:endParaRPr lang="en-US"/>
          </a:p>
        </p:txBody>
      </p:sp>
      <p:sp>
        <p:nvSpPr>
          <p:cNvPr id="5" name="Footer Placeholder 4"/>
          <p:cNvSpPr>
            <a:spLocks noGrp="1"/>
          </p:cNvSpPr>
          <p:nvPr>
            <p:ph type="ftr" sz="quarter" idx="11"/>
          </p:nvPr>
        </p:nvSpPr>
        <p:spPr/>
        <p:txBody>
          <a:bodyPr/>
          <a:lstStyle/>
          <a:p>
            <a:r>
              <a:rPr lang="en-US" smtClean="0"/>
              <a:t>Adapted from Software Security Engineering by J.Allen etal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217420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smtClean="0"/>
              <a:t>The defensive perspective</a:t>
            </a:r>
            <a:endParaRPr lang="en-US" dirty="0"/>
          </a:p>
        </p:txBody>
      </p:sp>
      <p:sp>
        <p:nvSpPr>
          <p:cNvPr id="3" name="Content Placeholder 2"/>
          <p:cNvSpPr>
            <a:spLocks noGrp="1"/>
          </p:cNvSpPr>
          <p:nvPr>
            <p:ph idx="1"/>
          </p:nvPr>
        </p:nvSpPr>
        <p:spPr/>
        <p:txBody>
          <a:bodyPr>
            <a:normAutofit/>
          </a:bodyPr>
          <a:lstStyle/>
          <a:p>
            <a:r>
              <a:rPr lang="en-US" dirty="0" smtClean="0"/>
              <a:t>To achieve this defensive strategy, the software development team must do the following.</a:t>
            </a:r>
          </a:p>
          <a:p>
            <a:pPr lvl="1"/>
            <a:r>
              <a:rPr lang="en-US" dirty="0" smtClean="0"/>
              <a:t>Address expected issues through the application of appropriate security architecture and features.</a:t>
            </a:r>
          </a:p>
          <a:p>
            <a:pPr lvl="1"/>
            <a:r>
              <a:rPr lang="en-US" dirty="0" smtClean="0"/>
              <a:t>Address unexpected issues through the avoidance, removal, and mitigation of weaknesses that could lead to security vulnerabilities.</a:t>
            </a:r>
          </a:p>
          <a:p>
            <a:pPr lvl="1"/>
            <a:r>
              <a:rPr lang="en-US" dirty="0" smtClean="0"/>
              <a:t>Continually strive to improve and strengthen the attack resistance, tolerance, and resilience of the software in everything they do.</a:t>
            </a:r>
            <a:endParaRPr lang="en-US" dirty="0" smtClean="0"/>
          </a:p>
          <a:p>
            <a:pPr lvl="1"/>
            <a:endParaRPr lang="en-US" dirty="0"/>
          </a:p>
        </p:txBody>
      </p:sp>
      <p:sp>
        <p:nvSpPr>
          <p:cNvPr id="4" name="Date Placeholder 3"/>
          <p:cNvSpPr>
            <a:spLocks noGrp="1"/>
          </p:cNvSpPr>
          <p:nvPr>
            <p:ph type="dt" sz="half" idx="10"/>
          </p:nvPr>
        </p:nvSpPr>
        <p:spPr/>
        <p:txBody>
          <a:bodyPr/>
          <a:lstStyle/>
          <a:p>
            <a:fld id="{1EDF03C3-EA21-412D-B6C8-EADF4B00F847}" type="datetime2">
              <a:rPr lang="en-US" smtClean="0"/>
              <a:t>Tuesday, February 15, 2011</a:t>
            </a:fld>
            <a:endParaRPr lang="en-US"/>
          </a:p>
        </p:txBody>
      </p:sp>
      <p:sp>
        <p:nvSpPr>
          <p:cNvPr id="5" name="Footer Placeholder 4"/>
          <p:cNvSpPr>
            <a:spLocks noGrp="1"/>
          </p:cNvSpPr>
          <p:nvPr>
            <p:ph type="ftr" sz="quarter" idx="11"/>
          </p:nvPr>
        </p:nvSpPr>
        <p:spPr/>
        <p:txBody>
          <a:bodyPr/>
          <a:lstStyle/>
          <a:p>
            <a:r>
              <a:rPr lang="en-US" smtClean="0"/>
              <a:t>Adapted from Software Security Engineering by J.Allen etal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3217420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smtClean="0"/>
              <a:t>The defensive perspective</a:t>
            </a:r>
            <a:endParaRPr lang="en-US" dirty="0"/>
          </a:p>
        </p:txBody>
      </p:sp>
      <p:sp>
        <p:nvSpPr>
          <p:cNvPr id="3" name="Content Placeholder 2"/>
          <p:cNvSpPr>
            <a:spLocks noGrp="1"/>
          </p:cNvSpPr>
          <p:nvPr>
            <p:ph idx="1"/>
          </p:nvPr>
        </p:nvSpPr>
        <p:spPr/>
        <p:txBody>
          <a:bodyPr>
            <a:normAutofit fontScale="92500" lnSpcReduction="10000"/>
          </a:bodyPr>
          <a:lstStyle/>
          <a:p>
            <a:pPr marL="571500" indent="-457200">
              <a:buFont typeface="+mj-lt"/>
              <a:buAutoNum type="arabicPeriod"/>
            </a:pPr>
            <a:r>
              <a:rPr lang="en-US" b="1" dirty="0" smtClean="0"/>
              <a:t>Addressing the Expected: Security architecture and Features</a:t>
            </a:r>
          </a:p>
          <a:p>
            <a:r>
              <a:rPr lang="en-US" dirty="0" smtClean="0"/>
              <a:t>Security features aim to address expected security issues with software such as authentication, authorization, access control, permissions, privileges, and cryptography.</a:t>
            </a:r>
          </a:p>
          <a:p>
            <a:r>
              <a:rPr lang="en-US" dirty="0" smtClean="0"/>
              <a:t>Security architecture is the overall framework that holds these security functionalities together and provides the set of interface that integrates them with the broader software architecture.</a:t>
            </a:r>
          </a:p>
          <a:p>
            <a:r>
              <a:rPr lang="en-US" dirty="0" smtClean="0"/>
              <a:t>Without security architecture and features, adequate levels of confidentiality, integrity, accountability, and non repudiation may be unattainable.</a:t>
            </a:r>
          </a:p>
          <a:p>
            <a:endParaRPr lang="en-US" dirty="0" smtClean="0"/>
          </a:p>
          <a:p>
            <a:pPr lvl="1"/>
            <a:endParaRPr lang="en-US" dirty="0"/>
          </a:p>
        </p:txBody>
      </p:sp>
      <p:sp>
        <p:nvSpPr>
          <p:cNvPr id="4" name="Date Placeholder 3"/>
          <p:cNvSpPr>
            <a:spLocks noGrp="1"/>
          </p:cNvSpPr>
          <p:nvPr>
            <p:ph type="dt" sz="half" idx="10"/>
          </p:nvPr>
        </p:nvSpPr>
        <p:spPr/>
        <p:txBody>
          <a:bodyPr/>
          <a:lstStyle/>
          <a:p>
            <a:fld id="{1EDF03C3-EA21-412D-B6C8-EADF4B00F847}" type="datetime2">
              <a:rPr lang="en-US" smtClean="0"/>
              <a:t>Tuesday, February 15, 2011</a:t>
            </a:fld>
            <a:endParaRPr lang="en-US"/>
          </a:p>
        </p:txBody>
      </p:sp>
      <p:sp>
        <p:nvSpPr>
          <p:cNvPr id="5" name="Footer Placeholder 4"/>
          <p:cNvSpPr>
            <a:spLocks noGrp="1"/>
          </p:cNvSpPr>
          <p:nvPr>
            <p:ph type="ftr" sz="quarter" idx="11"/>
          </p:nvPr>
        </p:nvSpPr>
        <p:spPr/>
        <p:txBody>
          <a:bodyPr/>
          <a:lstStyle/>
          <a:p>
            <a:r>
              <a:rPr lang="en-US" smtClean="0"/>
              <a:t>Adapted from Software Security Engineering by J.Allen etal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2064850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smtClean="0"/>
              <a:t>The defensive perspective</a:t>
            </a:r>
            <a:endParaRPr lang="en-US" dirty="0"/>
          </a:p>
        </p:txBody>
      </p:sp>
      <p:sp>
        <p:nvSpPr>
          <p:cNvPr id="3" name="Content Placeholder 2"/>
          <p:cNvSpPr>
            <a:spLocks noGrp="1"/>
          </p:cNvSpPr>
          <p:nvPr>
            <p:ph idx="1"/>
          </p:nvPr>
        </p:nvSpPr>
        <p:spPr/>
        <p:txBody>
          <a:bodyPr>
            <a:normAutofit fontScale="92500" lnSpcReduction="20000"/>
          </a:bodyPr>
          <a:lstStyle/>
          <a:p>
            <a:r>
              <a:rPr lang="en-US" dirty="0"/>
              <a:t>Fully addressing these properties requires the team to</a:t>
            </a:r>
          </a:p>
          <a:p>
            <a:pPr lvl="1"/>
            <a:r>
              <a:rPr lang="en-US" dirty="0"/>
              <a:t>Provide functionality to manage the security behavior of the software</a:t>
            </a:r>
          </a:p>
          <a:p>
            <a:pPr lvl="1"/>
            <a:r>
              <a:rPr lang="en-US" dirty="0"/>
              <a:t>And to also ensure that the functionality and architecture of the software does not contain weaknesses that could render the software vulnerable</a:t>
            </a:r>
            <a:r>
              <a:rPr lang="en-US" dirty="0" smtClean="0"/>
              <a:t>.</a:t>
            </a:r>
            <a:endParaRPr lang="en-US" b="1" dirty="0"/>
          </a:p>
          <a:p>
            <a:pPr marL="571500" indent="-457200">
              <a:buFont typeface="+mj-lt"/>
              <a:buAutoNum type="arabicPeriod" startAt="2"/>
            </a:pPr>
            <a:r>
              <a:rPr lang="en-US" b="1" dirty="0" smtClean="0"/>
              <a:t>Addressing </a:t>
            </a:r>
            <a:r>
              <a:rPr lang="en-US" b="1" dirty="0"/>
              <a:t>the Unexpected: removing, and Mitigating Weaknesses</a:t>
            </a:r>
            <a:r>
              <a:rPr lang="en-US" b="1" dirty="0" smtClean="0"/>
              <a:t>.</a:t>
            </a:r>
          </a:p>
          <a:p>
            <a:r>
              <a:rPr lang="en-US" dirty="0" smtClean="0"/>
              <a:t>Practices focused on detecting and mitigating weaknesses present in software can be categorized into two approaches.</a:t>
            </a:r>
          </a:p>
          <a:p>
            <a:pPr lvl="1"/>
            <a:r>
              <a:rPr lang="en-US" dirty="0" smtClean="0"/>
              <a:t>Application defense</a:t>
            </a:r>
          </a:p>
          <a:p>
            <a:pPr lvl="1"/>
            <a:r>
              <a:rPr lang="en-US" dirty="0" smtClean="0"/>
              <a:t>Software defense.</a:t>
            </a:r>
          </a:p>
          <a:p>
            <a:pPr marL="411480" lvl="1" indent="0">
              <a:buNone/>
            </a:pPr>
            <a:r>
              <a:rPr lang="en-US" dirty="0" smtClean="0"/>
              <a:t>We will look at these further in the </a:t>
            </a:r>
            <a:r>
              <a:rPr lang="en-US" smtClean="0"/>
              <a:t>next lecture.</a:t>
            </a:r>
            <a:endParaRPr lang="en-US" dirty="0"/>
          </a:p>
        </p:txBody>
      </p:sp>
      <p:sp>
        <p:nvSpPr>
          <p:cNvPr id="4" name="Date Placeholder 3"/>
          <p:cNvSpPr>
            <a:spLocks noGrp="1"/>
          </p:cNvSpPr>
          <p:nvPr>
            <p:ph type="dt" sz="half" idx="10"/>
          </p:nvPr>
        </p:nvSpPr>
        <p:spPr/>
        <p:txBody>
          <a:bodyPr/>
          <a:lstStyle/>
          <a:p>
            <a:fld id="{1EDF03C3-EA21-412D-B6C8-EADF4B00F847}" type="datetime2">
              <a:rPr lang="en-US" smtClean="0"/>
              <a:t>Tuesday, February 15, 2011</a:t>
            </a:fld>
            <a:endParaRPr lang="en-US"/>
          </a:p>
        </p:txBody>
      </p:sp>
      <p:sp>
        <p:nvSpPr>
          <p:cNvPr id="5" name="Footer Placeholder 4"/>
          <p:cNvSpPr>
            <a:spLocks noGrp="1"/>
          </p:cNvSpPr>
          <p:nvPr>
            <p:ph type="ftr" sz="quarter" idx="11"/>
          </p:nvPr>
        </p:nvSpPr>
        <p:spPr/>
        <p:txBody>
          <a:bodyPr/>
          <a:lstStyle/>
          <a:p>
            <a:r>
              <a:rPr lang="en-US" smtClean="0"/>
              <a:t>Adapted from Software Security Engineering by J.Allen etal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064850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style>
          <a:lnRef idx="3">
            <a:schemeClr val="lt1"/>
          </a:lnRef>
          <a:fillRef idx="1">
            <a:schemeClr val="accent1"/>
          </a:fillRef>
          <a:effectRef idx="1">
            <a:schemeClr val="accent1"/>
          </a:effectRef>
          <a:fontRef idx="minor">
            <a:schemeClr val="lt1"/>
          </a:fontRef>
        </p:style>
        <p:txBody>
          <a:bodyPr/>
          <a:lstStyle/>
          <a:p>
            <a:r>
              <a:rPr lang="en-US" dirty="0" smtClean="0"/>
              <a:t>overview</a:t>
            </a:r>
            <a:endParaRPr lang="en-US" dirty="0"/>
          </a:p>
        </p:txBody>
      </p:sp>
      <p:sp>
        <p:nvSpPr>
          <p:cNvPr id="3" name="Content Placeholder 2"/>
          <p:cNvSpPr>
            <a:spLocks noGrp="1"/>
          </p:cNvSpPr>
          <p:nvPr>
            <p:ph idx="1"/>
          </p:nvPr>
        </p:nvSpPr>
        <p:spPr>
          <a:xfrm>
            <a:off x="457200" y="1600200"/>
            <a:ext cx="8229600" cy="4525963"/>
          </a:xfrm>
        </p:spPr>
        <p:txBody>
          <a:bodyPr>
            <a:normAutofit fontScale="77500" lnSpcReduction="20000"/>
          </a:bodyPr>
          <a:lstStyle/>
          <a:p>
            <a:r>
              <a:rPr lang="en-US" dirty="0" smtClean="0"/>
              <a:t>And the other properties that influence them that include</a:t>
            </a:r>
          </a:p>
          <a:p>
            <a:pPr marL="868680" lvl="1" indent="-457200">
              <a:buFont typeface="+mj-lt"/>
              <a:buAutoNum type="arabicPeriod"/>
            </a:pPr>
            <a:r>
              <a:rPr lang="en-US" dirty="0" smtClean="0"/>
              <a:t>Dependability</a:t>
            </a:r>
          </a:p>
          <a:p>
            <a:pPr marL="868680" lvl="1" indent="-457200">
              <a:buFont typeface="+mj-lt"/>
              <a:buAutoNum type="arabicPeriod"/>
            </a:pPr>
            <a:r>
              <a:rPr lang="en-US" dirty="0" smtClean="0"/>
              <a:t>Correctness</a:t>
            </a:r>
          </a:p>
          <a:p>
            <a:pPr marL="868680" lvl="1" indent="-457200">
              <a:buFont typeface="+mj-lt"/>
              <a:buAutoNum type="arabicPeriod"/>
            </a:pPr>
            <a:r>
              <a:rPr lang="en-US" dirty="0" smtClean="0"/>
              <a:t>Predictability</a:t>
            </a:r>
          </a:p>
          <a:p>
            <a:pPr marL="868680" lvl="1" indent="-457200">
              <a:buFont typeface="+mj-lt"/>
              <a:buAutoNum type="arabicPeriod"/>
            </a:pPr>
            <a:r>
              <a:rPr lang="en-US" dirty="0" smtClean="0"/>
              <a:t>Reliability</a:t>
            </a:r>
          </a:p>
          <a:p>
            <a:pPr marL="868680" lvl="1" indent="-457200">
              <a:buFont typeface="+mj-lt"/>
              <a:buAutoNum type="arabicPeriod"/>
            </a:pPr>
            <a:r>
              <a:rPr lang="en-US" dirty="0" smtClean="0"/>
              <a:t>Safety</a:t>
            </a:r>
          </a:p>
          <a:p>
            <a:pPr marL="868680" lvl="1" indent="-457200">
              <a:buFont typeface="+mj-lt"/>
              <a:buAutoNum type="arabicPeriod"/>
            </a:pPr>
            <a:r>
              <a:rPr lang="en-US" dirty="0" smtClean="0"/>
              <a:t>Size</a:t>
            </a:r>
          </a:p>
          <a:p>
            <a:pPr marL="868680" lvl="1" indent="-457200">
              <a:buFont typeface="+mj-lt"/>
              <a:buAutoNum type="arabicPeriod"/>
            </a:pPr>
            <a:r>
              <a:rPr lang="en-US" dirty="0" smtClean="0"/>
              <a:t>Complexity</a:t>
            </a:r>
          </a:p>
          <a:p>
            <a:pPr marL="868680" lvl="1" indent="-457200">
              <a:buFont typeface="+mj-lt"/>
              <a:buAutoNum type="arabicPeriod"/>
            </a:pPr>
            <a:r>
              <a:rPr lang="en-US" dirty="0" smtClean="0"/>
              <a:t>And traceability</a:t>
            </a:r>
          </a:p>
          <a:p>
            <a:r>
              <a:rPr lang="en-US" dirty="0" smtClean="0"/>
              <a:t>Understanding both the defensive and attackers perspectives as well as activities (touch points) and resources (attack patterns and others) available to influence the security properties of software.</a:t>
            </a:r>
          </a:p>
          <a:p>
            <a:r>
              <a:rPr lang="en-US" dirty="0" smtClean="0"/>
              <a:t>Assurance cases provide a powerful tool for planning, tracking, asserting, assessing, and otherwise communicating the claims, arguments, and evidence (in terms of security properties, perspectives, activities, and resources) for the security assurance of software. </a:t>
            </a:r>
            <a:endParaRPr lang="en-US" dirty="0"/>
          </a:p>
        </p:txBody>
      </p:sp>
      <p:sp>
        <p:nvSpPr>
          <p:cNvPr id="4" name="Date Placeholder 3"/>
          <p:cNvSpPr>
            <a:spLocks noGrp="1"/>
          </p:cNvSpPr>
          <p:nvPr>
            <p:ph type="dt" sz="half" idx="10"/>
          </p:nvPr>
        </p:nvSpPr>
        <p:spPr/>
        <p:txBody>
          <a:bodyPr/>
          <a:lstStyle/>
          <a:p>
            <a:fld id="{1EDF03C3-EA21-412D-B6C8-EADF4B00F847}" type="datetime2">
              <a:rPr lang="en-US" smtClean="0"/>
              <a:t>Tuesday, February 15, 2011</a:t>
            </a:fld>
            <a:endParaRPr lang="en-US"/>
          </a:p>
        </p:txBody>
      </p:sp>
      <p:sp>
        <p:nvSpPr>
          <p:cNvPr id="5" name="Footer Placeholder 4"/>
          <p:cNvSpPr>
            <a:spLocks noGrp="1"/>
          </p:cNvSpPr>
          <p:nvPr>
            <p:ph type="ftr" sz="quarter" idx="11"/>
          </p:nvPr>
        </p:nvSpPr>
        <p:spPr/>
        <p:txBody>
          <a:bodyPr/>
          <a:lstStyle/>
          <a:p>
            <a:r>
              <a:rPr lang="en-US" smtClean="0"/>
              <a:t>Adapted from Software Security Engineering by J.Allen etal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60583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en-US" dirty="0" smtClean="0"/>
              <a:t>introduction</a:t>
            </a:r>
            <a:endParaRPr lang="en-US" dirty="0"/>
          </a:p>
        </p:txBody>
      </p:sp>
      <p:sp>
        <p:nvSpPr>
          <p:cNvPr id="3" name="Content Placeholder 2"/>
          <p:cNvSpPr>
            <a:spLocks noGrp="1"/>
          </p:cNvSpPr>
          <p:nvPr>
            <p:ph idx="1"/>
          </p:nvPr>
        </p:nvSpPr>
        <p:spPr>
          <a:xfrm>
            <a:off x="457200" y="1676400"/>
            <a:ext cx="8229600" cy="4449763"/>
          </a:xfrm>
        </p:spPr>
        <p:txBody>
          <a:bodyPr>
            <a:normAutofit/>
          </a:bodyPr>
          <a:lstStyle/>
          <a:p>
            <a:r>
              <a:rPr lang="en-US" dirty="0" smtClean="0"/>
              <a:t>Software assurance is the domain of working toward software that exhibits the following qualities.</a:t>
            </a:r>
          </a:p>
          <a:p>
            <a:pPr lvl="1"/>
            <a:r>
              <a:rPr lang="en-US" dirty="0" smtClean="0"/>
              <a:t>Trustworthiness, whereby no exploitable vulnerabilities or weaknesses exist, either of malicious or unintentional origin.</a:t>
            </a:r>
          </a:p>
          <a:p>
            <a:pPr lvl="1"/>
            <a:r>
              <a:rPr lang="en-US" dirty="0" smtClean="0"/>
              <a:t>Predictable execution, whereby there is justifiable confidence that software, </a:t>
            </a:r>
          </a:p>
          <a:p>
            <a:pPr lvl="2"/>
            <a:r>
              <a:rPr lang="en-US" dirty="0" smtClean="0"/>
              <a:t>when executed functions as intended</a:t>
            </a:r>
          </a:p>
          <a:p>
            <a:pPr lvl="2"/>
            <a:r>
              <a:rPr lang="en-US" dirty="0"/>
              <a:t>Is robust under attack</a:t>
            </a:r>
          </a:p>
          <a:p>
            <a:pPr lvl="2"/>
            <a:r>
              <a:rPr lang="en-US" dirty="0"/>
              <a:t>And does not do anything that it is not expected to do</a:t>
            </a:r>
            <a:endParaRPr lang="en-US" dirty="0" smtClean="0"/>
          </a:p>
        </p:txBody>
      </p:sp>
      <p:sp>
        <p:nvSpPr>
          <p:cNvPr id="4" name="Date Placeholder 3"/>
          <p:cNvSpPr>
            <a:spLocks noGrp="1"/>
          </p:cNvSpPr>
          <p:nvPr>
            <p:ph type="dt" sz="half" idx="10"/>
          </p:nvPr>
        </p:nvSpPr>
        <p:spPr/>
        <p:txBody>
          <a:bodyPr/>
          <a:lstStyle/>
          <a:p>
            <a:fld id="{1EDF03C3-EA21-412D-B6C8-EADF4B00F847}" type="datetime2">
              <a:rPr lang="en-US" smtClean="0"/>
              <a:t>Tuesday, February 15, 2011</a:t>
            </a:fld>
            <a:endParaRPr lang="en-US"/>
          </a:p>
        </p:txBody>
      </p:sp>
      <p:sp>
        <p:nvSpPr>
          <p:cNvPr id="5" name="Footer Placeholder 4"/>
          <p:cNvSpPr>
            <a:spLocks noGrp="1"/>
          </p:cNvSpPr>
          <p:nvPr>
            <p:ph type="ftr" sz="quarter" idx="11"/>
          </p:nvPr>
        </p:nvSpPr>
        <p:spPr/>
        <p:txBody>
          <a:bodyPr/>
          <a:lstStyle/>
          <a:p>
            <a:r>
              <a:rPr lang="en-US" smtClean="0"/>
              <a:t>Adapted from Software Security Engineering by J.Allen etal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256075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en-US" dirty="0" smtClean="0"/>
              <a:t>introduction</a:t>
            </a:r>
            <a:endParaRPr lang="en-US" dirty="0"/>
          </a:p>
        </p:txBody>
      </p:sp>
      <p:sp>
        <p:nvSpPr>
          <p:cNvPr id="3" name="Content Placeholder 2"/>
          <p:cNvSpPr>
            <a:spLocks noGrp="1"/>
          </p:cNvSpPr>
          <p:nvPr>
            <p:ph idx="1"/>
          </p:nvPr>
        </p:nvSpPr>
        <p:spPr>
          <a:xfrm>
            <a:off x="457200" y="1676400"/>
            <a:ext cx="8229600" cy="4449763"/>
          </a:xfrm>
        </p:spPr>
        <p:txBody>
          <a:bodyPr>
            <a:normAutofit fontScale="92500" lnSpcReduction="20000"/>
          </a:bodyPr>
          <a:lstStyle/>
          <a:p>
            <a:pPr lvl="1"/>
            <a:r>
              <a:rPr lang="en-US" dirty="0" smtClean="0"/>
              <a:t>Conformance, whereby a planned and systematic set of multidisciplinary activities ensure that software processes and products conform to their requirements, standards, and procedures.</a:t>
            </a:r>
          </a:p>
          <a:p>
            <a:r>
              <a:rPr lang="en-US" dirty="0" smtClean="0"/>
              <a:t>We will focus primarily on the dimension of trustworthiness- </a:t>
            </a:r>
          </a:p>
          <a:p>
            <a:pPr lvl="1"/>
            <a:r>
              <a:rPr lang="en-US" dirty="0" smtClean="0"/>
              <a:t>that is, which properties can be identified, influenced, and asserted to characterize the trustworthiness, and thereby the security, of software.</a:t>
            </a:r>
          </a:p>
          <a:p>
            <a:r>
              <a:rPr lang="en-US" dirty="0" smtClean="0"/>
              <a:t>To determine and influence the trustworthiness of software, it is necessary to define the properties that characterize secure software, identify mechanisms to influence these properties, and leverage structures and tools for asserting the presence or absence of these properties in communication surrounding the security of software.</a:t>
            </a:r>
            <a:endParaRPr lang="en-US" dirty="0"/>
          </a:p>
        </p:txBody>
      </p:sp>
      <p:sp>
        <p:nvSpPr>
          <p:cNvPr id="4" name="Date Placeholder 3"/>
          <p:cNvSpPr>
            <a:spLocks noGrp="1"/>
          </p:cNvSpPr>
          <p:nvPr>
            <p:ph type="dt" sz="half" idx="10"/>
          </p:nvPr>
        </p:nvSpPr>
        <p:spPr/>
        <p:txBody>
          <a:bodyPr/>
          <a:lstStyle/>
          <a:p>
            <a:fld id="{1EDF03C3-EA21-412D-B6C8-EADF4B00F847}" type="datetime2">
              <a:rPr lang="en-US" smtClean="0"/>
              <a:t>Tuesday, February 15, 2011</a:t>
            </a:fld>
            <a:endParaRPr lang="en-US"/>
          </a:p>
        </p:txBody>
      </p:sp>
      <p:sp>
        <p:nvSpPr>
          <p:cNvPr id="5" name="Footer Placeholder 4"/>
          <p:cNvSpPr>
            <a:spLocks noGrp="1"/>
          </p:cNvSpPr>
          <p:nvPr>
            <p:ph type="ftr" sz="quarter" idx="11"/>
          </p:nvPr>
        </p:nvSpPr>
        <p:spPr/>
        <p:txBody>
          <a:bodyPr/>
          <a:lstStyle/>
          <a:p>
            <a:r>
              <a:rPr lang="en-US" smtClean="0"/>
              <a:t>Adapted from Software Security Engineering by J.Allen etal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256075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normAutofit fontScale="90000"/>
          </a:bodyPr>
          <a:lstStyle/>
          <a:p>
            <a:r>
              <a:rPr lang="en-US" dirty="0" smtClean="0"/>
              <a:t>CORE PROPERTIES OF SECURE SOFTWARE</a:t>
            </a:r>
            <a:endParaRPr lang="en-US" dirty="0"/>
          </a:p>
        </p:txBody>
      </p:sp>
      <p:sp>
        <p:nvSpPr>
          <p:cNvPr id="3" name="Content Placeholder 2"/>
          <p:cNvSpPr>
            <a:spLocks noGrp="1"/>
          </p:cNvSpPr>
          <p:nvPr>
            <p:ph idx="1"/>
          </p:nvPr>
        </p:nvSpPr>
        <p:spPr/>
        <p:txBody>
          <a:bodyPr>
            <a:normAutofit/>
          </a:bodyPr>
          <a:lstStyle/>
          <a:p>
            <a:r>
              <a:rPr lang="en-US" dirty="0" smtClean="0"/>
              <a:t>This is a set of properties whose presence (or absence) are the ground truth that makes software secure or not. These include:</a:t>
            </a:r>
          </a:p>
          <a:p>
            <a:pPr marL="571500" indent="-457200">
              <a:buFont typeface="+mj-lt"/>
              <a:buAutoNum type="arabicPeriod"/>
            </a:pPr>
            <a:r>
              <a:rPr lang="en-US" b="1" dirty="0" smtClean="0"/>
              <a:t>Confidentiality:</a:t>
            </a:r>
            <a:r>
              <a:rPr lang="en-US" dirty="0" smtClean="0"/>
              <a:t> the software must ensure that any of its characteristics (including its relationships with its execution environment and its users), its managed assets, and/or its content are obscured or hidden from unauthorized entities.</a:t>
            </a:r>
          </a:p>
          <a:p>
            <a:pPr marL="571500" indent="-457200">
              <a:buFont typeface="+mj-lt"/>
              <a:buAutoNum type="arabicPeriod"/>
            </a:pPr>
            <a:endParaRPr lang="en-US" dirty="0" smtClean="0"/>
          </a:p>
        </p:txBody>
      </p:sp>
      <p:sp>
        <p:nvSpPr>
          <p:cNvPr id="4" name="Date Placeholder 3"/>
          <p:cNvSpPr>
            <a:spLocks noGrp="1"/>
          </p:cNvSpPr>
          <p:nvPr>
            <p:ph type="dt" sz="half" idx="10"/>
          </p:nvPr>
        </p:nvSpPr>
        <p:spPr/>
        <p:txBody>
          <a:bodyPr/>
          <a:lstStyle/>
          <a:p>
            <a:fld id="{1EDF03C3-EA21-412D-B6C8-EADF4B00F847}" type="datetime2">
              <a:rPr lang="en-US" smtClean="0"/>
              <a:t>Tuesday, February 15, 2011</a:t>
            </a:fld>
            <a:endParaRPr lang="en-US"/>
          </a:p>
        </p:txBody>
      </p:sp>
      <p:sp>
        <p:nvSpPr>
          <p:cNvPr id="5" name="Footer Placeholder 4"/>
          <p:cNvSpPr>
            <a:spLocks noGrp="1"/>
          </p:cNvSpPr>
          <p:nvPr>
            <p:ph type="ftr" sz="quarter" idx="11"/>
          </p:nvPr>
        </p:nvSpPr>
        <p:spPr/>
        <p:txBody>
          <a:bodyPr/>
          <a:lstStyle/>
          <a:p>
            <a:r>
              <a:rPr lang="en-US" smtClean="0"/>
              <a:t>Adapted from Software Security Engineering by J.Allen etal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074686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normAutofit fontScale="90000"/>
          </a:bodyPr>
          <a:lstStyle/>
          <a:p>
            <a:r>
              <a:rPr lang="en-US" dirty="0" smtClean="0"/>
              <a:t>CORE PROPERTIES OF SECURE SOFTWARE</a:t>
            </a:r>
            <a:endParaRPr lang="en-US" dirty="0"/>
          </a:p>
        </p:txBody>
      </p:sp>
      <p:sp>
        <p:nvSpPr>
          <p:cNvPr id="3" name="Content Placeholder 2"/>
          <p:cNvSpPr>
            <a:spLocks noGrp="1"/>
          </p:cNvSpPr>
          <p:nvPr>
            <p:ph idx="1"/>
          </p:nvPr>
        </p:nvSpPr>
        <p:spPr/>
        <p:txBody>
          <a:bodyPr>
            <a:normAutofit lnSpcReduction="10000"/>
          </a:bodyPr>
          <a:lstStyle/>
          <a:p>
            <a:pPr marL="571500" indent="-457200">
              <a:buFont typeface="+mj-lt"/>
              <a:buAutoNum type="arabicPeriod" startAt="2"/>
            </a:pPr>
            <a:r>
              <a:rPr lang="en-US" b="1" dirty="0"/>
              <a:t>Integrity: </a:t>
            </a:r>
            <a:r>
              <a:rPr lang="en-US" dirty="0"/>
              <a:t>the software and its managed assets must be resistant and resilient to subversion. </a:t>
            </a:r>
          </a:p>
          <a:p>
            <a:pPr lvl="1"/>
            <a:r>
              <a:rPr lang="en-US" dirty="0"/>
              <a:t>Subversion is achieved through unauthorized</a:t>
            </a:r>
          </a:p>
          <a:p>
            <a:pPr lvl="2"/>
            <a:r>
              <a:rPr lang="en-US" dirty="0"/>
              <a:t> modifications to the software code</a:t>
            </a:r>
          </a:p>
          <a:p>
            <a:pPr lvl="2"/>
            <a:r>
              <a:rPr lang="en-US" dirty="0"/>
              <a:t>Managed assets,</a:t>
            </a:r>
          </a:p>
          <a:p>
            <a:pPr lvl="2"/>
            <a:r>
              <a:rPr lang="en-US" dirty="0"/>
              <a:t>Configuration</a:t>
            </a:r>
            <a:r>
              <a:rPr lang="en-US" dirty="0" smtClean="0"/>
              <a:t>,</a:t>
            </a:r>
          </a:p>
          <a:p>
            <a:pPr lvl="2"/>
            <a:r>
              <a:rPr lang="en-US" dirty="0" smtClean="0"/>
              <a:t>Or behavior by authorized entities,</a:t>
            </a:r>
          </a:p>
          <a:p>
            <a:pPr lvl="2"/>
            <a:r>
              <a:rPr lang="en-US" dirty="0" smtClean="0"/>
              <a:t>Or any modifications by unauthorized entities.</a:t>
            </a:r>
          </a:p>
          <a:p>
            <a:pPr lvl="1"/>
            <a:r>
              <a:rPr lang="en-US" dirty="0" smtClean="0"/>
              <a:t>Such modifications may include overwriting, corruption, tampering, destruction, insertion of unintended (including malicious) logic or deletion.</a:t>
            </a:r>
          </a:p>
          <a:p>
            <a:pPr lvl="1"/>
            <a:r>
              <a:rPr lang="en-US" dirty="0" smtClean="0"/>
              <a:t>Integrity must be preserved both during the software’s development and during its execution</a:t>
            </a:r>
          </a:p>
          <a:p>
            <a:pPr marL="114300" indent="0">
              <a:buNone/>
            </a:pPr>
            <a:endParaRPr lang="en-US" b="1" dirty="0" smtClean="0"/>
          </a:p>
          <a:p>
            <a:endParaRPr lang="en-US" dirty="0"/>
          </a:p>
        </p:txBody>
      </p:sp>
      <p:sp>
        <p:nvSpPr>
          <p:cNvPr id="4" name="Date Placeholder 3"/>
          <p:cNvSpPr>
            <a:spLocks noGrp="1"/>
          </p:cNvSpPr>
          <p:nvPr>
            <p:ph type="dt" sz="half" idx="10"/>
          </p:nvPr>
        </p:nvSpPr>
        <p:spPr/>
        <p:txBody>
          <a:bodyPr/>
          <a:lstStyle/>
          <a:p>
            <a:fld id="{1EDF03C3-EA21-412D-B6C8-EADF4B00F847}" type="datetime2">
              <a:rPr lang="en-US" smtClean="0"/>
              <a:t>Tuesday, February 15, 2011</a:t>
            </a:fld>
            <a:endParaRPr lang="en-US"/>
          </a:p>
        </p:txBody>
      </p:sp>
      <p:sp>
        <p:nvSpPr>
          <p:cNvPr id="5" name="Footer Placeholder 4"/>
          <p:cNvSpPr>
            <a:spLocks noGrp="1"/>
          </p:cNvSpPr>
          <p:nvPr>
            <p:ph type="ftr" sz="quarter" idx="11"/>
          </p:nvPr>
        </p:nvSpPr>
        <p:spPr/>
        <p:txBody>
          <a:bodyPr/>
          <a:lstStyle/>
          <a:p>
            <a:r>
              <a:rPr lang="en-US" smtClean="0"/>
              <a:t>Adapted from Software Security Engineering by J.Allen etal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074686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dirty="0" smtClean="0"/>
              <a:t>CORE PROPERTIES OF SECURE SOFTWARE</a:t>
            </a:r>
            <a:endParaRPr lang="en-US" dirty="0"/>
          </a:p>
        </p:txBody>
      </p:sp>
      <p:sp>
        <p:nvSpPr>
          <p:cNvPr id="3" name="Content Placeholder 2"/>
          <p:cNvSpPr>
            <a:spLocks noGrp="1"/>
          </p:cNvSpPr>
          <p:nvPr>
            <p:ph idx="1"/>
          </p:nvPr>
        </p:nvSpPr>
        <p:spPr/>
        <p:txBody>
          <a:bodyPr>
            <a:normAutofit/>
          </a:bodyPr>
          <a:lstStyle/>
          <a:p>
            <a:pPr marL="571500" indent="-457200">
              <a:buFont typeface="+mj-lt"/>
              <a:buAutoNum type="arabicPeriod" startAt="3"/>
            </a:pPr>
            <a:r>
              <a:rPr lang="en-US" b="1" dirty="0"/>
              <a:t>Availability</a:t>
            </a:r>
            <a:r>
              <a:rPr lang="en-US" b="1" dirty="0" smtClean="0"/>
              <a:t>: </a:t>
            </a:r>
            <a:r>
              <a:rPr lang="en-US" dirty="0" smtClean="0"/>
              <a:t>the software must be operational and accessible to its intended authorized users (humans and processes) whenever it is needed.</a:t>
            </a:r>
          </a:p>
          <a:p>
            <a:pPr lvl="1"/>
            <a:r>
              <a:rPr lang="en-US" dirty="0" smtClean="0"/>
              <a:t>at the same time, its functionality and privileges must be inaccessible to unauthorized users (humans and processes) at all times</a:t>
            </a:r>
          </a:p>
          <a:p>
            <a:r>
              <a:rPr lang="en-US" dirty="0" smtClean="0"/>
              <a:t>Two additional properties </a:t>
            </a:r>
            <a:r>
              <a:rPr lang="en-US" dirty="0"/>
              <a:t>commonly </a:t>
            </a:r>
            <a:r>
              <a:rPr lang="en-US" dirty="0" smtClean="0"/>
              <a:t>associated with human users are required in software that acts as users (e.g. proxy agents, web services, peer processes)</a:t>
            </a:r>
          </a:p>
        </p:txBody>
      </p:sp>
      <p:sp>
        <p:nvSpPr>
          <p:cNvPr id="4" name="Date Placeholder 3"/>
          <p:cNvSpPr>
            <a:spLocks noGrp="1"/>
          </p:cNvSpPr>
          <p:nvPr>
            <p:ph type="dt" sz="half" idx="10"/>
          </p:nvPr>
        </p:nvSpPr>
        <p:spPr/>
        <p:txBody>
          <a:bodyPr/>
          <a:lstStyle/>
          <a:p>
            <a:fld id="{1EDF03C3-EA21-412D-B6C8-EADF4B00F847}" type="datetime2">
              <a:rPr lang="en-US" smtClean="0"/>
              <a:t>Tuesday, February 15, 2011</a:t>
            </a:fld>
            <a:r>
              <a:rPr lang="en-US" dirty="0" smtClean="0"/>
              <a:t> </a:t>
            </a:r>
            <a:endParaRPr lang="en-US" dirty="0"/>
          </a:p>
        </p:txBody>
      </p:sp>
      <p:sp>
        <p:nvSpPr>
          <p:cNvPr id="5" name="Footer Placeholder 4"/>
          <p:cNvSpPr>
            <a:spLocks noGrp="1"/>
          </p:cNvSpPr>
          <p:nvPr>
            <p:ph type="ftr" sz="quarter" idx="11"/>
          </p:nvPr>
        </p:nvSpPr>
        <p:spPr/>
        <p:txBody>
          <a:bodyPr/>
          <a:lstStyle/>
          <a:p>
            <a:r>
              <a:rPr lang="en-US" smtClean="0"/>
              <a:t>Adapted from Software Security Engineering by J.Allen etal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074686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fontScale="90000"/>
          </a:bodyPr>
          <a:lstStyle/>
          <a:p>
            <a:r>
              <a:rPr lang="en-US" dirty="0" smtClean="0"/>
              <a:t>CORE PROPERTIES OF SECURE SOFTWARE</a:t>
            </a:r>
            <a:endParaRPr lang="en-US" dirty="0"/>
          </a:p>
        </p:txBody>
      </p:sp>
      <p:sp>
        <p:nvSpPr>
          <p:cNvPr id="3" name="Content Placeholder 2"/>
          <p:cNvSpPr>
            <a:spLocks noGrp="1"/>
          </p:cNvSpPr>
          <p:nvPr>
            <p:ph idx="1"/>
          </p:nvPr>
        </p:nvSpPr>
        <p:spPr/>
        <p:txBody>
          <a:bodyPr>
            <a:normAutofit fontScale="85000" lnSpcReduction="10000"/>
          </a:bodyPr>
          <a:lstStyle/>
          <a:p>
            <a:pPr lvl="1"/>
            <a:r>
              <a:rPr lang="en-US" b="1" dirty="0" smtClean="0"/>
              <a:t>Accountability:</a:t>
            </a:r>
            <a:r>
              <a:rPr lang="en-US" dirty="0" smtClean="0"/>
              <a:t> all security relevant actions of the software-as-user must be recorded and tracked, with attribution of responsibility. The auditing must be possible both while and after the recorded actions have taken place.</a:t>
            </a:r>
          </a:p>
          <a:p>
            <a:pPr lvl="1"/>
            <a:r>
              <a:rPr lang="en-US" b="1" dirty="0" smtClean="0"/>
              <a:t>Non-repudiation</a:t>
            </a:r>
            <a:r>
              <a:rPr lang="en-US" dirty="0" smtClean="0"/>
              <a:t>: this property pertains to the ability to prevent the software-as-user from disproving or denying responsibility for actions it has performed. It ensures that the accountability property cannot be subverted or circumvented.</a:t>
            </a:r>
          </a:p>
          <a:p>
            <a:r>
              <a:rPr lang="en-US" dirty="0" smtClean="0"/>
              <a:t>The effects of a security breach in software can be described in terms  of the effects on these core properties.</a:t>
            </a:r>
          </a:p>
          <a:p>
            <a:pPr lvl="1"/>
            <a:r>
              <a:rPr lang="en-US" dirty="0" smtClean="0"/>
              <a:t>A successful SQL injection attack on an application to extract personally identifiable information from its database would be a violation of its confidentiality property.</a:t>
            </a:r>
          </a:p>
          <a:p>
            <a:pPr lvl="1"/>
            <a:r>
              <a:rPr lang="en-US" dirty="0" smtClean="0"/>
              <a:t>A successful cross-site scripting (XSS) attack against a Web application could result in a violation of both its integrity and availability properties.</a:t>
            </a:r>
            <a:endParaRPr lang="en-US" dirty="0"/>
          </a:p>
        </p:txBody>
      </p:sp>
      <p:sp>
        <p:nvSpPr>
          <p:cNvPr id="4" name="Date Placeholder 3"/>
          <p:cNvSpPr>
            <a:spLocks noGrp="1"/>
          </p:cNvSpPr>
          <p:nvPr>
            <p:ph type="dt" sz="half" idx="10"/>
          </p:nvPr>
        </p:nvSpPr>
        <p:spPr/>
        <p:txBody>
          <a:bodyPr/>
          <a:lstStyle/>
          <a:p>
            <a:fld id="{1EDF03C3-EA21-412D-B6C8-EADF4B00F847}" type="datetime2">
              <a:rPr lang="en-US" smtClean="0"/>
              <a:t>Tuesday, February 15, 2011</a:t>
            </a:fld>
            <a:r>
              <a:rPr lang="en-US" dirty="0" smtClean="0"/>
              <a:t> </a:t>
            </a:r>
            <a:endParaRPr lang="en-US" dirty="0"/>
          </a:p>
        </p:txBody>
      </p:sp>
      <p:sp>
        <p:nvSpPr>
          <p:cNvPr id="5" name="Footer Placeholder 4"/>
          <p:cNvSpPr>
            <a:spLocks noGrp="1"/>
          </p:cNvSpPr>
          <p:nvPr>
            <p:ph type="ftr" sz="quarter" idx="11"/>
          </p:nvPr>
        </p:nvSpPr>
        <p:spPr/>
        <p:txBody>
          <a:bodyPr/>
          <a:lstStyle/>
          <a:p>
            <a:r>
              <a:rPr lang="en-US" smtClean="0"/>
              <a:t>Adapted from Software Security Engineering by J.Allen etal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0746862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324</TotalTime>
  <Words>2407</Words>
  <Application>Microsoft Office PowerPoint</Application>
  <PresentationFormat>On-screen Show (4:3)</PresentationFormat>
  <Paragraphs>241</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Apothecary</vt:lpstr>
      <vt:lpstr>WHAT MAKES software secure</vt:lpstr>
      <vt:lpstr>overview</vt:lpstr>
      <vt:lpstr>overview</vt:lpstr>
      <vt:lpstr>introduction</vt:lpstr>
      <vt:lpstr>introduction</vt:lpstr>
      <vt:lpstr>CORE PROPERTIES OF SECURE SOFTWARE</vt:lpstr>
      <vt:lpstr>CORE PROPERTIES OF SECURE SOFTWARE</vt:lpstr>
      <vt:lpstr>CORE PROPERTIES OF SECURE SOFTWARE</vt:lpstr>
      <vt:lpstr>CORE PROPERTIES OF SECURE SOFTWARE</vt:lpstr>
      <vt:lpstr>CORE PROPERTIES OF SECURE SOFTWARE</vt:lpstr>
      <vt:lpstr>Influential properties of secure software</vt:lpstr>
      <vt:lpstr>Dependability and security</vt:lpstr>
      <vt:lpstr>Correctness and security</vt:lpstr>
      <vt:lpstr>Correctness and security</vt:lpstr>
      <vt:lpstr>Correctness and security</vt:lpstr>
      <vt:lpstr>Correctness and security</vt:lpstr>
      <vt:lpstr>Correctness and security</vt:lpstr>
      <vt:lpstr>Predictability and security</vt:lpstr>
      <vt:lpstr>Predictability and security</vt:lpstr>
      <vt:lpstr>Reliability, safety, and security </vt:lpstr>
      <vt:lpstr>Reliability, safety, and security </vt:lpstr>
      <vt:lpstr>Size, complexity, traceability. And security</vt:lpstr>
      <vt:lpstr>Influencing the security properties</vt:lpstr>
      <vt:lpstr>The defensive perspective</vt:lpstr>
      <vt:lpstr>The defensive perspective</vt:lpstr>
      <vt:lpstr>The defensive perspective</vt:lpstr>
      <vt:lpstr>The defensive perspective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MAKES software secure</dc:title>
  <dc:creator>Anon</dc:creator>
  <cp:lastModifiedBy>Anon</cp:lastModifiedBy>
  <cp:revision>52</cp:revision>
  <dcterms:created xsi:type="dcterms:W3CDTF">2006-08-16T00:00:00Z</dcterms:created>
  <dcterms:modified xsi:type="dcterms:W3CDTF">2011-02-15T07:22:10Z</dcterms:modified>
</cp:coreProperties>
</file>