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3" r:id="rId27"/>
    <p:sldId id="282" r:id="rId28"/>
    <p:sldId id="284" r:id="rId29"/>
    <p:sldId id="285" r:id="rId30"/>
    <p:sldId id="281"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312FA-4B99-40E3-8442-FB4B91E0DBCD}" type="datetimeFigureOut">
              <a:rPr lang="en-US" smtClean="0"/>
              <a:t>3/22/2011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F5B0EB-2DC6-48A0-AA98-496BC09ECA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023A0CB-DBAA-4B6F-AACA-9181B20AE0F0}" type="datetime1">
              <a:rPr lang="en-US" smtClean="0"/>
              <a:t>3/22/2011</a:t>
            </a:fld>
            <a:endParaRPr lang="en-US"/>
          </a:p>
        </p:txBody>
      </p:sp>
      <p:sp>
        <p:nvSpPr>
          <p:cNvPr id="19" name="Footer Placeholder 18"/>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E6A8C6-E174-4BD0-BDD4-C12B9EE13FFF}"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CA98F1-B083-4CDA-AC5D-0E811D8BBE12}"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B45BBF-E42D-4FBE-89BC-A35862DC9A12}"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D02DE9-49E4-4983-B1E4-4E32FB890CCC}"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8A6271-8007-4E13-8849-4A491A324921}" type="datetime1">
              <a:rPr lang="en-US" smtClean="0"/>
              <a:t>3/22/2011</a:t>
            </a:fld>
            <a:endParaRPr lang="en-US"/>
          </a:p>
        </p:txBody>
      </p:sp>
      <p:sp>
        <p:nvSpPr>
          <p:cNvPr id="6" name="Footer Placeholder 5"/>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EBDD4D-ED5B-4DC2-8E3B-504FCDEDA630}" type="datetime1">
              <a:rPr lang="en-US" smtClean="0"/>
              <a:t>3/22/2011</a:t>
            </a:fld>
            <a:endParaRPr lang="en-US"/>
          </a:p>
        </p:txBody>
      </p:sp>
      <p:sp>
        <p:nvSpPr>
          <p:cNvPr id="8" name="Footer Placeholder 7"/>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D8B807-C7E1-4B66-8CA2-6DC5EC28DC1C}" type="datetime1">
              <a:rPr lang="en-US" smtClean="0"/>
              <a:t>3/22/2011</a:t>
            </a:fld>
            <a:endParaRPr lang="en-US"/>
          </a:p>
        </p:txBody>
      </p:sp>
      <p:sp>
        <p:nvSpPr>
          <p:cNvPr id="4" name="Footer Placeholder 3"/>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7D581-258B-473E-8FE6-36A14DA9382C}" type="datetime1">
              <a:rPr lang="en-US" smtClean="0"/>
              <a:t>3/22/2011</a:t>
            </a:fld>
            <a:endParaRPr lang="en-US"/>
          </a:p>
        </p:txBody>
      </p:sp>
      <p:sp>
        <p:nvSpPr>
          <p:cNvPr id="3" name="Footer Placeholder 2"/>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1272BC-5D73-4B7C-80DF-823B6D2D1B28}" type="datetime1">
              <a:rPr lang="en-US" smtClean="0"/>
              <a:t>3/22/2011</a:t>
            </a:fld>
            <a:endParaRPr lang="en-US"/>
          </a:p>
        </p:txBody>
      </p:sp>
      <p:sp>
        <p:nvSpPr>
          <p:cNvPr id="6" name="Footer Placeholder 5"/>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A1885E-54B1-4742-B7ED-2972AD69EE57}" type="datetime1">
              <a:rPr lang="en-US" smtClean="0"/>
              <a:t>3/22/2011</a:t>
            </a:fld>
            <a:endParaRPr lang="en-US"/>
          </a:p>
        </p:txBody>
      </p:sp>
      <p:sp>
        <p:nvSpPr>
          <p:cNvPr id="6" name="Footer Placeholder 5"/>
          <p:cNvSpPr>
            <a:spLocks noGrp="1"/>
          </p:cNvSpPr>
          <p:nvPr>
            <p:ph type="ftr" sz="quarter" idx="11"/>
          </p:nvPr>
        </p:nvSpPr>
        <p:spPr/>
        <p:txBody>
          <a:bodyPr/>
          <a:lstStyle/>
          <a:p>
            <a:r>
              <a:rPr lang="en-US" smtClean="0"/>
              <a:t>Adapted from:https://buildsecurityin.us-cert.gov/bsi/articles/best-practices/requirements/232-BSI.html</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E94AFA-BF38-481E-B3DB-F75C5393F538}" type="datetime1">
              <a:rPr lang="en-US" smtClean="0"/>
              <a:t>3/22/2011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Adapted from:https://buildsecurityin.us-cert.gov/bsi/articles/best-practices/requirements/232-BSI.html</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SQUARE-Process</a:t>
            </a:r>
            <a:endParaRPr lang="en-US" dirty="0"/>
          </a:p>
        </p:txBody>
      </p:sp>
      <p:sp>
        <p:nvSpPr>
          <p:cNvPr id="3" name="Subtitle 2"/>
          <p:cNvSpPr>
            <a:spLocks noGrp="1"/>
          </p:cNvSpPr>
          <p:nvPr>
            <p:ph type="subTitle" idx="1"/>
          </p:nvPr>
        </p:nvSpPr>
        <p:spPr/>
        <p:txBody>
          <a:bodyPr/>
          <a:lstStyle/>
          <a:p>
            <a:pPr algn="ctr"/>
            <a:r>
              <a:rPr lang="en-US" dirty="0" smtClean="0"/>
              <a:t>Presented by: </a:t>
            </a:r>
            <a:r>
              <a:rPr lang="en-US" dirty="0" err="1" smtClean="0"/>
              <a:t>Kamulegeya</a:t>
            </a:r>
            <a:r>
              <a:rPr lang="en-US" dirty="0" smtClean="0"/>
              <a:t> Grace</a:t>
            </a:r>
            <a:endParaRPr lang="en-US" dirty="0"/>
          </a:p>
        </p:txBody>
      </p:sp>
      <p:sp>
        <p:nvSpPr>
          <p:cNvPr id="4" name="Date Placeholder 3"/>
          <p:cNvSpPr>
            <a:spLocks noGrp="1"/>
          </p:cNvSpPr>
          <p:nvPr>
            <p:ph type="dt" sz="half" idx="10"/>
          </p:nvPr>
        </p:nvSpPr>
        <p:spPr/>
        <p:txBody>
          <a:bodyPr/>
          <a:lstStyle/>
          <a:p>
            <a:fld id="{82E8DDAC-BF85-4E1A-AB7C-42E5AC77A7E2}" type="datetime1">
              <a:rPr lang="en-US" smtClean="0"/>
              <a:t>3/22/2011</a:t>
            </a:fld>
            <a:endParaRPr lang="en-US"/>
          </a:p>
        </p:txBody>
      </p:sp>
      <p:sp>
        <p:nvSpPr>
          <p:cNvPr id="5" name="Footer Placeholder 4"/>
          <p:cNvSpPr>
            <a:spLocks noGrp="1"/>
          </p:cNvSpPr>
          <p:nvPr>
            <p:ph type="ftr" sz="quarter" idx="11"/>
          </p:nvPr>
        </p:nvSpPr>
        <p:spPr>
          <a:xfrm>
            <a:off x="1752600" y="5791200"/>
            <a:ext cx="5334000" cy="930275"/>
          </a:xfrm>
        </p:spPr>
        <p:txBody>
          <a:bodyPr/>
          <a:lstStyle/>
          <a:p>
            <a:r>
              <a:rPr lang="en-US" dirty="0" smtClean="0"/>
              <a:t>Adapted </a:t>
            </a:r>
            <a:r>
              <a:rPr lang="en-US" dirty="0" err="1" smtClean="0"/>
              <a:t>from:https</a:t>
            </a:r>
            <a:r>
              <a:rPr lang="en-US" dirty="0" smtClean="0"/>
              <a:t>://</a:t>
            </a:r>
            <a:r>
              <a:rPr lang="en-US" dirty="0" err="1" smtClean="0"/>
              <a:t>buildsecurityin.us-cert.gov</a:t>
            </a:r>
            <a:r>
              <a:rPr lang="en-US" dirty="0" smtClean="0"/>
              <a:t>/</a:t>
            </a:r>
            <a:r>
              <a:rPr lang="en-US" dirty="0" err="1" smtClean="0"/>
              <a:t>bsi</a:t>
            </a:r>
            <a:r>
              <a:rPr lang="en-US" dirty="0" smtClean="0"/>
              <a:t>/articles/best-practices/requirements/232-BSI.html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143000"/>
          </a:xfrm>
        </p:spPr>
        <p:txBody>
          <a:bodyPr/>
          <a:lstStyle/>
          <a:p>
            <a:pPr algn="ctr"/>
            <a:r>
              <a:rPr lang="en-US" dirty="0" smtClean="0"/>
              <a:t>Step 3 (Develop Artifacts)</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sz="2500" dirty="0" smtClean="0"/>
              <a:t>Develop Artifacts, is necessary to support all subsequent security requirements engineering activities. </a:t>
            </a:r>
          </a:p>
          <a:p>
            <a:r>
              <a:rPr lang="en-US" sz="2500" dirty="0" smtClean="0"/>
              <a:t>It is often the case that organizations do not have</a:t>
            </a:r>
          </a:p>
          <a:p>
            <a:pPr lvl="1"/>
            <a:r>
              <a:rPr lang="en-US" sz="2500" dirty="0" smtClean="0"/>
              <a:t> a documented concept of operations for a project,</a:t>
            </a:r>
          </a:p>
          <a:p>
            <a:pPr lvl="1"/>
            <a:r>
              <a:rPr lang="en-US" sz="2500" dirty="0" smtClean="0"/>
              <a:t> succinctly stated project goals, </a:t>
            </a:r>
          </a:p>
          <a:p>
            <a:pPr lvl="1"/>
            <a:r>
              <a:rPr lang="en-US" sz="2500" dirty="0" smtClean="0"/>
              <a:t>documented normal usage and threat scenarios, misuse or abuse cases, </a:t>
            </a:r>
          </a:p>
          <a:p>
            <a:pPr lvl="1"/>
            <a:r>
              <a:rPr lang="en-US" sz="2500" dirty="0" smtClean="0"/>
              <a:t>and other documents needed to support requirements definition. </a:t>
            </a:r>
          </a:p>
          <a:p>
            <a:r>
              <a:rPr lang="en-US" sz="2500" dirty="0" smtClean="0"/>
              <a:t>This means that either the entire requirements process is built on unstated assumptions or a lot of time is spent backtracking to try to obtain such documentation.</a:t>
            </a:r>
            <a:endParaRPr lang="en-US" sz="2500" dirty="0"/>
          </a:p>
        </p:txBody>
      </p:sp>
      <p:sp>
        <p:nvSpPr>
          <p:cNvPr id="4" name="Date Placeholder 3"/>
          <p:cNvSpPr>
            <a:spLocks noGrp="1"/>
          </p:cNvSpPr>
          <p:nvPr>
            <p:ph type="dt" sz="half" idx="10"/>
          </p:nvPr>
        </p:nvSpPr>
        <p:spPr/>
        <p:txBody>
          <a:bodyPr/>
          <a:lstStyle/>
          <a:p>
            <a:fld id="{18395511-35AB-4B2C-B60C-1C74B4D90997}"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(Perform Risk Assessment)</a:t>
            </a:r>
            <a:endParaRPr lang="en-US" dirty="0"/>
          </a:p>
        </p:txBody>
      </p:sp>
      <p:sp>
        <p:nvSpPr>
          <p:cNvPr id="3" name="Content Placeholder 2"/>
          <p:cNvSpPr>
            <a:spLocks noGrp="1"/>
          </p:cNvSpPr>
          <p:nvPr>
            <p:ph idx="1"/>
          </p:nvPr>
        </p:nvSpPr>
        <p:spPr/>
        <p:txBody>
          <a:bodyPr>
            <a:normAutofit/>
          </a:bodyPr>
          <a:lstStyle/>
          <a:p>
            <a:r>
              <a:rPr lang="en-US" dirty="0" smtClean="0"/>
              <a:t>It requires an expert in risk assessment methods, the support of the stakeholders, and the support of a security requirements engineer. </a:t>
            </a:r>
          </a:p>
          <a:p>
            <a:r>
              <a:rPr lang="en-US" dirty="0" smtClean="0"/>
              <a:t>There are a number of risk assessment methods to select from. </a:t>
            </a:r>
          </a:p>
          <a:p>
            <a:r>
              <a:rPr lang="en-US" dirty="0" smtClean="0"/>
              <a:t>The risk assessment expert can recommend a specific method based on the needs of the organization. </a:t>
            </a:r>
          </a:p>
          <a:p>
            <a:r>
              <a:rPr lang="en-US" dirty="0" smtClean="0"/>
              <a:t>The artifacts from Step 3 provide the input to the risk assessment process. </a:t>
            </a:r>
          </a:p>
          <a:p>
            <a:endParaRPr lang="en-US" dirty="0"/>
          </a:p>
        </p:txBody>
      </p:sp>
      <p:sp>
        <p:nvSpPr>
          <p:cNvPr id="4" name="Date Placeholder 3"/>
          <p:cNvSpPr>
            <a:spLocks noGrp="1"/>
          </p:cNvSpPr>
          <p:nvPr>
            <p:ph type="dt" sz="half" idx="10"/>
          </p:nvPr>
        </p:nvSpPr>
        <p:spPr/>
        <p:txBody>
          <a:bodyPr/>
          <a:lstStyle/>
          <a:p>
            <a:fld id="{801A3A7B-DA38-45CD-8797-A415C3D77733}"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(Perform Risk Assessment)</a:t>
            </a:r>
            <a:endParaRPr lang="en-US" dirty="0"/>
          </a:p>
        </p:txBody>
      </p:sp>
      <p:sp>
        <p:nvSpPr>
          <p:cNvPr id="3" name="Content Placeholder 2"/>
          <p:cNvSpPr>
            <a:spLocks noGrp="1"/>
          </p:cNvSpPr>
          <p:nvPr>
            <p:ph idx="1"/>
          </p:nvPr>
        </p:nvSpPr>
        <p:spPr/>
        <p:txBody>
          <a:bodyPr>
            <a:normAutofit/>
          </a:bodyPr>
          <a:lstStyle/>
          <a:p>
            <a:r>
              <a:rPr lang="en-US" dirty="0" smtClean="0"/>
              <a:t>The outcomes of the risk assessment can help in identifying the high-priority security exposures. </a:t>
            </a:r>
          </a:p>
          <a:p>
            <a:r>
              <a:rPr lang="en-US" dirty="0" smtClean="0"/>
              <a:t>Organizations that do not perform risk assessment typically do not have a logical approach to considering organizational risks when identifying security requirements but tend to select specific solutions or technologies, such as encryption, without really understanding the problem that is being solved.</a:t>
            </a:r>
            <a:endParaRPr lang="en-US" dirty="0"/>
          </a:p>
        </p:txBody>
      </p:sp>
      <p:sp>
        <p:nvSpPr>
          <p:cNvPr id="4" name="Date Placeholder 3"/>
          <p:cNvSpPr>
            <a:spLocks noGrp="1"/>
          </p:cNvSpPr>
          <p:nvPr>
            <p:ph type="dt" sz="half" idx="10"/>
          </p:nvPr>
        </p:nvSpPr>
        <p:spPr/>
        <p:txBody>
          <a:bodyPr/>
          <a:lstStyle/>
          <a:p>
            <a:fld id="{CA2B8BCC-F208-4030-B809-5DFB801141DA}"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5 (Select Elicitation Technique)</a:t>
            </a:r>
            <a:endParaRPr lang="en-US" dirty="0"/>
          </a:p>
        </p:txBody>
      </p:sp>
      <p:sp>
        <p:nvSpPr>
          <p:cNvPr id="3" name="Content Placeholder 2"/>
          <p:cNvSpPr>
            <a:spLocks noGrp="1"/>
          </p:cNvSpPr>
          <p:nvPr>
            <p:ph idx="1"/>
          </p:nvPr>
        </p:nvSpPr>
        <p:spPr/>
        <p:txBody>
          <a:bodyPr>
            <a:normAutofit fontScale="92500"/>
          </a:bodyPr>
          <a:lstStyle/>
          <a:p>
            <a:r>
              <a:rPr lang="en-US" dirty="0" smtClean="0"/>
              <a:t>It becomes important when there are diverse stakeholders.</a:t>
            </a:r>
          </a:p>
          <a:p>
            <a:r>
              <a:rPr lang="en-US" dirty="0" smtClean="0"/>
              <a:t> A more formal elicitation technique, such as the </a:t>
            </a:r>
          </a:p>
          <a:p>
            <a:pPr lvl="1"/>
            <a:r>
              <a:rPr lang="en-US" dirty="0" smtClean="0"/>
              <a:t>Accelerated Requirements Method, </a:t>
            </a:r>
          </a:p>
          <a:p>
            <a:pPr lvl="1"/>
            <a:r>
              <a:rPr lang="en-US" dirty="0" smtClean="0"/>
              <a:t>Joint Application Design , </a:t>
            </a:r>
          </a:p>
          <a:p>
            <a:pPr lvl="1"/>
            <a:r>
              <a:rPr lang="en-US" dirty="0" smtClean="0"/>
              <a:t>or structured interviews </a:t>
            </a:r>
          </a:p>
          <a:p>
            <a:r>
              <a:rPr lang="en-US" dirty="0" smtClean="0"/>
              <a:t>can be effective in overcoming communication issues when there are stakeholders with different cultural backgrounds.</a:t>
            </a:r>
          </a:p>
          <a:p>
            <a:r>
              <a:rPr lang="en-US" dirty="0" smtClean="0"/>
              <a:t> In other cases, elicitation may simply consist of sitting down with a primary stakeholder to try to understand that stakeholder’s security requirements needs.</a:t>
            </a:r>
            <a:endParaRPr lang="en-US" dirty="0"/>
          </a:p>
        </p:txBody>
      </p:sp>
      <p:sp>
        <p:nvSpPr>
          <p:cNvPr id="4" name="Date Placeholder 3"/>
          <p:cNvSpPr>
            <a:spLocks noGrp="1"/>
          </p:cNvSpPr>
          <p:nvPr>
            <p:ph type="dt" sz="half" idx="10"/>
          </p:nvPr>
        </p:nvSpPr>
        <p:spPr/>
        <p:txBody>
          <a:bodyPr/>
          <a:lstStyle/>
          <a:p>
            <a:fld id="{9F6C9C9C-BE62-4E88-B23E-152065F3BB0D}"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6 (Elicit Security Requirements)</a:t>
            </a:r>
            <a:endParaRPr lang="en-US" dirty="0"/>
          </a:p>
        </p:txBody>
      </p:sp>
      <p:sp>
        <p:nvSpPr>
          <p:cNvPr id="3" name="Content Placeholder 2"/>
          <p:cNvSpPr>
            <a:spLocks noGrp="1"/>
          </p:cNvSpPr>
          <p:nvPr>
            <p:ph idx="1"/>
          </p:nvPr>
        </p:nvSpPr>
        <p:spPr/>
        <p:txBody>
          <a:bodyPr/>
          <a:lstStyle/>
          <a:p>
            <a:r>
              <a:rPr lang="en-US" dirty="0" smtClean="0"/>
              <a:t>This is the actual elicitation process using the selected technique.</a:t>
            </a:r>
          </a:p>
          <a:p>
            <a:r>
              <a:rPr lang="en-US" dirty="0" smtClean="0"/>
              <a:t> Most elicitation techniques provide detailed guidance on how to perform elicitation. </a:t>
            </a:r>
          </a:p>
          <a:p>
            <a:r>
              <a:rPr lang="en-US" dirty="0" smtClean="0"/>
              <a:t>This builds on the artifacts that were developed in earlier steps, such as misuse and abuse cases, attack trees, threats, and scenarios.</a:t>
            </a:r>
            <a:endParaRPr lang="en-US" dirty="0"/>
          </a:p>
        </p:txBody>
      </p:sp>
      <p:sp>
        <p:nvSpPr>
          <p:cNvPr id="4" name="Date Placeholder 3"/>
          <p:cNvSpPr>
            <a:spLocks noGrp="1"/>
          </p:cNvSpPr>
          <p:nvPr>
            <p:ph type="dt" sz="half" idx="10"/>
          </p:nvPr>
        </p:nvSpPr>
        <p:spPr/>
        <p:txBody>
          <a:bodyPr/>
          <a:lstStyle/>
          <a:p>
            <a:fld id="{A2F14C50-3DD4-4065-8BCF-20598EDF3F82}"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7 (Categorize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allows the security requirements engineer to </a:t>
            </a:r>
          </a:p>
          <a:p>
            <a:pPr lvl="1"/>
            <a:r>
              <a:rPr lang="en-US" dirty="0" smtClean="0"/>
              <a:t>distinguish among essential requirements, </a:t>
            </a:r>
          </a:p>
          <a:p>
            <a:pPr lvl="1"/>
            <a:r>
              <a:rPr lang="en-US" dirty="0" smtClean="0"/>
              <a:t>goals (desired requirements), </a:t>
            </a:r>
          </a:p>
          <a:p>
            <a:pPr lvl="1"/>
            <a:r>
              <a:rPr lang="en-US" dirty="0" smtClean="0"/>
              <a:t>and architectural constraints that may be present. </a:t>
            </a:r>
          </a:p>
          <a:p>
            <a:r>
              <a:rPr lang="en-US" dirty="0" smtClean="0"/>
              <a:t>Requirements that are actually constraints typically occur when a specific system architecture has been chosen prior to the requirements process. </a:t>
            </a:r>
          </a:p>
          <a:p>
            <a:r>
              <a:rPr lang="en-US" dirty="0" smtClean="0"/>
              <a:t>This is good, as it allows assessment of the risks associated with these constraints.</a:t>
            </a:r>
          </a:p>
          <a:p>
            <a:r>
              <a:rPr lang="en-US" dirty="0" smtClean="0"/>
              <a:t>This categorization also helps in the prioritization activity that follows.</a:t>
            </a:r>
            <a:endParaRPr lang="en-US" dirty="0"/>
          </a:p>
        </p:txBody>
      </p:sp>
      <p:sp>
        <p:nvSpPr>
          <p:cNvPr id="4" name="Date Placeholder 3"/>
          <p:cNvSpPr>
            <a:spLocks noGrp="1"/>
          </p:cNvSpPr>
          <p:nvPr>
            <p:ph type="dt" sz="half" idx="10"/>
          </p:nvPr>
        </p:nvSpPr>
        <p:spPr/>
        <p:txBody>
          <a:bodyPr/>
          <a:lstStyle/>
          <a:p>
            <a:fld id="{B6ED0E0C-1E32-4946-BDA4-90112005DBAE}"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(Prioritize Requirements)</a:t>
            </a:r>
            <a:endParaRPr lang="en-US" dirty="0"/>
          </a:p>
        </p:txBody>
      </p:sp>
      <p:sp>
        <p:nvSpPr>
          <p:cNvPr id="3" name="Content Placeholder 2"/>
          <p:cNvSpPr>
            <a:spLocks noGrp="1"/>
          </p:cNvSpPr>
          <p:nvPr>
            <p:ph idx="1"/>
          </p:nvPr>
        </p:nvSpPr>
        <p:spPr/>
        <p:txBody>
          <a:bodyPr>
            <a:normAutofit/>
          </a:bodyPr>
          <a:lstStyle/>
          <a:p>
            <a:r>
              <a:rPr lang="en-US" dirty="0" smtClean="0"/>
              <a:t>This depends not only on the prior step but may also involve performing a cost/benefit analysis to determine which security requirements have a high payoff relative to their cost. </a:t>
            </a:r>
          </a:p>
          <a:p>
            <a:r>
              <a:rPr lang="en-US" dirty="0" smtClean="0"/>
              <a:t>Of course prioritization may also depend on other consequences of security breaches, such as loss of life, loss of reputation, and loss of consumer confidence</a:t>
            </a:r>
            <a:endParaRPr lang="en-US" dirty="0"/>
          </a:p>
        </p:txBody>
      </p:sp>
      <p:sp>
        <p:nvSpPr>
          <p:cNvPr id="4" name="Date Placeholder 3"/>
          <p:cNvSpPr>
            <a:spLocks noGrp="1"/>
          </p:cNvSpPr>
          <p:nvPr>
            <p:ph type="dt" sz="half" idx="10"/>
          </p:nvPr>
        </p:nvSpPr>
        <p:spPr/>
        <p:txBody>
          <a:bodyPr/>
          <a:lstStyle/>
          <a:p>
            <a:fld id="{F2CDAA1F-F2EA-4D2C-8765-C2532D1B0D79}"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(Inspect Requirements)</a:t>
            </a:r>
            <a:endParaRPr lang="en-US" dirty="0"/>
          </a:p>
        </p:txBody>
      </p:sp>
      <p:sp>
        <p:nvSpPr>
          <p:cNvPr id="3" name="Content Placeholder 2"/>
          <p:cNvSpPr>
            <a:spLocks noGrp="1"/>
          </p:cNvSpPr>
          <p:nvPr>
            <p:ph idx="1"/>
          </p:nvPr>
        </p:nvSpPr>
        <p:spPr/>
        <p:txBody>
          <a:bodyPr>
            <a:normAutofit fontScale="92500"/>
          </a:bodyPr>
          <a:lstStyle/>
          <a:p>
            <a:r>
              <a:rPr lang="en-US" dirty="0" smtClean="0"/>
              <a:t>This can be done at varying levels of formality,</a:t>
            </a:r>
          </a:p>
          <a:p>
            <a:pPr lvl="1"/>
            <a:r>
              <a:rPr lang="en-US" dirty="0" smtClean="0"/>
              <a:t> from Fagan inspections (a highly structured and proven technique for requirements inspection) </a:t>
            </a:r>
          </a:p>
          <a:p>
            <a:pPr lvl="1"/>
            <a:r>
              <a:rPr lang="en-US" dirty="0" smtClean="0"/>
              <a:t>to peer reviews. </a:t>
            </a:r>
          </a:p>
          <a:p>
            <a:r>
              <a:rPr lang="en-US" dirty="0" smtClean="0"/>
              <a:t>Once inspection is complete, the project team should have an initial set of prioritized security requirements.</a:t>
            </a:r>
          </a:p>
          <a:p>
            <a:r>
              <a:rPr lang="en-US" dirty="0" smtClean="0"/>
              <a:t> It should also understand which areas are incomplete and must be revisited at a later time.</a:t>
            </a:r>
          </a:p>
          <a:p>
            <a:r>
              <a:rPr lang="en-US" dirty="0" smtClean="0"/>
              <a:t> Finally, the project team should understand which areas are dependent on specific architectures and implementations and should plan to revisit those as well.</a:t>
            </a:r>
            <a:endParaRPr lang="en-US" dirty="0"/>
          </a:p>
        </p:txBody>
      </p:sp>
      <p:sp>
        <p:nvSpPr>
          <p:cNvPr id="4" name="Date Placeholder 3"/>
          <p:cNvSpPr>
            <a:spLocks noGrp="1"/>
          </p:cNvSpPr>
          <p:nvPr>
            <p:ph type="dt" sz="half" idx="10"/>
          </p:nvPr>
        </p:nvSpPr>
        <p:spPr/>
        <p:txBody>
          <a:bodyPr/>
          <a:lstStyle/>
          <a:p>
            <a:fld id="{65F5BDD4-28D0-46A0-A4D6-F8DB79EF3977}"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Square Tools</a:t>
            </a:r>
            <a:endParaRPr lang="en-US" dirty="0"/>
          </a:p>
        </p:txBody>
      </p:sp>
      <p:sp>
        <p:nvSpPr>
          <p:cNvPr id="3" name="Content Placeholder 2"/>
          <p:cNvSpPr>
            <a:spLocks noGrp="1"/>
          </p:cNvSpPr>
          <p:nvPr>
            <p:ph idx="1"/>
          </p:nvPr>
        </p:nvSpPr>
        <p:spPr/>
        <p:txBody>
          <a:bodyPr>
            <a:normAutofit lnSpcReduction="10000"/>
          </a:bodyPr>
          <a:lstStyle/>
          <a:p>
            <a:r>
              <a:rPr lang="en-US" dirty="0" smtClean="0"/>
              <a:t>A prototype tool has been developed to support SQUARE. </a:t>
            </a:r>
          </a:p>
          <a:p>
            <a:pPr lvl="1"/>
            <a:r>
              <a:rPr lang="en-US" dirty="0" smtClean="0"/>
              <a:t>It primarily provides an organizational framework for the artifact documents, and it also provides default content for some of the steps. </a:t>
            </a:r>
          </a:p>
          <a:p>
            <a:pPr lvl="1"/>
            <a:r>
              <a:rPr lang="en-US" dirty="0" smtClean="0"/>
              <a:t>It provides limited support for sophisticated functions such as traceability and prioritization. </a:t>
            </a:r>
          </a:p>
          <a:p>
            <a:r>
              <a:rPr lang="en-US" dirty="0" smtClean="0"/>
              <a:t>This prototype tool is undergoing redevelopment in 2008-2009 so that it will be more robust, provide better support to the SQUARE process, and be more attractive to users.</a:t>
            </a:r>
          </a:p>
          <a:p>
            <a:endParaRPr lang="en-US" dirty="0"/>
          </a:p>
        </p:txBody>
      </p:sp>
      <p:sp>
        <p:nvSpPr>
          <p:cNvPr id="4" name="Date Placeholder 3"/>
          <p:cNvSpPr>
            <a:spLocks noGrp="1"/>
          </p:cNvSpPr>
          <p:nvPr>
            <p:ph type="dt" sz="half" idx="10"/>
          </p:nvPr>
        </p:nvSpPr>
        <p:spPr/>
        <p:txBody>
          <a:bodyPr/>
          <a:lstStyle/>
          <a:p>
            <a:fld id="{C116B5F3-8C9B-4BE6-A958-39D58F544B04}"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Expected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When you apply SQUARE,</a:t>
            </a:r>
          </a:p>
          <a:p>
            <a:pPr lvl="1"/>
            <a:r>
              <a:rPr lang="en-US" dirty="0" smtClean="0"/>
              <a:t> you can expect to have relevant security requirements identified and documented for the system or software that is being developed. </a:t>
            </a:r>
          </a:p>
          <a:p>
            <a:r>
              <a:rPr lang="en-US" dirty="0" smtClean="0"/>
              <a:t>SQUARE is more suited to a system under development than one that has already been fielded, although it has been used for both.</a:t>
            </a:r>
          </a:p>
          <a:p>
            <a:r>
              <a:rPr lang="en-US" dirty="0" smtClean="0"/>
              <a:t> Although quantitative measures do not exist, case study clients recognized the value of the new security requirements and have taken steps to incorporate them into their system specifications.</a:t>
            </a:r>
          </a:p>
        </p:txBody>
      </p:sp>
      <p:sp>
        <p:nvSpPr>
          <p:cNvPr id="4" name="Date Placeholder 3"/>
          <p:cNvSpPr>
            <a:spLocks noGrp="1"/>
          </p:cNvSpPr>
          <p:nvPr>
            <p:ph type="dt" sz="half" idx="10"/>
          </p:nvPr>
        </p:nvSpPr>
        <p:spPr/>
        <p:txBody>
          <a:bodyPr/>
          <a:lstStyle/>
          <a:p>
            <a:fld id="{43A64F2F-7148-4544-A06E-0C9D19A8E4BD}"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System Quality Requirements Engineering (SQUARE) is a process model that was developed at Carnegie Mellon University</a:t>
            </a:r>
          </a:p>
          <a:p>
            <a:r>
              <a:rPr lang="en-US" dirty="0" smtClean="0"/>
              <a:t>It provides a means</a:t>
            </a:r>
          </a:p>
          <a:p>
            <a:pPr lvl="1"/>
            <a:r>
              <a:rPr lang="en-US" dirty="0" smtClean="0"/>
              <a:t> for eliciting, </a:t>
            </a:r>
          </a:p>
          <a:p>
            <a:pPr lvl="1"/>
            <a:r>
              <a:rPr lang="en-US" dirty="0" smtClean="0"/>
              <a:t>categorizing, </a:t>
            </a:r>
          </a:p>
          <a:p>
            <a:pPr lvl="1"/>
            <a:r>
              <a:rPr lang="en-US" dirty="0" smtClean="0"/>
              <a:t>and prioritizing </a:t>
            </a:r>
          </a:p>
          <a:p>
            <a:r>
              <a:rPr lang="en-US" dirty="0" smtClean="0"/>
              <a:t>security requirements for information technology systems and applications.</a:t>
            </a:r>
            <a:endParaRPr lang="en-US" dirty="0"/>
          </a:p>
        </p:txBody>
      </p:sp>
      <p:sp>
        <p:nvSpPr>
          <p:cNvPr id="4" name="Date Placeholder 3"/>
          <p:cNvSpPr>
            <a:spLocks noGrp="1"/>
          </p:cNvSpPr>
          <p:nvPr>
            <p:ph type="dt" sz="half" idx="10"/>
          </p:nvPr>
        </p:nvSpPr>
        <p:spPr/>
        <p:txBody>
          <a:bodyPr/>
          <a:lstStyle/>
          <a:p>
            <a:fld id="{81C250C8-078A-4BC5-8BAF-2D0EF2BBF409}" type="datetime1">
              <a:rPr lang="en-US" smtClean="0"/>
              <a:t>3/22/2011</a:t>
            </a:fld>
            <a:endParaRPr lang="en-US"/>
          </a:p>
        </p:txBody>
      </p:sp>
      <p:sp>
        <p:nvSpPr>
          <p:cNvPr id="5" name="Footer Placeholder 4"/>
          <p:cNvSpPr>
            <a:spLocks noGrp="1"/>
          </p:cNvSpPr>
          <p:nvPr>
            <p:ph type="ftr" sz="quarter" idx="11"/>
          </p:nvPr>
        </p:nvSpPr>
        <p:spPr/>
        <p:txBody>
          <a:bodyPr/>
          <a:lstStyle/>
          <a:p>
            <a:r>
              <a:rPr lang="en-US" dirty="0" smtClean="0"/>
              <a:t>Adapted </a:t>
            </a:r>
            <a:r>
              <a:rPr lang="en-US" dirty="0" err="1" smtClean="0"/>
              <a:t>from:https</a:t>
            </a:r>
            <a:r>
              <a:rPr lang="en-US" dirty="0" smtClean="0"/>
              <a:t>://</a:t>
            </a:r>
            <a:r>
              <a:rPr lang="en-US" dirty="0" err="1" smtClean="0"/>
              <a:t>buildsecurityin.us-cert.gov</a:t>
            </a:r>
            <a:r>
              <a:rPr lang="en-US" dirty="0" smtClean="0"/>
              <a:t>/</a:t>
            </a:r>
            <a:r>
              <a:rPr lang="en-US" dirty="0" err="1" smtClean="0"/>
              <a:t>bsi</a:t>
            </a:r>
            <a:r>
              <a:rPr lang="en-US" dirty="0" smtClean="0"/>
              <a:t>/articles/best-practices/requirements/232-BSI.html</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Expected Results</a:t>
            </a:r>
            <a:endParaRPr lang="en-US" dirty="0"/>
          </a:p>
        </p:txBody>
      </p:sp>
      <p:sp>
        <p:nvSpPr>
          <p:cNvPr id="3" name="Content Placeholder 2"/>
          <p:cNvSpPr>
            <a:spLocks noGrp="1"/>
          </p:cNvSpPr>
          <p:nvPr>
            <p:ph idx="1"/>
          </p:nvPr>
        </p:nvSpPr>
        <p:spPr/>
        <p:txBody>
          <a:bodyPr>
            <a:normAutofit/>
          </a:bodyPr>
          <a:lstStyle/>
          <a:p>
            <a:r>
              <a:rPr lang="en-US" dirty="0" smtClean="0"/>
              <a:t>Our experience with SQUARE suggests that the system and its elements have to be considered within the context or environment in which it operates. </a:t>
            </a:r>
          </a:p>
          <a:p>
            <a:r>
              <a:rPr lang="en-US" dirty="0" smtClean="0"/>
              <a:t>For example, a system that operates on a single isolated workstation will have very different security requirements from a similar system that is Web based.</a:t>
            </a:r>
          </a:p>
          <a:p>
            <a:r>
              <a:rPr lang="en-US" dirty="0" smtClean="0"/>
              <a:t> In a similar fashion, a medical information system will have different security requirements for workstations that are isolated in a physician’s office than for those that are in a public area in a hospital.</a:t>
            </a:r>
          </a:p>
        </p:txBody>
      </p:sp>
      <p:sp>
        <p:nvSpPr>
          <p:cNvPr id="4" name="Date Placeholder 3"/>
          <p:cNvSpPr>
            <a:spLocks noGrp="1"/>
          </p:cNvSpPr>
          <p:nvPr>
            <p:ph type="dt" sz="half" idx="10"/>
          </p:nvPr>
        </p:nvSpPr>
        <p:spPr/>
        <p:txBody>
          <a:bodyPr/>
          <a:lstStyle/>
          <a:p>
            <a:fld id="{0F907FF0-EF14-40FF-AF79-76DC9FCAE4C5}"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Expected Results</a:t>
            </a:r>
            <a:endParaRPr lang="en-US" dirty="0"/>
          </a:p>
        </p:txBody>
      </p:sp>
      <p:sp>
        <p:nvSpPr>
          <p:cNvPr id="3" name="Content Placeholder 2"/>
          <p:cNvSpPr>
            <a:spLocks noGrp="1"/>
          </p:cNvSpPr>
          <p:nvPr>
            <p:ph idx="1"/>
          </p:nvPr>
        </p:nvSpPr>
        <p:spPr/>
        <p:txBody>
          <a:bodyPr>
            <a:normAutofit/>
          </a:bodyPr>
          <a:lstStyle/>
          <a:p>
            <a:r>
              <a:rPr lang="en-US" dirty="0" smtClean="0"/>
              <a:t>These differences should be accounted for in the artifacts developed in Step 3, for example in usage scenarios and misuse or abuse cases. When the context changes on a project, you should revisit the security requirements and reapply the SQUARE process. It may be that a subset of the SQUARE steps will be sufficient for this purpose, but we do not yet have enough experience with subsequent applications of SQUARE to the same system to make that determination. </a:t>
            </a:r>
          </a:p>
          <a:p>
            <a:endParaRPr lang="en-US" dirty="0"/>
          </a:p>
        </p:txBody>
      </p:sp>
      <p:sp>
        <p:nvSpPr>
          <p:cNvPr id="4" name="Date Placeholder 3"/>
          <p:cNvSpPr>
            <a:spLocks noGrp="1"/>
          </p:cNvSpPr>
          <p:nvPr>
            <p:ph type="dt" sz="half" idx="10"/>
          </p:nvPr>
        </p:nvSpPr>
        <p:spPr/>
        <p:txBody>
          <a:bodyPr/>
          <a:lstStyle/>
          <a:p>
            <a:fld id="{7FE84704-295F-492C-B171-CEA36A5ACB36}"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Output from SQUARE Steps</a:t>
            </a:r>
            <a:endParaRPr lang="en-US" dirty="0"/>
          </a:p>
        </p:txBody>
      </p:sp>
      <p:sp>
        <p:nvSpPr>
          <p:cNvPr id="3" name="Content Placeholder 2"/>
          <p:cNvSpPr>
            <a:spLocks noGrp="1"/>
          </p:cNvSpPr>
          <p:nvPr>
            <p:ph idx="1"/>
          </p:nvPr>
        </p:nvSpPr>
        <p:spPr/>
        <p:txBody>
          <a:bodyPr/>
          <a:lstStyle/>
          <a:p>
            <a:r>
              <a:rPr lang="en-US" dirty="0" smtClean="0"/>
              <a:t>In order to provide concrete examples of the nine SQUARE steps, we present here a sample of the output from each individual step (all taken from the case studies) to demonstrate how SQUARE looks in action.</a:t>
            </a:r>
          </a:p>
          <a:p>
            <a:pPr>
              <a:buNone/>
            </a:pPr>
            <a:endParaRPr lang="en-US" dirty="0"/>
          </a:p>
        </p:txBody>
      </p:sp>
      <p:sp>
        <p:nvSpPr>
          <p:cNvPr id="4" name="Date Placeholder 3"/>
          <p:cNvSpPr>
            <a:spLocks noGrp="1"/>
          </p:cNvSpPr>
          <p:nvPr>
            <p:ph type="dt" sz="half" idx="10"/>
          </p:nvPr>
        </p:nvSpPr>
        <p:spPr/>
        <p:txBody>
          <a:bodyPr/>
          <a:lstStyle/>
          <a:p>
            <a:fld id="{FE6D82E8-7AE9-4D44-AF52-B48F091C47FC}"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PROCESS IN ACTION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Step 1: Agree on Definitions </a:t>
            </a:r>
          </a:p>
          <a:p>
            <a:r>
              <a:rPr lang="en-US" dirty="0" smtClean="0"/>
              <a:t>We worked with the client to agree on a common set of security definitions to create a common base of understanding. The following is a small subset of the definitions that were agreed on: </a:t>
            </a:r>
          </a:p>
          <a:p>
            <a:r>
              <a:rPr lang="en-US" i="1" dirty="0" smtClean="0"/>
              <a:t>access control</a:t>
            </a:r>
            <a:r>
              <a:rPr lang="en-US" dirty="0" smtClean="0"/>
              <a:t>: Ensures that resources are granted only to those users who are entitled to them. </a:t>
            </a:r>
          </a:p>
          <a:p>
            <a:r>
              <a:rPr lang="en-US" i="1" dirty="0" smtClean="0"/>
              <a:t>access control list</a:t>
            </a:r>
            <a:r>
              <a:rPr lang="en-US" dirty="0" smtClean="0"/>
              <a:t>: A table that tells a computer operating system which access rights or explicit denials each user has to a particular system object, such as a file directory or individual file. </a:t>
            </a:r>
          </a:p>
          <a:p>
            <a:r>
              <a:rPr lang="en-US" i="1" dirty="0" smtClean="0"/>
              <a:t>antivirus software</a:t>
            </a:r>
            <a:r>
              <a:rPr lang="en-US" dirty="0" smtClean="0"/>
              <a:t>: A class of program that searches hard drives and memory for any known or potential viruses. </a:t>
            </a:r>
          </a:p>
          <a:p>
            <a:r>
              <a:rPr lang="en-US" dirty="0" smtClean="0"/>
              <a:t>The full set of definitions was drawn from resources such as IEEE, Carnegie Mellon University, industry, and dictionaries. </a:t>
            </a:r>
          </a:p>
        </p:txBody>
      </p:sp>
      <p:sp>
        <p:nvSpPr>
          <p:cNvPr id="4" name="Date Placeholder 3"/>
          <p:cNvSpPr>
            <a:spLocks noGrp="1"/>
          </p:cNvSpPr>
          <p:nvPr>
            <p:ph type="dt" sz="half" idx="10"/>
          </p:nvPr>
        </p:nvSpPr>
        <p:spPr/>
        <p:txBody>
          <a:bodyPr/>
          <a:lstStyle/>
          <a:p>
            <a:fld id="{3B87C68B-F3E7-4533-8EB0-D507066F7228}"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PROCESS IN ACTION</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4400" b="1" dirty="0" smtClean="0"/>
              <a:t>Step 2: Identify Safety and Security Goals </a:t>
            </a:r>
          </a:p>
          <a:p>
            <a:r>
              <a:rPr lang="en-US" sz="4600" dirty="0" smtClean="0"/>
              <a:t>We worked with the client to flesh out security goals that mapped to the company’s overall business goals. This is one example set of goals: </a:t>
            </a:r>
          </a:p>
          <a:p>
            <a:r>
              <a:rPr lang="en-US" sz="4600" b="1" dirty="0" smtClean="0"/>
              <a:t>Business Goal of AMS(Asset Management System):</a:t>
            </a:r>
            <a:r>
              <a:rPr lang="en-US" sz="4600" dirty="0" smtClean="0"/>
              <a:t> To provide an application that supports asset management and planning. </a:t>
            </a:r>
          </a:p>
          <a:p>
            <a:r>
              <a:rPr lang="en-US" sz="4600" b="1" dirty="0" smtClean="0"/>
              <a:t>Safety and Security Goals:</a:t>
            </a:r>
            <a:r>
              <a:rPr lang="en-US" sz="4600" dirty="0" smtClean="0"/>
              <a:t> Three high-level safety and security goals were derived for the system: </a:t>
            </a:r>
          </a:p>
          <a:p>
            <a:pPr lvl="1"/>
            <a:r>
              <a:rPr lang="en-US" sz="4600" dirty="0" smtClean="0"/>
              <a:t>Management shall exercise effective control over the system’s configuration and use. </a:t>
            </a:r>
          </a:p>
          <a:p>
            <a:pPr lvl="1"/>
            <a:r>
              <a:rPr lang="en-US" sz="4600" dirty="0" smtClean="0"/>
              <a:t>The confidentiality, accuracy, and integrity of the AMS shall be maintained. </a:t>
            </a:r>
          </a:p>
          <a:p>
            <a:pPr lvl="1"/>
            <a:r>
              <a:rPr lang="en-US" sz="4600" dirty="0" smtClean="0"/>
              <a:t>The AMS shall be available for use when needed. </a:t>
            </a:r>
          </a:p>
          <a:p>
            <a:endParaRPr lang="en-US" dirty="0" smtClean="0"/>
          </a:p>
        </p:txBody>
      </p:sp>
      <p:sp>
        <p:nvSpPr>
          <p:cNvPr id="4" name="Date Placeholder 3"/>
          <p:cNvSpPr>
            <a:spLocks noGrp="1"/>
          </p:cNvSpPr>
          <p:nvPr>
            <p:ph type="dt" sz="half" idx="10"/>
          </p:nvPr>
        </p:nvSpPr>
        <p:spPr/>
        <p:txBody>
          <a:bodyPr/>
          <a:lstStyle/>
          <a:p>
            <a:fld id="{1D809FDF-29B9-41EC-B2CD-BFCA39AFBD22}"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PROCESS IN ACTION</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buNone/>
            </a:pPr>
            <a:r>
              <a:rPr lang="en-US" b="1" dirty="0" smtClean="0"/>
              <a:t>Step 3: Develop Artifacts </a:t>
            </a:r>
          </a:p>
          <a:p>
            <a:r>
              <a:rPr lang="en-US" dirty="0" smtClean="0"/>
              <a:t>Architectural diagrams, use cases, misuse cases, abuse case diagrams, attack trees, and essential assets and services were documented in this portion of SQUARE. For instance, an attack scenario was documented in the following way: </a:t>
            </a:r>
          </a:p>
          <a:p>
            <a:r>
              <a:rPr lang="en-US" dirty="0" smtClean="0"/>
              <a:t>System administrator accesses confidential information </a:t>
            </a:r>
          </a:p>
          <a:p>
            <a:r>
              <a:rPr lang="en-US" dirty="0" smtClean="0"/>
              <a:t>by being recruited OR </a:t>
            </a:r>
          </a:p>
          <a:p>
            <a:pPr lvl="1"/>
            <a:r>
              <a:rPr lang="en-US" dirty="0" smtClean="0"/>
              <a:t>by being bribed OR </a:t>
            </a:r>
          </a:p>
          <a:p>
            <a:pPr lvl="1"/>
            <a:r>
              <a:rPr lang="en-US" dirty="0" smtClean="0"/>
              <a:t>by being threatened OR </a:t>
            </a:r>
          </a:p>
          <a:p>
            <a:pPr lvl="1"/>
            <a:r>
              <a:rPr lang="en-US" dirty="0" smtClean="0"/>
              <a:t>through social engineering OR </a:t>
            </a:r>
          </a:p>
          <a:p>
            <a:r>
              <a:rPr lang="en-US" dirty="0" smtClean="0"/>
              <a:t>by purposefully abusing rights </a:t>
            </a:r>
            <a:endParaRPr lang="en-US" dirty="0" smtClean="0"/>
          </a:p>
          <a:p>
            <a:pPr>
              <a:buNone/>
            </a:pPr>
            <a:r>
              <a:rPr lang="en-US" dirty="0" smtClean="0"/>
              <a:t>An example abuse case diagram is shown in Figure 1. </a:t>
            </a:r>
          </a:p>
          <a:p>
            <a:pPr>
              <a:buNone/>
            </a:pPr>
            <a:r>
              <a:rPr lang="en-US" b="1" dirty="0" smtClean="0"/>
              <a:t>Figure 1. Abuse case example</a:t>
            </a:r>
            <a:r>
              <a:rPr lang="en-US" dirty="0" smtClean="0"/>
              <a:t> </a:t>
            </a:r>
            <a:endParaRPr lang="en-US" dirty="0" smtClean="0"/>
          </a:p>
          <a:p>
            <a:endParaRPr lang="en-US" dirty="0" smtClean="0"/>
          </a:p>
        </p:txBody>
      </p:sp>
      <p:sp>
        <p:nvSpPr>
          <p:cNvPr id="4" name="Date Placeholder 3"/>
          <p:cNvSpPr>
            <a:spLocks noGrp="1"/>
          </p:cNvSpPr>
          <p:nvPr>
            <p:ph type="dt" sz="half" idx="10"/>
          </p:nvPr>
        </p:nvSpPr>
        <p:spPr/>
        <p:txBody>
          <a:bodyPr/>
          <a:lstStyle/>
          <a:p>
            <a:fld id="{E1DE4840-0B1E-4C46-8B4D-F44CFCEAB82E}"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QUARE_fig.png"/>
          <p:cNvPicPr>
            <a:picLocks noGrp="1" noChangeAspect="1"/>
          </p:cNvPicPr>
          <p:nvPr>
            <p:ph idx="1"/>
          </p:nvPr>
        </p:nvPicPr>
        <p:blipFill>
          <a:blip r:embed="rId2" cstate="print"/>
          <a:stretch>
            <a:fillRect/>
          </a:stretch>
        </p:blipFill>
        <p:spPr>
          <a:xfrm>
            <a:off x="685800" y="914400"/>
            <a:ext cx="7696200" cy="5586579"/>
          </a:xfrm>
        </p:spPr>
      </p:pic>
      <p:sp>
        <p:nvSpPr>
          <p:cNvPr id="5" name="Date Placeholder 4"/>
          <p:cNvSpPr>
            <a:spLocks noGrp="1"/>
          </p:cNvSpPr>
          <p:nvPr>
            <p:ph type="dt" sz="half" idx="10"/>
          </p:nvPr>
        </p:nvSpPr>
        <p:spPr/>
        <p:txBody>
          <a:bodyPr/>
          <a:lstStyle/>
          <a:p>
            <a:fld id="{63703EBB-10DC-473B-ABFC-E10DF5386F32}" type="datetime1">
              <a:rPr lang="en-US" smtClean="0"/>
              <a:t>3/22/2011</a:t>
            </a:fld>
            <a:endParaRPr lang="en-US"/>
          </a:p>
        </p:txBody>
      </p:sp>
      <p:sp>
        <p:nvSpPr>
          <p:cNvPr id="6" name="Footer Placeholder 5"/>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This </a:t>
            </a:r>
            <a:r>
              <a:rPr lang="en-US" dirty="0" smtClean="0"/>
              <a:t>step creates needed documentation that serves as input into the following steps. </a:t>
            </a:r>
          </a:p>
          <a:p>
            <a:r>
              <a:rPr lang="en-US" b="1" dirty="0" smtClean="0"/>
              <a:t>Step 4: Perform Risk Assessment </a:t>
            </a:r>
          </a:p>
          <a:p>
            <a:r>
              <a:rPr lang="en-US" dirty="0" smtClean="0"/>
              <a:t>The risk assessment techniques that were field tested were selected after completing a literature review. This review examined the usefulness and applicability of eight risk assessment techniques: </a:t>
            </a:r>
          </a:p>
          <a:p>
            <a:r>
              <a:rPr lang="en-US" dirty="0" smtClean="0"/>
              <a:t>General Accounting Office Model [GAO 99] </a:t>
            </a:r>
          </a:p>
          <a:p>
            <a:r>
              <a:rPr lang="en-US" dirty="0" smtClean="0"/>
              <a:t>National Institute of Standards and Technology (NIST) Model [</a:t>
            </a:r>
            <a:r>
              <a:rPr lang="en-US" dirty="0" err="1" smtClean="0"/>
              <a:t>Stoneburner</a:t>
            </a:r>
            <a:r>
              <a:rPr lang="en-US" dirty="0" smtClean="0"/>
              <a:t> 02] </a:t>
            </a:r>
          </a:p>
          <a:p>
            <a:endParaRPr lang="en-US" dirty="0" smtClean="0"/>
          </a:p>
          <a:p>
            <a:pPr>
              <a:buNone/>
            </a:pPr>
            <a:endParaRPr lang="en-US" dirty="0" smtClean="0"/>
          </a:p>
        </p:txBody>
      </p:sp>
      <p:sp>
        <p:nvSpPr>
          <p:cNvPr id="4" name="Date Placeholder 3"/>
          <p:cNvSpPr>
            <a:spLocks noGrp="1"/>
          </p:cNvSpPr>
          <p:nvPr>
            <p:ph type="dt" sz="half" idx="10"/>
          </p:nvPr>
        </p:nvSpPr>
        <p:spPr/>
        <p:txBody>
          <a:bodyPr/>
          <a:lstStyle/>
          <a:p>
            <a:fld id="{4E7DB3FE-005A-4161-9766-97CBD2FCF809}"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NSA’s INFOSEC Assessment Methodology [NSA 04] </a:t>
            </a:r>
          </a:p>
          <a:p>
            <a:r>
              <a:rPr lang="en-US" dirty="0" smtClean="0"/>
              <a:t>Shawn Butler’s Security Attribute Evaluation Method [Butler 02] </a:t>
            </a:r>
          </a:p>
          <a:p>
            <a:r>
              <a:rPr lang="en-US" dirty="0" smtClean="0"/>
              <a:t>Carnegie Mellon’s Vendor Risk Assessment and Threat Evaluation [Lipson 01] </a:t>
            </a:r>
          </a:p>
          <a:p>
            <a:r>
              <a:rPr lang="en-US" dirty="0" err="1" smtClean="0"/>
              <a:t>Yacov</a:t>
            </a:r>
            <a:r>
              <a:rPr lang="en-US" dirty="0" smtClean="0"/>
              <a:t> </a:t>
            </a:r>
            <a:r>
              <a:rPr lang="en-US" dirty="0" err="1" smtClean="0"/>
              <a:t>Haimes’s</a:t>
            </a:r>
            <a:r>
              <a:rPr lang="en-US" dirty="0" smtClean="0"/>
              <a:t> Risk Filtering, Ranking, and Management Model [</a:t>
            </a:r>
            <a:r>
              <a:rPr lang="en-US" dirty="0" err="1" smtClean="0"/>
              <a:t>Haimes</a:t>
            </a:r>
            <a:r>
              <a:rPr lang="en-US" dirty="0" smtClean="0"/>
              <a:t> 04] </a:t>
            </a:r>
          </a:p>
          <a:p>
            <a:r>
              <a:rPr lang="en-US" dirty="0" smtClean="0"/>
              <a:t>Carnegie Mellon’s Survivable Systems Analysis Method [Mead 02] </a:t>
            </a:r>
          </a:p>
          <a:p>
            <a:r>
              <a:rPr lang="en-US" dirty="0" smtClean="0"/>
              <a:t>Martin Feather’s Defect Detection and Prevention Model [</a:t>
            </a:r>
            <a:r>
              <a:rPr lang="en-US" dirty="0" err="1" smtClean="0"/>
              <a:t>Cornford</a:t>
            </a:r>
            <a:r>
              <a:rPr lang="en-US" dirty="0" smtClean="0"/>
              <a:t> 04]</a:t>
            </a:r>
            <a:endParaRPr lang="en-US" dirty="0" smtClean="0"/>
          </a:p>
        </p:txBody>
      </p:sp>
      <p:sp>
        <p:nvSpPr>
          <p:cNvPr id="4" name="Date Placeholder 3"/>
          <p:cNvSpPr>
            <a:spLocks noGrp="1"/>
          </p:cNvSpPr>
          <p:nvPr>
            <p:ph type="dt" sz="half" idx="10"/>
          </p:nvPr>
        </p:nvSpPr>
        <p:spPr/>
        <p:txBody>
          <a:bodyPr/>
          <a:lstStyle/>
          <a:p>
            <a:fld id="{487920DB-2D88-4D51-84D9-197AF7BBCA41}"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Each technique was ranked in four categories: </a:t>
            </a:r>
          </a:p>
          <a:p>
            <a:pPr marL="514350" indent="-514350">
              <a:buFont typeface="+mj-lt"/>
              <a:buAutoNum type="arabicPeriod"/>
            </a:pPr>
            <a:r>
              <a:rPr lang="en-US" dirty="0" smtClean="0"/>
              <a:t>suitability for small companies </a:t>
            </a:r>
          </a:p>
          <a:p>
            <a:pPr marL="514350" indent="-514350">
              <a:buFont typeface="+mj-lt"/>
              <a:buAutoNum type="arabicPeriod"/>
            </a:pPr>
            <a:r>
              <a:rPr lang="en-US" dirty="0" smtClean="0"/>
              <a:t>feasibility of completion in the time allotted </a:t>
            </a:r>
          </a:p>
          <a:p>
            <a:pPr marL="514350" indent="-514350">
              <a:buFont typeface="+mj-lt"/>
              <a:buAutoNum type="arabicPeriod"/>
            </a:pPr>
            <a:r>
              <a:rPr lang="en-US" dirty="0" smtClean="0"/>
              <a:t>lack of dependence on historical threat data </a:t>
            </a:r>
          </a:p>
          <a:p>
            <a:pPr marL="514350" indent="-514350">
              <a:buFont typeface="+mj-lt"/>
              <a:buAutoNum type="arabicPeriod"/>
            </a:pPr>
            <a:r>
              <a:rPr lang="en-US" dirty="0" smtClean="0"/>
              <a:t>suitability in addressing requirements </a:t>
            </a:r>
          </a:p>
          <a:p>
            <a:endParaRPr lang="en-US" dirty="0" smtClean="0"/>
          </a:p>
        </p:txBody>
      </p:sp>
      <p:sp>
        <p:nvSpPr>
          <p:cNvPr id="4" name="Date Placeholder 3"/>
          <p:cNvSpPr>
            <a:spLocks noGrp="1"/>
          </p:cNvSpPr>
          <p:nvPr>
            <p:ph type="dt" sz="half" idx="10"/>
          </p:nvPr>
        </p:nvSpPr>
        <p:spPr/>
        <p:txBody>
          <a:bodyPr/>
          <a:lstStyle/>
          <a:p>
            <a:fld id="{67384FAE-DC9C-43F2-AEC2-2DBB7783458C}"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FOCUS OF THE MODEL</a:t>
            </a:r>
            <a:endParaRPr lang="en-US" dirty="0"/>
          </a:p>
        </p:txBody>
      </p:sp>
      <p:sp>
        <p:nvSpPr>
          <p:cNvPr id="3" name="Content Placeholder 2"/>
          <p:cNvSpPr>
            <a:spLocks noGrp="1"/>
          </p:cNvSpPr>
          <p:nvPr>
            <p:ph idx="1"/>
          </p:nvPr>
        </p:nvSpPr>
        <p:spPr/>
        <p:txBody>
          <a:bodyPr>
            <a:normAutofit/>
          </a:bodyPr>
          <a:lstStyle/>
          <a:p>
            <a:r>
              <a:rPr lang="en-US" dirty="0" smtClean="0"/>
              <a:t> Is to build security concepts into the early stages of the development life cycle. </a:t>
            </a:r>
          </a:p>
          <a:p>
            <a:r>
              <a:rPr lang="en-US" dirty="0" smtClean="0"/>
              <a:t>The model can also be used </a:t>
            </a:r>
          </a:p>
          <a:p>
            <a:pPr lvl="1"/>
            <a:r>
              <a:rPr lang="en-US" dirty="0" smtClean="0"/>
              <a:t>for documenting  and analyzing the security aspects of fielded systems </a:t>
            </a:r>
          </a:p>
          <a:p>
            <a:pPr lvl="1"/>
            <a:r>
              <a:rPr lang="en-US" dirty="0" smtClean="0"/>
              <a:t>and for steering future improvements and modifications to those systems.</a:t>
            </a:r>
            <a:endParaRPr lang="en-US" dirty="0"/>
          </a:p>
        </p:txBody>
      </p:sp>
      <p:sp>
        <p:nvSpPr>
          <p:cNvPr id="4" name="Date Placeholder 3"/>
          <p:cNvSpPr>
            <a:spLocks noGrp="1"/>
          </p:cNvSpPr>
          <p:nvPr>
            <p:ph type="dt" sz="half" idx="10"/>
          </p:nvPr>
        </p:nvSpPr>
        <p:spPr/>
        <p:txBody>
          <a:bodyPr/>
          <a:lstStyle/>
          <a:p>
            <a:fld id="{AC3F7A6C-1D7C-435A-9E1D-B33C212EA3AA}"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PROCESS IN ACTION</a:t>
            </a:r>
            <a:endParaRPr lang="en-US" dirty="0"/>
          </a:p>
        </p:txBody>
      </p:sp>
      <p:sp>
        <p:nvSpPr>
          <p:cNvPr id="3" name="Content Placeholder 2"/>
          <p:cNvSpPr>
            <a:spLocks noGrp="1"/>
          </p:cNvSpPr>
          <p:nvPr>
            <p:ph idx="1"/>
          </p:nvPr>
        </p:nvSpPr>
        <p:spPr/>
        <p:txBody>
          <a:bodyPr>
            <a:normAutofit/>
          </a:bodyPr>
          <a:lstStyle/>
          <a:p>
            <a:pPr>
              <a:buNone/>
            </a:pPr>
            <a:r>
              <a:rPr lang="en-US" b="1" dirty="0" smtClean="0"/>
              <a:t>Step 5: Select Elicitation Techniques </a:t>
            </a:r>
          </a:p>
          <a:p>
            <a:r>
              <a:rPr lang="en-US" dirty="0" smtClean="0"/>
              <a:t>For this step, teams tested various elicitation techniques and models</a:t>
            </a:r>
            <a:r>
              <a:rPr lang="en-US" dirty="0" smtClean="0"/>
              <a:t>.</a:t>
            </a:r>
          </a:p>
          <a:p>
            <a:r>
              <a:rPr lang="en-US" dirty="0" smtClean="0"/>
              <a:t> </a:t>
            </a:r>
            <a:r>
              <a:rPr lang="en-US" dirty="0" smtClean="0"/>
              <a:t>It is often the case that multiple techniques will work for the same project. </a:t>
            </a:r>
            <a:endParaRPr lang="en-US" dirty="0" smtClean="0"/>
          </a:p>
          <a:p>
            <a:r>
              <a:rPr lang="en-US" dirty="0" smtClean="0"/>
              <a:t>The difficulty is in choosing a technique that can adapt to the number and expertise of stakeholders, the size and scope of the client project, and the expertise of the requirements engineering team.</a:t>
            </a:r>
            <a:endParaRPr lang="en-US" dirty="0" smtClean="0"/>
          </a:p>
        </p:txBody>
      </p:sp>
      <p:sp>
        <p:nvSpPr>
          <p:cNvPr id="4" name="Date Placeholder 3"/>
          <p:cNvSpPr>
            <a:spLocks noGrp="1"/>
          </p:cNvSpPr>
          <p:nvPr>
            <p:ph type="dt" sz="half" idx="10"/>
          </p:nvPr>
        </p:nvSpPr>
        <p:spPr/>
        <p:txBody>
          <a:bodyPr/>
          <a:lstStyle/>
          <a:p>
            <a:fld id="{33C8D1A9-8500-43AB-AD73-5284273DCDF5}"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PROCESS IN ACTION</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smtClean="0"/>
              <a:t>is extremely unlikely that any single technique will work for all projects under all circumstances, though our experience has shown that the Accelerated Requirements Method [Hubbard 00] has been successful in eliciting security requirements. </a:t>
            </a:r>
            <a:endParaRPr lang="en-US" dirty="0" smtClean="0"/>
          </a:p>
          <a:p>
            <a:pPr>
              <a:buNone/>
            </a:pP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C8D456B3-CFE1-4ACD-B75C-9CE67022C61C}"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SQUARE PROCESS IN ACTION</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t>The following is a sample of elicitation techniques that may be appropriate: </a:t>
            </a:r>
          </a:p>
          <a:p>
            <a:pPr lvl="1"/>
            <a:r>
              <a:rPr lang="en-US" sz="2000" dirty="0" smtClean="0"/>
              <a:t>structured/unstructured interviews </a:t>
            </a:r>
          </a:p>
          <a:p>
            <a:pPr lvl="1"/>
            <a:r>
              <a:rPr lang="en-US" sz="2000" dirty="0" smtClean="0"/>
              <a:t>use/misuse cases [Jacobson 92] </a:t>
            </a:r>
          </a:p>
          <a:p>
            <a:pPr lvl="1"/>
            <a:r>
              <a:rPr lang="en-US" sz="2000" dirty="0" smtClean="0"/>
              <a:t>facilitated meeting sessions, such as Joint Application Development and the Accelerated Requirements Method [Wood 89, Hubbard 99] </a:t>
            </a:r>
          </a:p>
          <a:p>
            <a:pPr lvl="1"/>
            <a:r>
              <a:rPr lang="en-US" sz="2000" dirty="0" smtClean="0"/>
              <a:t>Soft Systems Methodology [</a:t>
            </a:r>
            <a:r>
              <a:rPr lang="en-US" sz="2000" dirty="0" err="1" smtClean="0"/>
              <a:t>Checkland</a:t>
            </a:r>
            <a:r>
              <a:rPr lang="en-US" sz="2000" dirty="0" smtClean="0"/>
              <a:t> 89] </a:t>
            </a:r>
          </a:p>
          <a:p>
            <a:pPr lvl="1"/>
            <a:r>
              <a:rPr lang="en-US" sz="2000" dirty="0" smtClean="0"/>
              <a:t>Issue-Based Information Systems [Kunz 70] </a:t>
            </a:r>
          </a:p>
          <a:p>
            <a:pPr lvl="1"/>
            <a:r>
              <a:rPr lang="en-US" sz="2000" dirty="0" smtClean="0"/>
              <a:t>Quality Function Deployment [QFD 05] </a:t>
            </a:r>
          </a:p>
          <a:p>
            <a:pPr lvl="1"/>
            <a:r>
              <a:rPr lang="en-US" sz="2000" dirty="0" smtClean="0"/>
              <a:t>Feature-Oriented Domain Analysis [Kang 90] </a:t>
            </a:r>
          </a:p>
          <a:p>
            <a:pPr lvl="1"/>
            <a:r>
              <a:rPr lang="en-US" sz="2000" dirty="0" smtClean="0"/>
              <a:t>Controlled Requirements Expression [</a:t>
            </a:r>
            <a:r>
              <a:rPr lang="en-US" sz="2000" dirty="0" err="1" smtClean="0"/>
              <a:t>Mullery</a:t>
            </a:r>
            <a:r>
              <a:rPr lang="en-US" sz="2000" dirty="0" smtClean="0"/>
              <a:t> 79] </a:t>
            </a:r>
          </a:p>
          <a:p>
            <a:pPr lvl="1"/>
            <a:r>
              <a:rPr lang="en-US" sz="2000" dirty="0" smtClean="0"/>
              <a:t>Critical Discourse Analysis [</a:t>
            </a:r>
            <a:r>
              <a:rPr lang="en-US" sz="2000" dirty="0" err="1" smtClean="0"/>
              <a:t>Schiffrin</a:t>
            </a:r>
            <a:r>
              <a:rPr lang="en-US" sz="2000" dirty="0" smtClean="0"/>
              <a:t> 94]</a:t>
            </a:r>
            <a:endParaRPr lang="en-US" sz="2000" dirty="0"/>
          </a:p>
        </p:txBody>
      </p:sp>
      <p:sp>
        <p:nvSpPr>
          <p:cNvPr id="4" name="Date Placeholder 3"/>
          <p:cNvSpPr>
            <a:spLocks noGrp="1"/>
          </p:cNvSpPr>
          <p:nvPr>
            <p:ph type="dt" sz="half" idx="10"/>
          </p:nvPr>
        </p:nvSpPr>
        <p:spPr/>
        <p:txBody>
          <a:bodyPr/>
          <a:lstStyle/>
          <a:p>
            <a:fld id="{782650B1-2F19-4B81-8023-26ACAFB346AC}"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PROCESS IN ACTION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Steps 6 and 7: Elicit and Categorize Safety and Security </a:t>
            </a:r>
            <a:r>
              <a:rPr lang="en-US" b="1" dirty="0" smtClean="0"/>
              <a:t>Requirements</a:t>
            </a:r>
          </a:p>
          <a:p>
            <a:r>
              <a:rPr lang="en-US" sz="3600" dirty="0" smtClean="0"/>
              <a:t>Nine security requirements were identified and then organized to map to the three high-level security goals (see Step 2). Some of the requirements were </a:t>
            </a:r>
          </a:p>
          <a:p>
            <a:r>
              <a:rPr lang="en-US" sz="3600" dirty="0" err="1" smtClean="0"/>
              <a:t>Req</a:t>
            </a:r>
            <a:r>
              <a:rPr lang="en-US" sz="3600" dirty="0" smtClean="0"/>
              <a:t> 1: The system is required to have strong authentication measures in place at all system gateways and entrance points (maps to Goals 1 and 2). </a:t>
            </a:r>
          </a:p>
          <a:p>
            <a:r>
              <a:rPr lang="en-US" sz="3600" dirty="0" err="1" smtClean="0"/>
              <a:t>Req</a:t>
            </a:r>
            <a:r>
              <a:rPr lang="en-US" sz="3600" dirty="0" smtClean="0"/>
              <a:t> 2: The system is required to have sufficient process-centric and logical means to govern which system elements (data, functionality, etc.) users can view, modify, and/or interact with (maps to Goals 1 and 2</a:t>
            </a:r>
            <a:r>
              <a:rPr lang="en-US" sz="3600" dirty="0" smtClean="0"/>
              <a:t>).</a:t>
            </a:r>
          </a:p>
          <a:p>
            <a:r>
              <a:rPr lang="en-US" sz="3600" dirty="0" err="1" smtClean="0"/>
              <a:t>Req</a:t>
            </a:r>
            <a:r>
              <a:rPr lang="en-US" sz="3600" dirty="0" smtClean="0"/>
              <a:t> </a:t>
            </a:r>
            <a:r>
              <a:rPr lang="en-US" sz="3600" dirty="0" smtClean="0"/>
              <a:t>3: A continuity of operations plan (COOP) is required to assure system availability (maps to Goal 3). </a:t>
            </a:r>
          </a:p>
        </p:txBody>
      </p:sp>
      <p:sp>
        <p:nvSpPr>
          <p:cNvPr id="4" name="Date Placeholder 3"/>
          <p:cNvSpPr>
            <a:spLocks noGrp="1"/>
          </p:cNvSpPr>
          <p:nvPr>
            <p:ph type="dt" sz="half" idx="10"/>
          </p:nvPr>
        </p:nvSpPr>
        <p:spPr/>
        <p:txBody>
          <a:bodyPr/>
          <a:lstStyle/>
          <a:p>
            <a:fld id="{155C221B-382D-41C8-8A48-103799438414}"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PROCESS IN ACTION</a:t>
            </a:r>
            <a:endParaRPr lang="en-US" dirty="0"/>
          </a:p>
        </p:txBody>
      </p:sp>
      <p:sp>
        <p:nvSpPr>
          <p:cNvPr id="3" name="Content Placeholder 2"/>
          <p:cNvSpPr>
            <a:spLocks noGrp="1"/>
          </p:cNvSpPr>
          <p:nvPr>
            <p:ph idx="1"/>
          </p:nvPr>
        </p:nvSpPr>
        <p:spPr/>
        <p:txBody>
          <a:bodyPr>
            <a:normAutofit/>
          </a:bodyPr>
          <a:lstStyle/>
          <a:p>
            <a:r>
              <a:rPr lang="en-US" dirty="0" err="1" smtClean="0"/>
              <a:t>Req</a:t>
            </a:r>
            <a:r>
              <a:rPr lang="en-US" dirty="0" smtClean="0"/>
              <a:t> </a:t>
            </a:r>
            <a:r>
              <a:rPr lang="en-US" dirty="0" smtClean="0"/>
              <a:t>6: It is required that the system’s network communications be protected from unauthorized information gathering and/or eavesdropping (maps to Goals 1 and 2).</a:t>
            </a:r>
          </a:p>
          <a:p>
            <a:r>
              <a:rPr lang="en-US" dirty="0" smtClean="0"/>
              <a:t>The nine security requirements were central to the security requirements document that was ultimately delivered to the client. </a:t>
            </a:r>
          </a:p>
          <a:p>
            <a:pPr>
              <a:buNone/>
            </a:pPr>
            <a:endParaRPr lang="en-US" b="1" dirty="0" smtClean="0"/>
          </a:p>
          <a:p>
            <a:endParaRPr lang="en-US" dirty="0"/>
          </a:p>
        </p:txBody>
      </p:sp>
      <p:sp>
        <p:nvSpPr>
          <p:cNvPr id="4" name="Date Placeholder 3"/>
          <p:cNvSpPr>
            <a:spLocks noGrp="1"/>
          </p:cNvSpPr>
          <p:nvPr>
            <p:ph type="dt" sz="half" idx="10"/>
          </p:nvPr>
        </p:nvSpPr>
        <p:spPr/>
        <p:txBody>
          <a:bodyPr/>
          <a:lstStyle/>
          <a:p>
            <a:fld id="{87FE8343-B885-4FDA-B014-93A8A65B8546}"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SQUARE PROCESS IN ACTION</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In the first case study, the nine security requirements were prioritized based on the following qualitative rankings: </a:t>
            </a:r>
          </a:p>
          <a:p>
            <a:pPr marL="514350" indent="-514350">
              <a:buFont typeface="+mj-lt"/>
              <a:buAutoNum type="arabicPeriod"/>
            </a:pPr>
            <a:r>
              <a:rPr lang="en-US" dirty="0" smtClean="0"/>
              <a:t>Essential: Product will be unacceptable if this requirement is absent. </a:t>
            </a:r>
          </a:p>
          <a:p>
            <a:pPr marL="514350" indent="-514350">
              <a:buFont typeface="+mj-lt"/>
              <a:buAutoNum type="arabicPeriod"/>
            </a:pPr>
            <a:r>
              <a:rPr lang="en-US" dirty="0" smtClean="0"/>
              <a:t>Conditional: Requirement enhances security, but the product is acceptable if this requirement is absent. </a:t>
            </a:r>
          </a:p>
          <a:p>
            <a:pPr marL="514350" indent="-514350">
              <a:buFont typeface="+mj-lt"/>
              <a:buAutoNum type="arabicPeriod"/>
            </a:pPr>
            <a:r>
              <a:rPr lang="en-US" dirty="0" smtClean="0"/>
              <a:t>Optional: Requirement is clearly of lower priority than Essential and Conditional requirements. </a:t>
            </a:r>
          </a:p>
          <a:p>
            <a:endParaRPr lang="en-US" dirty="0"/>
          </a:p>
        </p:txBody>
      </p:sp>
      <p:sp>
        <p:nvSpPr>
          <p:cNvPr id="4" name="Date Placeholder 3"/>
          <p:cNvSpPr>
            <a:spLocks noGrp="1"/>
          </p:cNvSpPr>
          <p:nvPr>
            <p:ph type="dt" sz="half" idx="10"/>
          </p:nvPr>
        </p:nvSpPr>
        <p:spPr/>
        <p:txBody>
          <a:bodyPr/>
          <a:lstStyle/>
          <a:p>
            <a:fld id="{1B69CB21-BF60-4F40-A978-108F3E595B22}"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SQUARE PROCESS IN ACTION</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dirty="0" err="1" smtClean="0"/>
              <a:t>Req</a:t>
            </a:r>
            <a:r>
              <a:rPr lang="en-US" dirty="0" smtClean="0"/>
              <a:t> 1 from Steps 6 and 7, which dealt with authentication at borders and gateways, was deemed essential because of its importance in protecting against the high-impact, authentication-related risks identified in the risk assessment</a:t>
            </a:r>
            <a:r>
              <a:rPr lang="en-US" dirty="0" smtClean="0"/>
              <a:t>.</a:t>
            </a:r>
          </a:p>
          <a:p>
            <a:r>
              <a:rPr lang="en-US" dirty="0" smtClean="0"/>
              <a:t> </a:t>
            </a:r>
            <a:r>
              <a:rPr lang="en-US" dirty="0" err="1" smtClean="0"/>
              <a:t>Req</a:t>
            </a:r>
            <a:r>
              <a:rPr lang="en-US" dirty="0" smtClean="0"/>
              <a:t> 3, dealing with continuity of operations planning, was still seen as an important element and worth considering, but it was found to be an optional requirement relative to the other eight requirements</a:t>
            </a:r>
            <a:r>
              <a:rPr lang="en-US" dirty="0" smtClean="0"/>
              <a:t>.</a:t>
            </a:r>
          </a:p>
          <a:p>
            <a:pPr lvl="1"/>
            <a:r>
              <a:rPr lang="en-US" dirty="0" smtClean="0"/>
              <a:t> </a:t>
            </a:r>
            <a:r>
              <a:rPr lang="en-US" dirty="0" smtClean="0"/>
              <a:t>That is, though COOP plans are valuable, the risk assessment phase found that greater threats to the system resulted from unauthorized disclosure of information than from availability attacks.</a:t>
            </a:r>
            <a:endParaRPr lang="en-US" dirty="0"/>
          </a:p>
        </p:txBody>
      </p:sp>
      <p:sp>
        <p:nvSpPr>
          <p:cNvPr id="4" name="Date Placeholder 3"/>
          <p:cNvSpPr>
            <a:spLocks noGrp="1"/>
          </p:cNvSpPr>
          <p:nvPr>
            <p:ph type="dt" sz="half" idx="10"/>
          </p:nvPr>
        </p:nvSpPr>
        <p:spPr/>
        <p:txBody>
          <a:bodyPr/>
          <a:lstStyle/>
          <a:p>
            <a:fld id="{70251768-6831-46FD-9241-81BF90E30FE6}"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PROCESS IN ACTION</a:t>
            </a:r>
            <a:endParaRPr lang="en-US" dirty="0"/>
          </a:p>
        </p:txBody>
      </p:sp>
      <p:sp>
        <p:nvSpPr>
          <p:cNvPr id="3" name="Content Placeholder 2"/>
          <p:cNvSpPr>
            <a:spLocks noGrp="1"/>
          </p:cNvSpPr>
          <p:nvPr>
            <p:ph idx="1"/>
          </p:nvPr>
        </p:nvSpPr>
        <p:spPr/>
        <p:txBody>
          <a:bodyPr>
            <a:normAutofit/>
          </a:bodyPr>
          <a:lstStyle/>
          <a:p>
            <a:r>
              <a:rPr lang="en-US" b="1" dirty="0" smtClean="0"/>
              <a:t>Step 9: Inspect Requirements </a:t>
            </a:r>
          </a:p>
          <a:p>
            <a:r>
              <a:rPr lang="en-US" dirty="0" smtClean="0"/>
              <a:t>We experimented with different inspection techniques and had varying levels of success with each</a:t>
            </a:r>
            <a:r>
              <a:rPr lang="en-US" dirty="0" smtClean="0"/>
              <a:t>.</a:t>
            </a:r>
          </a:p>
          <a:p>
            <a:r>
              <a:rPr lang="en-US" dirty="0" smtClean="0"/>
              <a:t> </a:t>
            </a:r>
            <a:r>
              <a:rPr lang="en-US" dirty="0" smtClean="0"/>
              <a:t>None of the inspection techniques were sufficiently effective in identifying defects in the security requirements</a:t>
            </a:r>
            <a:r>
              <a:rPr lang="en-US" dirty="0" smtClean="0"/>
              <a:t>.</a:t>
            </a:r>
          </a:p>
          <a:p>
            <a:pPr lvl="1"/>
            <a:r>
              <a:rPr lang="en-US" dirty="0" smtClean="0"/>
              <a:t> </a:t>
            </a:r>
            <a:r>
              <a:rPr lang="en-US" dirty="0" smtClean="0"/>
              <a:t>Instead, we recommend experimenting with the Fagan inspection technique. </a:t>
            </a:r>
          </a:p>
          <a:p>
            <a:endParaRPr lang="en-US" dirty="0" smtClean="0"/>
          </a:p>
          <a:p>
            <a:endParaRPr lang="en-US" dirty="0"/>
          </a:p>
        </p:txBody>
      </p:sp>
      <p:sp>
        <p:nvSpPr>
          <p:cNvPr id="4" name="Date Placeholder 3"/>
          <p:cNvSpPr>
            <a:spLocks noGrp="1"/>
          </p:cNvSpPr>
          <p:nvPr>
            <p:ph type="dt" sz="half" idx="10"/>
          </p:nvPr>
        </p:nvSpPr>
        <p:spPr/>
        <p:txBody>
          <a:bodyPr/>
          <a:lstStyle/>
          <a:p>
            <a:fld id="{9ED92DC6-ECCC-420B-B8C6-617D7BF7613C}"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PROCESS IN ACTION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one case study instance, each team member played a role in inspecting the quality of the team’s work and deliverables. </a:t>
            </a:r>
            <a:endParaRPr lang="en-US" dirty="0" smtClean="0"/>
          </a:p>
          <a:p>
            <a:r>
              <a:rPr lang="en-US" dirty="0" smtClean="0"/>
              <a:t>A </a:t>
            </a:r>
            <a:r>
              <a:rPr lang="en-US" dirty="0" smtClean="0"/>
              <a:t>peer review log was created to document what had been reviewed and was used to maintain a log of all problems, defects, and concerns</a:t>
            </a:r>
            <a:r>
              <a:rPr lang="en-US" dirty="0" smtClean="0"/>
              <a:t>.</a:t>
            </a:r>
          </a:p>
          <a:p>
            <a:r>
              <a:rPr lang="en-US" dirty="0" smtClean="0"/>
              <a:t> </a:t>
            </a:r>
            <a:r>
              <a:rPr lang="en-US" dirty="0" smtClean="0"/>
              <a:t>Each entry in the log was numbered and dated, addressing the date, origin, defect type, description, severity, owner, reviewer, and status</a:t>
            </a:r>
            <a:r>
              <a:rPr lang="en-US" dirty="0" smtClean="0"/>
              <a:t>.</a:t>
            </a:r>
          </a:p>
          <a:p>
            <a:r>
              <a:rPr lang="en-US" dirty="0" smtClean="0"/>
              <a:t> </a:t>
            </a:r>
            <a:r>
              <a:rPr lang="en-US" dirty="0" smtClean="0"/>
              <a:t>Each entry was assigned to an owner, who was responsible for making sure that defects were fixed. This step was used as a sanity check to ensure that the system met quality goals and expectations.</a:t>
            </a:r>
            <a:endParaRPr lang="en-US" dirty="0"/>
          </a:p>
        </p:txBody>
      </p:sp>
      <p:sp>
        <p:nvSpPr>
          <p:cNvPr id="4" name="Date Placeholder 3"/>
          <p:cNvSpPr>
            <a:spLocks noGrp="1"/>
          </p:cNvSpPr>
          <p:nvPr>
            <p:ph type="dt" sz="half" idx="10"/>
          </p:nvPr>
        </p:nvSpPr>
        <p:spPr/>
        <p:txBody>
          <a:bodyPr/>
          <a:lstStyle/>
          <a:p>
            <a:fld id="{AC2AFFC1-70A4-435D-99A7-3117389F9E0E}"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SQUARE Final </a:t>
            </a:r>
            <a:r>
              <a:rPr lang="en-US" b="1" dirty="0" smtClean="0"/>
              <a:t>Results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 final output to the client was a security requirements document. </a:t>
            </a:r>
            <a:endParaRPr lang="en-US" sz="2800" dirty="0" smtClean="0"/>
          </a:p>
          <a:p>
            <a:r>
              <a:rPr lang="en-US" sz="2800" dirty="0" smtClean="0"/>
              <a:t>The </a:t>
            </a:r>
            <a:r>
              <a:rPr lang="en-US" sz="2800" dirty="0" smtClean="0"/>
              <a:t>client could then use this document in the early stages of the development life cycle to make sure that security requirements were built into project plans</a:t>
            </a:r>
            <a:r>
              <a:rPr lang="en-US" sz="2800" dirty="0" smtClean="0"/>
              <a:t>.</a:t>
            </a:r>
          </a:p>
          <a:p>
            <a:r>
              <a:rPr lang="en-US" sz="2800" dirty="0" smtClean="0"/>
              <a:t> </a:t>
            </a:r>
            <a:r>
              <a:rPr lang="en-US" sz="2800" dirty="0" smtClean="0"/>
              <a:t>Once a system has been deployed, the organization can look back to its requirements documentation to analyze whether it met its requirements and thus satisfied its security goals</a:t>
            </a:r>
            <a:r>
              <a:rPr lang="en-US" sz="2800" dirty="0" smtClean="0"/>
              <a:t>.</a:t>
            </a:r>
          </a:p>
        </p:txBody>
      </p:sp>
      <p:sp>
        <p:nvSpPr>
          <p:cNvPr id="4" name="Date Placeholder 3"/>
          <p:cNvSpPr>
            <a:spLocks noGrp="1"/>
          </p:cNvSpPr>
          <p:nvPr>
            <p:ph type="dt" sz="half" idx="10"/>
          </p:nvPr>
        </p:nvSpPr>
        <p:spPr/>
        <p:txBody>
          <a:bodyPr/>
          <a:lstStyle/>
          <a:p>
            <a:fld id="{3B57D9A6-D138-4507-AAD1-3E7E30417E21}"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The draft process was revised and </a:t>
            </a:r>
            <a:r>
              <a:rPr lang="en-US" dirty="0" err="1" smtClean="0"/>
              <a:t>baselined</a:t>
            </a:r>
            <a:r>
              <a:rPr lang="en-US" dirty="0" smtClean="0"/>
              <a:t> after the case studies were completed;</a:t>
            </a:r>
          </a:p>
          <a:p>
            <a:r>
              <a:rPr lang="en-US" dirty="0" smtClean="0"/>
              <a:t> the </a:t>
            </a:r>
            <a:r>
              <a:rPr lang="en-US" dirty="0" err="1" smtClean="0"/>
              <a:t>baselined</a:t>
            </a:r>
            <a:r>
              <a:rPr lang="en-US" dirty="0" smtClean="0"/>
              <a:t> process is shown in Table 1 attached as SQUARE Process.pdf. </a:t>
            </a:r>
          </a:p>
          <a:p>
            <a:r>
              <a:rPr lang="en-US" dirty="0" smtClean="0"/>
              <a:t>In principle, Steps 1-4 are actually activities that precede security requirements engineering but are necessary to ensure that it is successful</a:t>
            </a:r>
            <a:endParaRPr lang="en-US" dirty="0"/>
          </a:p>
        </p:txBody>
      </p:sp>
      <p:sp>
        <p:nvSpPr>
          <p:cNvPr id="4" name="Date Placeholder 3"/>
          <p:cNvSpPr>
            <a:spLocks noGrp="1"/>
          </p:cNvSpPr>
          <p:nvPr>
            <p:ph type="dt" sz="half" idx="10"/>
          </p:nvPr>
        </p:nvSpPr>
        <p:spPr/>
        <p:txBody>
          <a:bodyPr/>
          <a:lstStyle/>
          <a:p>
            <a:fld id="{D7E32597-9DF0-4DE1-AA45-D006918AB339}"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SQUARE Final </a:t>
            </a:r>
            <a:r>
              <a:rPr lang="en-US" b="1" dirty="0" smtClean="0"/>
              <a:t>Results</a:t>
            </a:r>
            <a:endParaRPr lang="en-US" dirty="0"/>
          </a:p>
        </p:txBody>
      </p:sp>
      <p:sp>
        <p:nvSpPr>
          <p:cNvPr id="3" name="Content Placeholder 2"/>
          <p:cNvSpPr>
            <a:spLocks noGrp="1"/>
          </p:cNvSpPr>
          <p:nvPr>
            <p:ph idx="1"/>
          </p:nvPr>
        </p:nvSpPr>
        <p:spPr/>
        <p:txBody>
          <a:bodyPr>
            <a:normAutofit fontScale="92500"/>
          </a:bodyPr>
          <a:lstStyle/>
          <a:p>
            <a:r>
              <a:rPr lang="en-US" dirty="0" smtClean="0"/>
              <a:t> As change occurs—be it a configuration concern in the system, the organization’s risk profile, or a business goal—the SQUARE process can be reused to determine how the change might affect the system’s security requirements. SQUARE can thus be reapplied to a system as needed</a:t>
            </a:r>
            <a:r>
              <a:rPr lang="en-US" dirty="0" smtClean="0"/>
              <a:t>.</a:t>
            </a:r>
          </a:p>
          <a:p>
            <a:r>
              <a:rPr lang="en-US" dirty="0" smtClean="0"/>
              <a:t>Because the key players include a dedicated task force with knowledge of security who team with a group of knowledgeable client personnel, conducting a SQUARE assessment only requires that a firm have the time and human resources available to assist a group of outside analysts.</a:t>
            </a:r>
            <a:endParaRPr lang="en-US" dirty="0"/>
          </a:p>
        </p:txBody>
      </p:sp>
      <p:sp>
        <p:nvSpPr>
          <p:cNvPr id="4" name="Date Placeholder 3"/>
          <p:cNvSpPr>
            <a:spLocks noGrp="1"/>
          </p:cNvSpPr>
          <p:nvPr>
            <p:ph type="dt" sz="half" idx="10"/>
          </p:nvPr>
        </p:nvSpPr>
        <p:spPr/>
        <p:txBody>
          <a:bodyPr/>
          <a:lstStyle/>
          <a:p>
            <a:fld id="{FCD5502D-89FE-4BE8-872F-DFFD3AE76974}"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Brief Description of SQUARE</a:t>
            </a:r>
            <a:endParaRPr lang="en-US" dirty="0"/>
          </a:p>
        </p:txBody>
      </p:sp>
      <p:sp>
        <p:nvSpPr>
          <p:cNvPr id="3" name="Content Placeholder 2"/>
          <p:cNvSpPr>
            <a:spLocks noGrp="1"/>
          </p:cNvSpPr>
          <p:nvPr>
            <p:ph idx="1"/>
          </p:nvPr>
        </p:nvSpPr>
        <p:spPr/>
        <p:txBody>
          <a:bodyPr/>
          <a:lstStyle/>
          <a:p>
            <a:r>
              <a:rPr lang="en-US" dirty="0"/>
              <a:t>T</a:t>
            </a:r>
            <a:r>
              <a:rPr lang="en-US" dirty="0" smtClean="0"/>
              <a:t>he process works best when elicitation occurs after risk assessment (Step 4) has been done and when security requirements are specified before critical architecture and design decisions. </a:t>
            </a:r>
          </a:p>
          <a:p>
            <a:r>
              <a:rPr lang="en-US" dirty="0" smtClean="0"/>
              <a:t>Thus critical security risks to the business will be considered in the development of the security requirements.</a:t>
            </a:r>
            <a:endParaRPr lang="en-US" dirty="0"/>
          </a:p>
        </p:txBody>
      </p:sp>
      <p:sp>
        <p:nvSpPr>
          <p:cNvPr id="4" name="Date Placeholder 3"/>
          <p:cNvSpPr>
            <a:spLocks noGrp="1"/>
          </p:cNvSpPr>
          <p:nvPr>
            <p:ph type="dt" sz="half" idx="10"/>
          </p:nvPr>
        </p:nvSpPr>
        <p:spPr/>
        <p:txBody>
          <a:bodyPr/>
          <a:lstStyle/>
          <a:p>
            <a:fld id="{FA3A22FB-7E4C-40D3-9B46-EA2309B9BBA3}"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normAutofit/>
          </a:bodyPr>
          <a:lstStyle/>
          <a:p>
            <a:r>
              <a:rPr lang="en-US" dirty="0" smtClean="0"/>
              <a:t>Agree on Definitions, is needed as a prerequisite to security requirements engineering. </a:t>
            </a:r>
          </a:p>
          <a:p>
            <a:r>
              <a:rPr lang="en-US" dirty="0" smtClean="0"/>
              <a:t>On a given project, team members tend to have definitions in mind, based on their prior experience, but those definitions often differ. For example, for some government organizations, security has to do with access based on security clearance levels, whereas for others security may have to do with physical security or cyber security.</a:t>
            </a:r>
          </a:p>
          <a:p>
            <a:endParaRPr lang="en-US" dirty="0"/>
          </a:p>
        </p:txBody>
      </p:sp>
      <p:sp>
        <p:nvSpPr>
          <p:cNvPr id="4" name="Date Placeholder 3"/>
          <p:cNvSpPr>
            <a:spLocks noGrp="1"/>
          </p:cNvSpPr>
          <p:nvPr>
            <p:ph type="dt" sz="half" idx="10"/>
          </p:nvPr>
        </p:nvSpPr>
        <p:spPr/>
        <p:txBody>
          <a:bodyPr/>
          <a:lstStyle/>
          <a:p>
            <a:fld id="{6E92D624-35F3-4B94-8CF1-CF5BA1A71AB4}"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 1</a:t>
            </a:r>
            <a:endParaRPr lang="en-US" dirty="0"/>
          </a:p>
        </p:txBody>
      </p:sp>
      <p:sp>
        <p:nvSpPr>
          <p:cNvPr id="3" name="Content Placeholder 2"/>
          <p:cNvSpPr>
            <a:spLocks noGrp="1"/>
          </p:cNvSpPr>
          <p:nvPr>
            <p:ph idx="1"/>
          </p:nvPr>
        </p:nvSpPr>
        <p:spPr/>
        <p:txBody>
          <a:bodyPr>
            <a:normAutofit/>
          </a:bodyPr>
          <a:lstStyle/>
          <a:p>
            <a:r>
              <a:rPr lang="en-US" dirty="0" smtClean="0"/>
              <a:t> It is not necessary to invent definitions. </a:t>
            </a:r>
          </a:p>
          <a:p>
            <a:r>
              <a:rPr lang="en-US" dirty="0" smtClean="0"/>
              <a:t>Sources such as the Institute for Electrical and Electronics Engineers (IEEE) and the Software Engineering Body of Knowledge (SWEBOK) provide a range of definitions to select from or tailor.</a:t>
            </a:r>
          </a:p>
          <a:p>
            <a:r>
              <a:rPr lang="en-US" dirty="0" smtClean="0"/>
              <a:t> A focus group meeting with the interested parties most likely enables the selection of a consistent set of definitions for the security requirements activity.</a:t>
            </a:r>
            <a:endParaRPr lang="en-US" dirty="0"/>
          </a:p>
        </p:txBody>
      </p:sp>
      <p:sp>
        <p:nvSpPr>
          <p:cNvPr id="4" name="Date Placeholder 3"/>
          <p:cNvSpPr>
            <a:spLocks noGrp="1"/>
          </p:cNvSpPr>
          <p:nvPr>
            <p:ph type="dt" sz="half" idx="10"/>
          </p:nvPr>
        </p:nvSpPr>
        <p:spPr/>
        <p:txBody>
          <a:bodyPr/>
          <a:lstStyle/>
          <a:p>
            <a:fld id="{988DC1B4-2ADA-4393-9721-7402880C65DB}"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a:xfrm>
            <a:off x="457200" y="1219200"/>
            <a:ext cx="8229600" cy="5029200"/>
          </a:xfrm>
        </p:spPr>
        <p:txBody>
          <a:bodyPr>
            <a:normAutofit fontScale="70000" lnSpcReduction="20000"/>
          </a:bodyPr>
          <a:lstStyle/>
          <a:p>
            <a:r>
              <a:rPr lang="en-US" sz="3600" dirty="0" smtClean="0"/>
              <a:t>Identify Assets and Security Goals, should be done at the organizational level and is needed to support software development in the project at hand. </a:t>
            </a:r>
          </a:p>
          <a:p>
            <a:r>
              <a:rPr lang="en-US" sz="3600" dirty="0" smtClean="0"/>
              <a:t>This provides a consistency check with the organization’s policies and operational security environment.</a:t>
            </a:r>
          </a:p>
          <a:p>
            <a:r>
              <a:rPr lang="en-US" sz="3600" dirty="0" smtClean="0"/>
              <a:t> Different stakeholders usually have different goals. </a:t>
            </a:r>
          </a:p>
          <a:p>
            <a:r>
              <a:rPr lang="en-US" sz="3600" dirty="0" smtClean="0"/>
              <a:t>For example, a stakeholder in human resources may be concerned about maintaining the confidentiality of personnel records, so from their point of view the personnel records are an asset, whereas a stakeholder in a financial area may be concerned with ensuring that financial data is not accessed or modified without authorization, so they will feel that financial data are an asset</a:t>
            </a:r>
            <a:r>
              <a:rPr lang="en-US" dirty="0" smtClean="0"/>
              <a:t>.</a:t>
            </a:r>
            <a:endParaRPr lang="en-US" dirty="0"/>
          </a:p>
        </p:txBody>
      </p:sp>
      <p:sp>
        <p:nvSpPr>
          <p:cNvPr id="4" name="Date Placeholder 3"/>
          <p:cNvSpPr>
            <a:spLocks noGrp="1"/>
          </p:cNvSpPr>
          <p:nvPr>
            <p:ph type="dt" sz="half" idx="10"/>
          </p:nvPr>
        </p:nvSpPr>
        <p:spPr/>
        <p:txBody>
          <a:bodyPr/>
          <a:lstStyle/>
          <a:p>
            <a:fld id="{3CD795D7-FE45-4AC0-AABB-889816845D68}"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 2</a:t>
            </a:r>
            <a:endParaRPr lang="en-US" dirty="0"/>
          </a:p>
        </p:txBody>
      </p:sp>
      <p:sp>
        <p:nvSpPr>
          <p:cNvPr id="3" name="Content Placeholder 2"/>
          <p:cNvSpPr>
            <a:spLocks noGrp="1"/>
          </p:cNvSpPr>
          <p:nvPr>
            <p:ph idx="1"/>
          </p:nvPr>
        </p:nvSpPr>
        <p:spPr/>
        <p:txBody>
          <a:bodyPr>
            <a:normAutofit/>
          </a:bodyPr>
          <a:lstStyle/>
          <a:p>
            <a:r>
              <a:rPr lang="en-US" dirty="0" smtClean="0"/>
              <a:t> It is important to have a representative set of stakeholders, including those with operational expertise. </a:t>
            </a:r>
          </a:p>
          <a:p>
            <a:r>
              <a:rPr lang="en-US" dirty="0" smtClean="0"/>
              <a:t>Once the assets and goals of the various stakeholders have been identified, they need to be prioritized.</a:t>
            </a:r>
          </a:p>
          <a:p>
            <a:r>
              <a:rPr lang="en-US" dirty="0" smtClean="0"/>
              <a:t> In the absence of consensus, an executive decision may be needed to prioritize these assets and goals.</a:t>
            </a:r>
            <a:endParaRPr lang="en-US" dirty="0"/>
          </a:p>
        </p:txBody>
      </p:sp>
      <p:sp>
        <p:nvSpPr>
          <p:cNvPr id="4" name="Date Placeholder 3"/>
          <p:cNvSpPr>
            <a:spLocks noGrp="1"/>
          </p:cNvSpPr>
          <p:nvPr>
            <p:ph type="dt" sz="half" idx="10"/>
          </p:nvPr>
        </p:nvSpPr>
        <p:spPr/>
        <p:txBody>
          <a:bodyPr/>
          <a:lstStyle/>
          <a:p>
            <a:fld id="{18639C14-667D-45A7-86B7-CFA25E5B00A4}" type="datetime1">
              <a:rPr lang="en-US" smtClean="0"/>
              <a:t>3/22/2011</a:t>
            </a:fld>
            <a:endParaRPr lang="en-US"/>
          </a:p>
        </p:txBody>
      </p:sp>
      <p:sp>
        <p:nvSpPr>
          <p:cNvPr id="5" name="Footer Placeholder 4"/>
          <p:cNvSpPr>
            <a:spLocks noGrp="1"/>
          </p:cNvSpPr>
          <p:nvPr>
            <p:ph type="ftr" sz="quarter" idx="11"/>
          </p:nvPr>
        </p:nvSpPr>
        <p:spPr/>
        <p:txBody>
          <a:bodyPr/>
          <a:lstStyle/>
          <a:p>
            <a:r>
              <a:rPr lang="en-US" smtClean="0"/>
              <a:t>Adapted from:https://buildsecurityin.us-cert.gov/bsi/articles/best-practices/requirements/232-BSI.html</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162</TotalTime>
  <Words>3117</Words>
  <Application>Microsoft Office PowerPoint</Application>
  <PresentationFormat>On-screen Show (4:3)</PresentationFormat>
  <Paragraphs>276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SQUARE-Process</vt:lpstr>
      <vt:lpstr>Introduction</vt:lpstr>
      <vt:lpstr>FOCUS OF THE MODEL</vt:lpstr>
      <vt:lpstr>Slide 4</vt:lpstr>
      <vt:lpstr>A Brief Description of SQUARE</vt:lpstr>
      <vt:lpstr>Step 1</vt:lpstr>
      <vt:lpstr>Step 1</vt:lpstr>
      <vt:lpstr>Step 2</vt:lpstr>
      <vt:lpstr>Step 2</vt:lpstr>
      <vt:lpstr>Step 3 (Develop Artifacts)</vt:lpstr>
      <vt:lpstr>Step 4 (Perform Risk Assessment)</vt:lpstr>
      <vt:lpstr>Step 4 (Perform Risk Assessment)</vt:lpstr>
      <vt:lpstr>Step 5 (Select Elicitation Technique)</vt:lpstr>
      <vt:lpstr>Step 6 (Elicit Security Requirements)</vt:lpstr>
      <vt:lpstr>Step 7 (Categorize Requirements)</vt:lpstr>
      <vt:lpstr>Step 8 (Prioritize Requirements)</vt:lpstr>
      <vt:lpstr>Step 9 (Inspect Requirements)</vt:lpstr>
      <vt:lpstr>Square Tools</vt:lpstr>
      <vt:lpstr>Expected Results</vt:lpstr>
      <vt:lpstr>Expected Results</vt:lpstr>
      <vt:lpstr>Expected Results</vt:lpstr>
      <vt:lpstr>Output from SQUARE Steps</vt:lpstr>
      <vt:lpstr>SQUARE PROCESS IN ACTION</vt:lpstr>
      <vt:lpstr>SQUARE PROCESS IN ACTION</vt:lpstr>
      <vt:lpstr>SQUARE PROCESS IN ACTION</vt:lpstr>
      <vt:lpstr>Slide 26</vt:lpstr>
      <vt:lpstr>Slide 27</vt:lpstr>
      <vt:lpstr>Slide 28</vt:lpstr>
      <vt:lpstr>Slide 29</vt:lpstr>
      <vt:lpstr>SQUARE PROCESS IN ACTION</vt:lpstr>
      <vt:lpstr>SQUARE PROCESS IN ACTION</vt:lpstr>
      <vt:lpstr>SQUARE PROCESS IN ACTION</vt:lpstr>
      <vt:lpstr>SQUARE PROCESS IN ACTION</vt:lpstr>
      <vt:lpstr>SQUARE PROCESS IN ACTION</vt:lpstr>
      <vt:lpstr>SQUARE PROCESS IN ACTION</vt:lpstr>
      <vt:lpstr>SQUARE PROCESS IN ACTION</vt:lpstr>
      <vt:lpstr>SQUARE PROCESS IN ACTION</vt:lpstr>
      <vt:lpstr>SQUARE PROCESS IN ACTION</vt:lpstr>
      <vt:lpstr>SQUARE Final Results</vt:lpstr>
      <vt:lpstr>SQUARE Final Results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SQUARE-Process</dc:title>
  <dc:creator>Anon</dc:creator>
  <cp:lastModifiedBy>Anon</cp:lastModifiedBy>
  <cp:revision>42</cp:revision>
  <dcterms:created xsi:type="dcterms:W3CDTF">2006-08-16T00:00:00Z</dcterms:created>
  <dcterms:modified xsi:type="dcterms:W3CDTF">2011-03-22T15:19:03Z</dcterms:modified>
</cp:coreProperties>
</file>