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BCB9DD-1C8B-4099-8C94-3F93EB114E9B}" type="datetimeFigureOut">
              <a:rPr lang="en-US" smtClean="0"/>
              <a:pPr/>
              <a:t>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E704E7-207C-4E22-9952-3BE6A0409B9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10534A-007D-46A2-AF6E-CFABAC1006D1}" type="datetime1">
              <a:rPr lang="en-US" smtClean="0"/>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6194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49622E-3FB9-4BE5-8EB5-C73A533EE1FB}" type="datetime1">
              <a:rPr lang="en-US" smtClean="0"/>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65745077"/>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49622E-3FB9-4BE5-8EB5-C73A533EE1FB}" type="datetime1">
              <a:rPr lang="en-US" smtClean="0"/>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3249777"/>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49622E-3FB9-4BE5-8EB5-C73A533EE1FB}" type="datetime1">
              <a:rPr lang="en-US" smtClean="0"/>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425056"/>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49622E-3FB9-4BE5-8EB5-C73A533EE1FB}" type="datetime1">
              <a:rPr lang="en-US" smtClean="0"/>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1644321"/>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49622E-3FB9-4BE5-8EB5-C73A533EE1FB}" type="datetime1">
              <a:rPr lang="en-US" smtClean="0"/>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57760632"/>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58D19-1951-4362-BD75-743FE405C096}" type="datetime1">
              <a:rPr lang="en-US" smtClean="0"/>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38224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BE1CD-B75A-4673-BCEE-082661D34A8A}" type="datetime1">
              <a:rPr lang="en-US" smtClean="0"/>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7598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C9925-1042-4088-83F8-F67B0D613C7F}" type="datetime1">
              <a:rPr lang="en-US" smtClean="0"/>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2618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BF2E62-D910-4439-9CCB-38D6FB8B90C6}" type="datetime1">
              <a:rPr lang="en-US" smtClean="0"/>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2847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45032A-E199-430B-929A-BAF27BEF0F5C}" type="datetime1">
              <a:rPr lang="en-US" smtClean="0"/>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06365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65C15-EF17-4D5C-8751-4225A6A9C1C9}" type="datetime1">
              <a:rPr lang="en-US" smtClean="0"/>
              <a:t>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2263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7FBA0B-2148-44CD-844A-0547085B45C9}" type="datetime1">
              <a:rPr lang="en-US" smtClean="0"/>
              <a:t>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9911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75138-F5A5-4844-8510-BB2DAE4307E8}" type="datetime1">
              <a:rPr lang="en-US" smtClean="0"/>
              <a:t>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2432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B684BA5-0D5D-4604-82DB-62D265178E31}" type="datetime1">
              <a:rPr lang="en-US" smtClean="0"/>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7433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7C93AA-ABB5-4846-A998-9A5CF84FFA08}" type="datetime1">
              <a:rPr lang="en-US" smtClean="0"/>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5017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49622E-3FB9-4BE5-8EB5-C73A533EE1FB}" type="datetime1">
              <a:rPr lang="en-US" smtClean="0"/>
              <a:t>2/9/2017</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0639763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en-us/library/ee658098.asp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msdn.microsoft.com/en-us/library/ee658098.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SOFTWARE ARCHITECTURE</a:t>
            </a:r>
          </a:p>
        </p:txBody>
      </p:sp>
      <p:sp>
        <p:nvSpPr>
          <p:cNvPr id="3" name="Subtitle 2"/>
          <p:cNvSpPr>
            <a:spLocks noGrp="1"/>
          </p:cNvSpPr>
          <p:nvPr>
            <p:ph type="subTitle" idx="1"/>
          </p:nvPr>
        </p:nvSpPr>
        <p:spPr/>
        <p:txBody>
          <a:bodyPr/>
          <a:lstStyle/>
          <a:p>
            <a:r>
              <a:rPr lang="en-US" dirty="0"/>
              <a:t>Presented by: </a:t>
            </a:r>
            <a:r>
              <a:rPr lang="en-US" dirty="0" err="1"/>
              <a:t>Kamulegeya</a:t>
            </a:r>
            <a:r>
              <a:rPr lang="en-US" dirty="0"/>
              <a:t> Grace</a:t>
            </a:r>
          </a:p>
        </p:txBody>
      </p:sp>
      <p:sp>
        <p:nvSpPr>
          <p:cNvPr id="4" name="Date Placeholder 3"/>
          <p:cNvSpPr>
            <a:spLocks noGrp="1"/>
          </p:cNvSpPr>
          <p:nvPr>
            <p:ph type="dt" sz="half" idx="10"/>
          </p:nvPr>
        </p:nvSpPr>
        <p:spPr/>
        <p:txBody>
          <a:bodyPr/>
          <a:lstStyle/>
          <a:p>
            <a:fld id="{EC0F28EE-E9D4-426A-85E2-C6E34C90725B}"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a:t>Architecture focuses on how the major elements and components within an application </a:t>
            </a:r>
          </a:p>
          <a:p>
            <a:pPr lvl="1"/>
            <a:r>
              <a:rPr lang="en-US" dirty="0"/>
              <a:t>are used by, </a:t>
            </a:r>
          </a:p>
          <a:p>
            <a:pPr lvl="1"/>
            <a:r>
              <a:rPr lang="en-US" dirty="0"/>
              <a:t>or interact with, </a:t>
            </a:r>
          </a:p>
          <a:p>
            <a:pPr lvl="1"/>
            <a:r>
              <a:rPr lang="en-US" dirty="0"/>
              <a:t>other major elements and components within the application. </a:t>
            </a:r>
          </a:p>
          <a:p>
            <a:r>
              <a:rPr lang="en-US" dirty="0"/>
              <a:t>The selection of data structures and algorithms or the implementation details of individual components are design concerns. </a:t>
            </a:r>
          </a:p>
          <a:p>
            <a:r>
              <a:rPr lang="en-US" dirty="0"/>
              <a:t>Architecture and design concerns very often overlap.</a:t>
            </a:r>
          </a:p>
          <a:p>
            <a:r>
              <a:rPr lang="en-US" dirty="0"/>
              <a:t> Rather than use hard and fast rules to distinguish between architecture and design, it makes sense to combine these two areas.</a:t>
            </a:r>
          </a:p>
          <a:p>
            <a:pPr lvl="1"/>
            <a:r>
              <a:rPr lang="en-US" dirty="0"/>
              <a:t> In some cases, decisions are clearly more architectural in nature.</a:t>
            </a:r>
          </a:p>
          <a:p>
            <a:pPr lvl="1"/>
            <a:r>
              <a:rPr lang="en-US" dirty="0"/>
              <a:t> In other cases, the decisions are more about design, and how they help you to realize that architecture.</a:t>
            </a:r>
          </a:p>
          <a:p>
            <a:endParaRPr lang="en-US" dirty="0"/>
          </a:p>
        </p:txBody>
      </p:sp>
      <p:sp>
        <p:nvSpPr>
          <p:cNvPr id="4" name="Date Placeholder 3"/>
          <p:cNvSpPr>
            <a:spLocks noGrp="1"/>
          </p:cNvSpPr>
          <p:nvPr>
            <p:ph type="dt" sz="half" idx="10"/>
          </p:nvPr>
        </p:nvSpPr>
        <p:spPr/>
        <p:txBody>
          <a:bodyPr/>
          <a:lstStyle/>
          <a:p>
            <a:fld id="{559CB320-17EB-4D52-AFAA-89CD62E357FA}"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t>High level concerns</a:t>
            </a:r>
          </a:p>
        </p:txBody>
      </p:sp>
      <p:sp>
        <p:nvSpPr>
          <p:cNvPr id="3" name="Content Placeholder 2"/>
          <p:cNvSpPr>
            <a:spLocks noGrp="1"/>
          </p:cNvSpPr>
          <p:nvPr>
            <p:ph idx="1"/>
          </p:nvPr>
        </p:nvSpPr>
        <p:spPr>
          <a:xfrm>
            <a:off x="457200" y="1066800"/>
            <a:ext cx="8229600" cy="5059363"/>
          </a:xfrm>
        </p:spPr>
        <p:txBody>
          <a:bodyPr>
            <a:normAutofit/>
          </a:bodyPr>
          <a:lstStyle/>
          <a:p>
            <a:r>
              <a:rPr lang="en-US" dirty="0"/>
              <a:t>Consider the following high level concerns when thinking about software architecture:</a:t>
            </a:r>
          </a:p>
          <a:p>
            <a:pPr lvl="1"/>
            <a:r>
              <a:rPr lang="en-US" dirty="0"/>
              <a:t>How will the users be using the application?</a:t>
            </a:r>
          </a:p>
          <a:p>
            <a:pPr lvl="1"/>
            <a:r>
              <a:rPr lang="en-US" dirty="0"/>
              <a:t>How will the application be deployed into production and managed?</a:t>
            </a:r>
          </a:p>
          <a:p>
            <a:pPr lvl="1"/>
            <a:r>
              <a:rPr lang="en-US" dirty="0"/>
              <a:t>What are the quality attribute requirements for the application, such as security, performance, concurrency, internationalization, and configuration?</a:t>
            </a:r>
          </a:p>
          <a:p>
            <a:pPr lvl="1"/>
            <a:r>
              <a:rPr lang="en-US" dirty="0"/>
              <a:t>How can the application be designed to be flexible and maintainable over time?</a:t>
            </a:r>
          </a:p>
          <a:p>
            <a:pPr lvl="1"/>
            <a:r>
              <a:rPr lang="en-US" dirty="0"/>
              <a:t>What are the architectural trends that might impact your application now or after it has been deployed? </a:t>
            </a:r>
          </a:p>
          <a:p>
            <a:endParaRPr lang="en-US" dirty="0"/>
          </a:p>
        </p:txBody>
      </p:sp>
      <p:sp>
        <p:nvSpPr>
          <p:cNvPr id="4" name="Date Placeholder 3"/>
          <p:cNvSpPr>
            <a:spLocks noGrp="1"/>
          </p:cNvSpPr>
          <p:nvPr>
            <p:ph type="dt" sz="half" idx="10"/>
          </p:nvPr>
        </p:nvSpPr>
        <p:spPr/>
        <p:txBody>
          <a:bodyPr/>
          <a:lstStyle/>
          <a:p>
            <a:fld id="{5DD0D833-5C1F-4A38-A224-87E76E259130}"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b="1" dirty="0"/>
              <a:t>Good Architecture</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b="1" dirty="0"/>
              <a:t>Application architecture seeks to build a bridge between business requirements and technical requirements</a:t>
            </a:r>
          </a:p>
          <a:p>
            <a:pPr lvl="1"/>
            <a:r>
              <a:rPr lang="en-US" b="1" dirty="0"/>
              <a:t> by understanding use cases, and then finding ways to implement those use cases in the software. </a:t>
            </a:r>
          </a:p>
          <a:p>
            <a:r>
              <a:rPr lang="en-US" b="1" dirty="0"/>
              <a:t>The goal of architecture is to identify the requirements that affect the structure of the application.</a:t>
            </a:r>
          </a:p>
          <a:p>
            <a:r>
              <a:rPr lang="en-US" b="1" dirty="0"/>
              <a:t> Good architecture reduces the business risks associated with building a technical solution.</a:t>
            </a:r>
          </a:p>
          <a:p>
            <a:r>
              <a:rPr lang="en-US" b="1" dirty="0"/>
              <a:t> A good design is sufficiently flexible to be able to handle the natural drift that will occur over time in hardware and software technology, as well as in user scenarios and requirements.</a:t>
            </a:r>
          </a:p>
          <a:p>
            <a:r>
              <a:rPr lang="en-US" dirty="0"/>
              <a:t> An architect must consider the overall effect of </a:t>
            </a:r>
          </a:p>
          <a:p>
            <a:pPr lvl="1"/>
            <a:r>
              <a:rPr lang="en-US" dirty="0"/>
              <a:t>design decisions,</a:t>
            </a:r>
          </a:p>
          <a:p>
            <a:pPr lvl="1"/>
            <a:r>
              <a:rPr lang="en-US" dirty="0"/>
              <a:t> the inherent tradeoffs between quality attributes (such as performance and security), </a:t>
            </a:r>
          </a:p>
          <a:p>
            <a:pPr lvl="1"/>
            <a:r>
              <a:rPr lang="en-US" dirty="0"/>
              <a:t>and the tradeoffs required to address user, system, and business requirements. </a:t>
            </a:r>
          </a:p>
          <a:p>
            <a:endParaRPr lang="en-US" dirty="0"/>
          </a:p>
        </p:txBody>
      </p:sp>
      <p:sp>
        <p:nvSpPr>
          <p:cNvPr id="4" name="Date Placeholder 3"/>
          <p:cNvSpPr>
            <a:spLocks noGrp="1"/>
          </p:cNvSpPr>
          <p:nvPr>
            <p:ph type="dt" sz="half" idx="10"/>
          </p:nvPr>
        </p:nvSpPr>
        <p:spPr/>
        <p:txBody>
          <a:bodyPr/>
          <a:lstStyle/>
          <a:p>
            <a:fld id="{54F12774-5007-4FC0-BBBA-85ED7977CD5F}"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a:t>The Goals of Architecture</a:t>
            </a:r>
          </a:p>
        </p:txBody>
      </p:sp>
      <p:sp>
        <p:nvSpPr>
          <p:cNvPr id="3" name="Content Placeholder 2"/>
          <p:cNvSpPr>
            <a:spLocks noGrp="1"/>
          </p:cNvSpPr>
          <p:nvPr>
            <p:ph idx="1"/>
          </p:nvPr>
        </p:nvSpPr>
        <p:spPr>
          <a:xfrm>
            <a:off x="457200" y="1066800"/>
            <a:ext cx="8229600" cy="5059363"/>
          </a:xfrm>
        </p:spPr>
        <p:txBody>
          <a:bodyPr/>
          <a:lstStyle/>
          <a:p>
            <a:pPr>
              <a:buNone/>
            </a:pPr>
            <a:r>
              <a:rPr lang="en-US" dirty="0"/>
              <a:t>Keep in mind that the architecture should:</a:t>
            </a:r>
          </a:p>
          <a:p>
            <a:pPr lvl="0"/>
            <a:r>
              <a:rPr lang="en-US" dirty="0"/>
              <a:t>Expose the structure of the system but hide the implementation details.</a:t>
            </a:r>
          </a:p>
          <a:p>
            <a:pPr lvl="0"/>
            <a:r>
              <a:rPr lang="en-US" dirty="0"/>
              <a:t>Realize all of the use cases and scenarios.</a:t>
            </a:r>
          </a:p>
          <a:p>
            <a:pPr lvl="0"/>
            <a:r>
              <a:rPr lang="en-US" dirty="0"/>
              <a:t>Try to address the requirements of various stakeholders.</a:t>
            </a:r>
          </a:p>
          <a:p>
            <a:pPr lvl="0"/>
            <a:r>
              <a:rPr lang="en-US" dirty="0"/>
              <a:t>Handle both functional and quality requirements.</a:t>
            </a:r>
          </a:p>
          <a:p>
            <a:pPr>
              <a:buNone/>
            </a:pPr>
            <a:endParaRPr lang="en-US" dirty="0"/>
          </a:p>
        </p:txBody>
      </p:sp>
      <p:sp>
        <p:nvSpPr>
          <p:cNvPr id="4" name="Date Placeholder 3"/>
          <p:cNvSpPr>
            <a:spLocks noGrp="1"/>
          </p:cNvSpPr>
          <p:nvPr>
            <p:ph type="dt" sz="half" idx="10"/>
          </p:nvPr>
        </p:nvSpPr>
        <p:spPr/>
        <p:txBody>
          <a:bodyPr/>
          <a:lstStyle/>
          <a:p>
            <a:fld id="{A2BEC4F6-12F1-4866-BD17-0611A91760F6}"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b="1" dirty="0"/>
              <a:t>The Architectural Landscape</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a:t>It is important to understand the key forces that are shaping architectural decisions today, and which will change how architectural decisions are made in the future.</a:t>
            </a:r>
          </a:p>
          <a:p>
            <a:pPr>
              <a:buNone/>
            </a:pPr>
            <a:r>
              <a:rPr lang="en-US" dirty="0"/>
              <a:t> </a:t>
            </a:r>
            <a:r>
              <a:rPr lang="en-US" b="1" dirty="0"/>
              <a:t>Key forces are driving Architecture decisions</a:t>
            </a:r>
            <a:r>
              <a:rPr lang="en-US" dirty="0"/>
              <a:t> </a:t>
            </a:r>
          </a:p>
          <a:p>
            <a:pPr marL="971550" lvl="1" indent="-514350">
              <a:buFont typeface="+mj-lt"/>
              <a:buAutoNum type="arabicPeriod"/>
            </a:pPr>
            <a:r>
              <a:rPr lang="en-US" dirty="0"/>
              <a:t>by user demand, </a:t>
            </a:r>
          </a:p>
          <a:p>
            <a:pPr marL="971550" lvl="1" indent="-514350">
              <a:buFont typeface="+mj-lt"/>
              <a:buAutoNum type="arabicPeriod"/>
            </a:pPr>
            <a:r>
              <a:rPr lang="en-US" dirty="0"/>
              <a:t>as well as by business demand for faster results,</a:t>
            </a:r>
          </a:p>
          <a:p>
            <a:pPr marL="971550" lvl="1" indent="-514350">
              <a:buFont typeface="+mj-lt"/>
              <a:buAutoNum type="arabicPeriod"/>
            </a:pPr>
            <a:r>
              <a:rPr lang="en-US" dirty="0"/>
              <a:t> better support for varying work styles and workflows, </a:t>
            </a:r>
          </a:p>
          <a:p>
            <a:pPr marL="971550" lvl="1" indent="-514350">
              <a:buFont typeface="+mj-lt"/>
              <a:buAutoNum type="arabicPeriod"/>
            </a:pPr>
            <a:r>
              <a:rPr lang="en-US" dirty="0"/>
              <a:t>and improved adaptability of software design.</a:t>
            </a:r>
          </a:p>
          <a:p>
            <a:endParaRPr lang="en-US" dirty="0"/>
          </a:p>
        </p:txBody>
      </p:sp>
      <p:sp>
        <p:nvSpPr>
          <p:cNvPr id="4" name="Date Placeholder 3"/>
          <p:cNvSpPr>
            <a:spLocks noGrp="1"/>
          </p:cNvSpPr>
          <p:nvPr>
            <p:ph type="dt" sz="half" idx="10"/>
          </p:nvPr>
        </p:nvSpPr>
        <p:spPr/>
        <p:txBody>
          <a:bodyPr/>
          <a:lstStyle/>
          <a:p>
            <a:fld id="{98B162C1-355D-4527-81BB-8ED1EF228180}"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t>The Architectural Landscape: Key Trends</a:t>
            </a:r>
            <a:endParaRPr lang="en-US" sz="3200"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marL="514350" lvl="0" indent="-514350">
              <a:buFont typeface="+mj-lt"/>
              <a:buAutoNum type="arabicPeriod"/>
            </a:pPr>
            <a:r>
              <a:rPr lang="en-US" b="1" dirty="0"/>
              <a:t>User empowerment</a:t>
            </a:r>
            <a:r>
              <a:rPr lang="en-US" dirty="0"/>
              <a:t>. A design that supports user empowerment is flexible, configurable, and focused on the user experience.</a:t>
            </a:r>
          </a:p>
          <a:p>
            <a:pPr marL="914400" lvl="1" indent="-514350"/>
            <a:r>
              <a:rPr lang="en-US" dirty="0"/>
              <a:t> Design your application with appropriate levels of user personalization and options in mind. </a:t>
            </a:r>
          </a:p>
          <a:p>
            <a:pPr marL="914400" lvl="1" indent="-514350"/>
            <a:r>
              <a:rPr lang="en-US" dirty="0"/>
              <a:t>Allow the user to define how they interact with your application instead of dictating to them, but do not overload them with unnecessary options and settings that can lead to confusion.</a:t>
            </a:r>
          </a:p>
          <a:p>
            <a:pPr marL="914400" lvl="1" indent="-514350"/>
            <a:r>
              <a:rPr lang="en-US" dirty="0"/>
              <a:t> Understand the key scenarios and make them as simple as possible;</a:t>
            </a:r>
          </a:p>
          <a:p>
            <a:pPr marL="914400" lvl="1" indent="-514350"/>
            <a:r>
              <a:rPr lang="en-US" dirty="0"/>
              <a:t> make it easy to find information and use the application. </a:t>
            </a:r>
          </a:p>
          <a:p>
            <a:pPr marL="514350" lvl="0" indent="-514350">
              <a:buFont typeface="+mj-lt"/>
              <a:buAutoNum type="arabicPeriod"/>
            </a:pPr>
            <a:r>
              <a:rPr lang="en-US" b="1" dirty="0"/>
              <a:t>Market maturity</a:t>
            </a:r>
            <a:r>
              <a:rPr lang="en-US" dirty="0"/>
              <a:t>. Take advantage of market maturity by taking advantage of existing platform and technology options.</a:t>
            </a:r>
          </a:p>
          <a:p>
            <a:pPr marL="914400" lvl="1" indent="-514350"/>
            <a:r>
              <a:rPr lang="en-US" dirty="0"/>
              <a:t> Build on higher level application frameworks where it makes sense,</a:t>
            </a:r>
          </a:p>
          <a:p>
            <a:pPr marL="1314450" lvl="2" indent="-514350"/>
            <a:r>
              <a:rPr lang="en-US" dirty="0"/>
              <a:t> so that you can focus on what is uniquely valuable in your application rather than recreating something that already exists and can be reused. </a:t>
            </a:r>
          </a:p>
          <a:p>
            <a:pPr marL="914400" lvl="1" indent="-514350"/>
            <a:r>
              <a:rPr lang="en-US" dirty="0"/>
              <a:t>Use patterns that provide rich sources of proven solutions for common problems.</a:t>
            </a:r>
          </a:p>
          <a:p>
            <a:endParaRPr lang="en-US" dirty="0"/>
          </a:p>
        </p:txBody>
      </p:sp>
      <p:sp>
        <p:nvSpPr>
          <p:cNvPr id="4" name="Date Placeholder 3"/>
          <p:cNvSpPr>
            <a:spLocks noGrp="1"/>
          </p:cNvSpPr>
          <p:nvPr>
            <p:ph type="dt" sz="half" idx="10"/>
          </p:nvPr>
        </p:nvSpPr>
        <p:spPr/>
        <p:txBody>
          <a:bodyPr/>
          <a:lstStyle/>
          <a:p>
            <a:fld id="{9368E2BD-23E9-4064-B723-EB77668BC879}"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t>The Architectural Landscape: Key Trends</a:t>
            </a:r>
            <a:endParaRPr lang="en-US" sz="3200"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marL="514350" lvl="0" indent="-514350">
              <a:buFont typeface="+mj-lt"/>
              <a:buAutoNum type="arabicPeriod" startAt="3"/>
            </a:pPr>
            <a:r>
              <a:rPr lang="en-US" b="1" dirty="0"/>
              <a:t>Flexible design</a:t>
            </a:r>
            <a:r>
              <a:rPr lang="en-US" dirty="0"/>
              <a:t>. Increasingly, flexible designs take advantage of loose coupling to allow reuse and to improve maintainability. </a:t>
            </a:r>
          </a:p>
          <a:p>
            <a:pPr marL="914400" lvl="1" indent="-514350"/>
            <a:r>
              <a:rPr lang="en-US" dirty="0"/>
              <a:t>Pluggable designs allow you to provide post-deployment extensibility. </a:t>
            </a:r>
          </a:p>
          <a:p>
            <a:pPr marL="914400" lvl="1" indent="-514350"/>
            <a:r>
              <a:rPr lang="en-US" dirty="0"/>
              <a:t>You can also take advantage of service orientation techniques such as SOA to provide interoperability with other systems.</a:t>
            </a:r>
          </a:p>
          <a:p>
            <a:pPr marL="514350" lvl="0" indent="-514350">
              <a:buFont typeface="+mj-lt"/>
              <a:buAutoNum type="arabicPeriod" startAt="3"/>
            </a:pPr>
            <a:r>
              <a:rPr lang="en-US" b="1" dirty="0"/>
              <a:t>Future trends</a:t>
            </a:r>
            <a:r>
              <a:rPr lang="en-US" dirty="0"/>
              <a:t>. When building your architecture, understand the future trends that might affect your design after deployment. For example,</a:t>
            </a:r>
          </a:p>
          <a:p>
            <a:pPr marL="914400" lvl="1" indent="-514350"/>
            <a:r>
              <a:rPr lang="en-US" dirty="0"/>
              <a:t> consider trends in rich UI and media, </a:t>
            </a:r>
          </a:p>
          <a:p>
            <a:pPr marL="914400" lvl="1" indent="-514350"/>
            <a:r>
              <a:rPr lang="en-US" dirty="0"/>
              <a:t>composition models such as </a:t>
            </a:r>
            <a:r>
              <a:rPr lang="en-US" dirty="0" err="1"/>
              <a:t>mashups</a:t>
            </a:r>
            <a:r>
              <a:rPr lang="en-US" dirty="0"/>
              <a:t>,</a:t>
            </a:r>
          </a:p>
          <a:p>
            <a:pPr marL="914400" lvl="1" indent="-514350"/>
            <a:r>
              <a:rPr lang="en-US" dirty="0"/>
              <a:t> increasing network bandwidth and availability,</a:t>
            </a:r>
          </a:p>
          <a:p>
            <a:pPr marL="914400" lvl="1" indent="-514350"/>
            <a:r>
              <a:rPr lang="en-US" dirty="0"/>
              <a:t> increasing use of mobile devices, </a:t>
            </a:r>
          </a:p>
          <a:p>
            <a:pPr marL="914400" lvl="1" indent="-514350"/>
            <a:r>
              <a:rPr lang="en-US" dirty="0"/>
              <a:t>continued improvement in hardware performance,</a:t>
            </a:r>
          </a:p>
          <a:p>
            <a:pPr marL="914400" lvl="1" indent="-514350"/>
            <a:r>
              <a:rPr lang="en-US" dirty="0"/>
              <a:t> interest in community and personal publishing models, </a:t>
            </a:r>
          </a:p>
          <a:p>
            <a:pPr marL="914400" lvl="1" indent="-514350"/>
            <a:r>
              <a:rPr lang="en-US" dirty="0"/>
              <a:t>the rise of cloud-based computing, </a:t>
            </a:r>
          </a:p>
          <a:p>
            <a:pPr marL="914400" lvl="1" indent="-514350"/>
            <a:r>
              <a:rPr lang="en-US" dirty="0"/>
              <a:t>and remote operation.</a:t>
            </a:r>
          </a:p>
          <a:p>
            <a:endParaRPr lang="en-US" dirty="0"/>
          </a:p>
        </p:txBody>
      </p:sp>
      <p:sp>
        <p:nvSpPr>
          <p:cNvPr id="4" name="Date Placeholder 3"/>
          <p:cNvSpPr>
            <a:spLocks noGrp="1"/>
          </p:cNvSpPr>
          <p:nvPr>
            <p:ph type="dt" sz="half" idx="10"/>
          </p:nvPr>
        </p:nvSpPr>
        <p:spPr/>
        <p:txBody>
          <a:bodyPr/>
          <a:lstStyle/>
          <a:p>
            <a:fld id="{4D52AE6F-0083-4AC0-9964-FCEEE1A03ACB}"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The Principles of Architecture Design</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dirty="0"/>
              <a:t>Current thinking on architecture assumes that your design will evolve over time and that you cannot know everything you need to know up front in order to fully architect your system. </a:t>
            </a:r>
          </a:p>
          <a:p>
            <a:pPr lvl="1"/>
            <a:r>
              <a:rPr lang="en-US" dirty="0"/>
              <a:t>Your design will generally need to evolve during the implementation stages of the application as you learn more, and as you test the design against real world requirements. </a:t>
            </a:r>
          </a:p>
          <a:p>
            <a:pPr lvl="1"/>
            <a:r>
              <a:rPr lang="en-US" dirty="0"/>
              <a:t>Create your architecture with this evolution in mind so that it will be able to adapt to requirements that are not fully known at the start of the design process. </a:t>
            </a:r>
          </a:p>
          <a:p>
            <a:pPr>
              <a:buNone/>
            </a:pPr>
            <a:r>
              <a:rPr lang="en-US" dirty="0"/>
              <a:t> </a:t>
            </a:r>
            <a:r>
              <a:rPr lang="en-US" b="1" dirty="0"/>
              <a:t>Questions to consider as you create an architectural design</a:t>
            </a:r>
          </a:p>
          <a:p>
            <a:pPr lvl="0"/>
            <a:r>
              <a:rPr lang="en-US" dirty="0"/>
              <a:t>What are the foundational parts of the architecture that represent the greatest risk if you get them wrong?</a:t>
            </a:r>
          </a:p>
          <a:p>
            <a:pPr lvl="0"/>
            <a:r>
              <a:rPr lang="en-US" dirty="0"/>
              <a:t>What are the parts of the architecture that are most likely to change, or whose design you can delay until later with little impact?</a:t>
            </a:r>
          </a:p>
          <a:p>
            <a:pPr lvl="0"/>
            <a:r>
              <a:rPr lang="en-US" dirty="0"/>
              <a:t>What are your key assumptions, and how will you test them? </a:t>
            </a:r>
          </a:p>
          <a:p>
            <a:r>
              <a:rPr lang="en-US" dirty="0"/>
              <a:t>What conditions may require you to </a:t>
            </a:r>
            <a:r>
              <a:rPr lang="en-US" dirty="0" err="1"/>
              <a:t>refactor</a:t>
            </a:r>
            <a:r>
              <a:rPr lang="en-US" dirty="0"/>
              <a:t> the design</a:t>
            </a:r>
          </a:p>
        </p:txBody>
      </p:sp>
      <p:sp>
        <p:nvSpPr>
          <p:cNvPr id="4" name="Date Placeholder 3"/>
          <p:cNvSpPr>
            <a:spLocks noGrp="1"/>
          </p:cNvSpPr>
          <p:nvPr>
            <p:ph type="dt" sz="half" idx="10"/>
          </p:nvPr>
        </p:nvSpPr>
        <p:spPr/>
        <p:txBody>
          <a:bodyPr/>
          <a:lstStyle/>
          <a:p>
            <a:fld id="{B50157CB-FFC2-48A8-8EBF-E5AEEEB455C2}"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b="1" dirty="0"/>
              <a:t>Key Architecture Principles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a:t>Consider the following key principles when designing your architecture:</a:t>
            </a:r>
          </a:p>
          <a:p>
            <a:pPr marL="514350" lvl="0" indent="-514350">
              <a:buFont typeface="+mj-lt"/>
              <a:buAutoNum type="arabicPeriod"/>
            </a:pPr>
            <a:r>
              <a:rPr lang="en-US" b="1" dirty="0"/>
              <a:t>Build to change instead of building to last</a:t>
            </a:r>
            <a:r>
              <a:rPr lang="en-US" dirty="0"/>
              <a:t>. </a:t>
            </a:r>
          </a:p>
          <a:p>
            <a:pPr marL="914400" lvl="1" indent="-514350"/>
            <a:r>
              <a:rPr lang="en-US" dirty="0"/>
              <a:t>Consider how the application may need to change over time to address new requirements and challenges, and build in the flexibility to support this.</a:t>
            </a:r>
          </a:p>
          <a:p>
            <a:pPr marL="514350" lvl="0" indent="-514350">
              <a:buFont typeface="+mj-lt"/>
              <a:buAutoNum type="arabicPeriod"/>
            </a:pPr>
            <a:r>
              <a:rPr lang="en-US" b="1" dirty="0"/>
              <a:t>Model to analyze and reduce risk</a:t>
            </a:r>
            <a:r>
              <a:rPr lang="en-US" dirty="0"/>
              <a:t>. </a:t>
            </a:r>
          </a:p>
          <a:p>
            <a:pPr marL="914400" lvl="1" indent="-514350"/>
            <a:r>
              <a:rPr lang="en-US" dirty="0"/>
              <a:t>Use design tools, modeling systems such as Unified Modeling Language (UML), and visualizations where appropriate to help you </a:t>
            </a:r>
          </a:p>
          <a:p>
            <a:pPr marL="1314450" lvl="2" indent="-514350"/>
            <a:r>
              <a:rPr lang="en-US" dirty="0"/>
              <a:t>capture requirements and architectural and design decisions, </a:t>
            </a:r>
          </a:p>
          <a:p>
            <a:pPr marL="1314450" lvl="2" indent="-514350"/>
            <a:r>
              <a:rPr lang="en-US" dirty="0"/>
              <a:t>and to analyze their impact. </a:t>
            </a:r>
          </a:p>
          <a:p>
            <a:pPr marL="914400" lvl="1" indent="-514350"/>
            <a:r>
              <a:rPr lang="en-US" dirty="0"/>
              <a:t>However, do not formalize the model to the extent that it suppresses the capability to iterate and adapt the design easily. </a:t>
            </a:r>
          </a:p>
          <a:p>
            <a:endParaRPr lang="en-US" dirty="0"/>
          </a:p>
        </p:txBody>
      </p:sp>
      <p:sp>
        <p:nvSpPr>
          <p:cNvPr id="4" name="Date Placeholder 3"/>
          <p:cNvSpPr>
            <a:spLocks noGrp="1"/>
          </p:cNvSpPr>
          <p:nvPr>
            <p:ph type="dt" sz="half" idx="10"/>
          </p:nvPr>
        </p:nvSpPr>
        <p:spPr/>
        <p:txBody>
          <a:bodyPr/>
          <a:lstStyle/>
          <a:p>
            <a:fld id="{BC9B47B7-AD11-4A63-97DF-E82BA93C2834}"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Key Architecture Principles</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marL="514350" lvl="0" indent="-514350">
              <a:buFont typeface="+mj-lt"/>
              <a:buAutoNum type="arabicPeriod" startAt="3"/>
            </a:pPr>
            <a:r>
              <a:rPr lang="en-US" b="1" dirty="0"/>
              <a:t>Use models and visualizations as a communication and collaboration tool</a:t>
            </a:r>
            <a:r>
              <a:rPr lang="en-US" dirty="0"/>
              <a:t>. </a:t>
            </a:r>
          </a:p>
          <a:p>
            <a:pPr marL="914400" lvl="1" indent="-514350"/>
            <a:r>
              <a:rPr lang="en-US" dirty="0"/>
              <a:t>Efficient communication of the design, the decisions you make, and ongoing changes to the design, is critical to good architecture. </a:t>
            </a:r>
          </a:p>
          <a:p>
            <a:pPr marL="914400" lvl="1" indent="-514350"/>
            <a:r>
              <a:rPr lang="en-US" dirty="0"/>
              <a:t>Use models, views, and other visualizations of the architecture to </a:t>
            </a:r>
          </a:p>
          <a:p>
            <a:pPr marL="1314450" lvl="2" indent="-514350"/>
            <a:r>
              <a:rPr lang="en-US" dirty="0"/>
              <a:t>communicate and share your design efficiently with all the stakeholders,</a:t>
            </a:r>
          </a:p>
          <a:p>
            <a:pPr marL="1314450" lvl="2" indent="-514350"/>
            <a:r>
              <a:rPr lang="en-US" dirty="0"/>
              <a:t> and to enable rapid communication of changes to the design.</a:t>
            </a:r>
          </a:p>
          <a:p>
            <a:pPr marL="514350" lvl="0" indent="-514350">
              <a:buFont typeface="+mj-lt"/>
              <a:buAutoNum type="arabicPeriod" startAt="3"/>
            </a:pPr>
            <a:r>
              <a:rPr lang="en-US" b="1" dirty="0"/>
              <a:t>Identify key engineering decisions</a:t>
            </a:r>
            <a:r>
              <a:rPr lang="en-US" dirty="0"/>
              <a:t>. </a:t>
            </a:r>
          </a:p>
          <a:p>
            <a:pPr marL="914400" lvl="1" indent="-514350"/>
            <a:r>
              <a:rPr lang="en-US" dirty="0"/>
              <a:t>Use the information in this guide to understand the key engineering decisions and the areas where mistakes are most often made. </a:t>
            </a:r>
          </a:p>
          <a:p>
            <a:pPr marL="914400" lvl="1" indent="-514350"/>
            <a:r>
              <a:rPr lang="en-US" dirty="0"/>
              <a:t>Invest in getting these key decisions right the first time so that the design is more flexible and less likely to be broken by changes.</a:t>
            </a:r>
          </a:p>
          <a:p>
            <a:endParaRPr lang="en-US" dirty="0"/>
          </a:p>
        </p:txBody>
      </p:sp>
      <p:sp>
        <p:nvSpPr>
          <p:cNvPr id="4" name="Date Placeholder 3"/>
          <p:cNvSpPr>
            <a:spLocks noGrp="1"/>
          </p:cNvSpPr>
          <p:nvPr>
            <p:ph type="dt" sz="half" idx="10"/>
          </p:nvPr>
        </p:nvSpPr>
        <p:spPr/>
        <p:txBody>
          <a:bodyPr/>
          <a:lstStyle/>
          <a:p>
            <a:fld id="{CA282D19-8ADE-4FBA-954B-D5BE434D4583}"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endParaRPr lang="en-US" dirty="0"/>
          </a:p>
        </p:txBody>
      </p:sp>
      <p:sp>
        <p:nvSpPr>
          <p:cNvPr id="3" name="Content Placeholder 2"/>
          <p:cNvSpPr>
            <a:spLocks noGrp="1"/>
          </p:cNvSpPr>
          <p:nvPr>
            <p:ph idx="1"/>
          </p:nvPr>
        </p:nvSpPr>
        <p:spPr/>
        <p:txBody>
          <a:bodyPr/>
          <a:lstStyle/>
          <a:p>
            <a:r>
              <a:rPr lang="en-US" dirty="0">
                <a:hlinkClick r:id="rId2"/>
              </a:rPr>
              <a:t>What is Software Architecture?</a:t>
            </a:r>
            <a:r>
              <a:rPr lang="en-US" dirty="0"/>
              <a:t> </a:t>
            </a:r>
          </a:p>
          <a:p>
            <a:pPr lvl="0"/>
            <a:r>
              <a:rPr lang="en-US" dirty="0">
                <a:hlinkClick r:id="rId2"/>
              </a:rPr>
              <a:t>The Goals of Architecture</a:t>
            </a:r>
            <a:r>
              <a:rPr lang="en-US" dirty="0"/>
              <a:t> </a:t>
            </a:r>
          </a:p>
          <a:p>
            <a:pPr lvl="0"/>
            <a:r>
              <a:rPr lang="en-US" dirty="0">
                <a:hlinkClick r:id="rId2"/>
              </a:rPr>
              <a:t>The Principles of Architecture Design</a:t>
            </a:r>
            <a:r>
              <a:rPr lang="en-US" dirty="0"/>
              <a:t> </a:t>
            </a:r>
          </a:p>
          <a:p>
            <a:endParaRPr lang="en-US" dirty="0"/>
          </a:p>
        </p:txBody>
      </p:sp>
      <p:sp>
        <p:nvSpPr>
          <p:cNvPr id="4" name="Date Placeholder 3"/>
          <p:cNvSpPr>
            <a:spLocks noGrp="1"/>
          </p:cNvSpPr>
          <p:nvPr>
            <p:ph type="dt" sz="half" idx="10"/>
          </p:nvPr>
        </p:nvSpPr>
        <p:spPr/>
        <p:txBody>
          <a:bodyPr/>
          <a:lstStyle/>
          <a:p>
            <a:fld id="{3A3C990D-9553-437A-958F-44E417E6CED4}"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a:t>How to get it Right</a:t>
            </a:r>
          </a:p>
        </p:txBody>
      </p:sp>
      <p:sp>
        <p:nvSpPr>
          <p:cNvPr id="3" name="Content Placeholder 2"/>
          <p:cNvSpPr>
            <a:spLocks noGrp="1"/>
          </p:cNvSpPr>
          <p:nvPr>
            <p:ph idx="1"/>
          </p:nvPr>
        </p:nvSpPr>
        <p:spPr>
          <a:xfrm>
            <a:off x="457200" y="1066800"/>
            <a:ext cx="8229600" cy="5059363"/>
          </a:xfrm>
        </p:spPr>
        <p:txBody>
          <a:bodyPr>
            <a:normAutofit/>
          </a:bodyPr>
          <a:lstStyle/>
          <a:p>
            <a:r>
              <a:rPr lang="en-US" dirty="0"/>
              <a:t>Consider using an incremental and iterative approach to refining your architecture. </a:t>
            </a:r>
          </a:p>
          <a:p>
            <a:r>
              <a:rPr lang="en-US" dirty="0"/>
              <a:t>Start with a baseline architecture to get the big picture right, and then evolve candidate architectures as you iteratively test and improve your architecture. </a:t>
            </a:r>
          </a:p>
          <a:p>
            <a:r>
              <a:rPr lang="en-US" dirty="0"/>
              <a:t>Do not try to get it all right the first time—design just as much as you can in order to start testing the design against requirements and assumptions.</a:t>
            </a:r>
          </a:p>
          <a:p>
            <a:r>
              <a:rPr lang="en-US" dirty="0"/>
              <a:t> Iteratively add details to the design over multiple passes to make sure that you get the big decisions right first, and then focus on the details. </a:t>
            </a:r>
          </a:p>
          <a:p>
            <a:r>
              <a:rPr lang="en-US" dirty="0"/>
              <a:t>A common pitfall is to dive into the details too quickly and get the big decisions wrong by making incorrect assumptions, or by failing to evaluate your architecture effectively.</a:t>
            </a:r>
          </a:p>
        </p:txBody>
      </p:sp>
      <p:sp>
        <p:nvSpPr>
          <p:cNvPr id="4" name="Date Placeholder 3"/>
          <p:cNvSpPr>
            <a:spLocks noGrp="1"/>
          </p:cNvSpPr>
          <p:nvPr>
            <p:ph type="dt" sz="half" idx="10"/>
          </p:nvPr>
        </p:nvSpPr>
        <p:spPr/>
        <p:txBody>
          <a:bodyPr/>
          <a:lstStyle/>
          <a:p>
            <a:fld id="{EB61F5F8-6309-4F0D-9A3F-F9DB03DB7DE5}"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Testing the </a:t>
            </a:r>
            <a:r>
              <a:rPr lang="en-US" dirty="0" err="1"/>
              <a:t>architecture:Questions</a:t>
            </a:r>
            <a:r>
              <a:rPr lang="en-US" dirty="0"/>
              <a:t> to answer</a:t>
            </a:r>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dirty="0"/>
              <a:t>When testing your architecture, consider the following questions: </a:t>
            </a:r>
          </a:p>
          <a:p>
            <a:pPr lvl="0"/>
            <a:r>
              <a:rPr lang="en-US" b="1" dirty="0"/>
              <a:t>What assumptions have I made in this architecture?</a:t>
            </a:r>
          </a:p>
          <a:p>
            <a:pPr lvl="0"/>
            <a:r>
              <a:rPr lang="en-US" b="1" dirty="0"/>
              <a:t>What explicit or implied requirements is this architecture meeting?</a:t>
            </a:r>
          </a:p>
          <a:p>
            <a:pPr lvl="0"/>
            <a:r>
              <a:rPr lang="en-US" b="1" dirty="0"/>
              <a:t>What are the key risks with this architectural approach?</a:t>
            </a:r>
          </a:p>
          <a:p>
            <a:pPr lvl="0"/>
            <a:r>
              <a:rPr lang="en-US" b="1" dirty="0"/>
              <a:t>What countermeasures are in place to mitigate key risks?</a:t>
            </a:r>
          </a:p>
          <a:p>
            <a:r>
              <a:rPr lang="en-US" b="1" dirty="0"/>
              <a:t>In what ways is this architecture an improvement over the baseline or the last candidate architecture?</a:t>
            </a:r>
          </a:p>
        </p:txBody>
      </p:sp>
      <p:sp>
        <p:nvSpPr>
          <p:cNvPr id="4" name="Date Placeholder 3"/>
          <p:cNvSpPr>
            <a:spLocks noGrp="1"/>
          </p:cNvSpPr>
          <p:nvPr>
            <p:ph type="dt" sz="half" idx="10"/>
          </p:nvPr>
        </p:nvSpPr>
        <p:spPr/>
        <p:txBody>
          <a:bodyPr/>
          <a:lstStyle/>
          <a:p>
            <a:fld id="{E4A372ED-FEBB-484E-8223-4262DB51021D}"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Additional Resources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t>Bass, Len, Paul Clements, and Rick </a:t>
            </a:r>
            <a:r>
              <a:rPr lang="en-US" dirty="0" err="1"/>
              <a:t>Kazman</a:t>
            </a:r>
            <a:r>
              <a:rPr lang="en-US" dirty="0"/>
              <a:t>. </a:t>
            </a:r>
            <a:r>
              <a:rPr lang="en-US" i="1" dirty="0"/>
              <a:t>Software Architecture in Practice, 2nd ed</a:t>
            </a:r>
            <a:r>
              <a:rPr lang="en-US" dirty="0"/>
              <a:t>. Addison-Wesley Professional, 2003. </a:t>
            </a:r>
          </a:p>
          <a:p>
            <a:r>
              <a:rPr lang="en-US" dirty="0"/>
              <a:t>Fowler, Martin. </a:t>
            </a:r>
            <a:r>
              <a:rPr lang="en-US" i="1" dirty="0"/>
              <a:t>Patterns of Enterprise Application Architecture</a:t>
            </a:r>
            <a:r>
              <a:rPr lang="en-US" dirty="0"/>
              <a:t>. Addison-Wesley, 2002</a:t>
            </a:r>
          </a:p>
          <a:p>
            <a:pPr>
              <a:buNone/>
            </a:pPr>
            <a:endParaRPr lang="en-US" dirty="0"/>
          </a:p>
        </p:txBody>
      </p:sp>
      <p:sp>
        <p:nvSpPr>
          <p:cNvPr id="4" name="Date Placeholder 3"/>
          <p:cNvSpPr>
            <a:spLocks noGrp="1"/>
          </p:cNvSpPr>
          <p:nvPr>
            <p:ph type="dt" sz="half" idx="10"/>
          </p:nvPr>
        </p:nvSpPr>
        <p:spPr/>
        <p:txBody>
          <a:bodyPr/>
          <a:lstStyle/>
          <a:p>
            <a:fld id="{26284CB6-8F65-487D-9B60-B4A41601F561}"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a:hlinkClick r:id="rId2"/>
              </a:rPr>
              <a:t>What is Software Architecture?</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r>
              <a:rPr lang="en-US" dirty="0"/>
              <a:t>Software application architecture is the process</a:t>
            </a:r>
          </a:p>
          <a:p>
            <a:pPr lvl="1"/>
            <a:r>
              <a:rPr lang="en-US" dirty="0"/>
              <a:t> of defining a structured solution that meets all of the technical and operational requirements, while optimizing common quality attributes such as performance, security, and manageability. </a:t>
            </a:r>
          </a:p>
          <a:p>
            <a:r>
              <a:rPr lang="en-US" dirty="0"/>
              <a:t>It involves a series of decisions based on a wide range of factors, and each of these decisions can have considerable impact on the </a:t>
            </a:r>
          </a:p>
          <a:p>
            <a:pPr lvl="1"/>
            <a:r>
              <a:rPr lang="en-US" dirty="0"/>
              <a:t>quality, </a:t>
            </a:r>
          </a:p>
          <a:p>
            <a:pPr lvl="1"/>
            <a:r>
              <a:rPr lang="en-US" dirty="0"/>
              <a:t>performance,</a:t>
            </a:r>
          </a:p>
          <a:p>
            <a:pPr lvl="1"/>
            <a:r>
              <a:rPr lang="en-US" dirty="0"/>
              <a:t> maintainability, </a:t>
            </a:r>
          </a:p>
          <a:p>
            <a:pPr lvl="1"/>
            <a:r>
              <a:rPr lang="en-US" dirty="0"/>
              <a:t>and overall success of the application.</a:t>
            </a:r>
          </a:p>
        </p:txBody>
      </p:sp>
      <p:sp>
        <p:nvSpPr>
          <p:cNvPr id="4" name="Date Placeholder 3"/>
          <p:cNvSpPr>
            <a:spLocks noGrp="1"/>
          </p:cNvSpPr>
          <p:nvPr>
            <p:ph type="dt" sz="half" idx="10"/>
          </p:nvPr>
        </p:nvSpPr>
        <p:spPr/>
        <p:txBody>
          <a:bodyPr/>
          <a:lstStyle/>
          <a:p>
            <a:fld id="{6F247CF2-B9E5-48EE-93BC-05A66C975920}"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a:t>Philippe </a:t>
            </a:r>
            <a:r>
              <a:rPr lang="en-US" dirty="0" err="1"/>
              <a:t>Kruchten</a:t>
            </a:r>
            <a:r>
              <a:rPr lang="en-US" dirty="0"/>
              <a:t>, Grady </a:t>
            </a:r>
            <a:r>
              <a:rPr lang="en-US" dirty="0" err="1"/>
              <a:t>Booch</a:t>
            </a:r>
            <a:r>
              <a:rPr lang="en-US" dirty="0"/>
              <a:t>, Kurt Bittner, and Rich </a:t>
            </a:r>
            <a:r>
              <a:rPr lang="en-US" dirty="0" err="1"/>
              <a:t>Reitman</a:t>
            </a:r>
            <a:r>
              <a:rPr lang="en-US" dirty="0"/>
              <a:t> derived and refined a definition of architecture based on work by Mary Shaw and David </a:t>
            </a:r>
            <a:r>
              <a:rPr lang="en-US" dirty="0" err="1"/>
              <a:t>Garlan</a:t>
            </a:r>
            <a:r>
              <a:rPr lang="en-US" dirty="0"/>
              <a:t> (Shaw and </a:t>
            </a:r>
            <a:r>
              <a:rPr lang="en-US" dirty="0" err="1"/>
              <a:t>Garlan</a:t>
            </a:r>
            <a:r>
              <a:rPr lang="en-US" dirty="0"/>
              <a:t> 1996). Their definition is:</a:t>
            </a:r>
          </a:p>
          <a:p>
            <a:pPr lvl="1"/>
            <a:r>
              <a:rPr lang="en-US" dirty="0"/>
              <a:t>“Software architecture encompasses</a:t>
            </a:r>
          </a:p>
          <a:p>
            <a:pPr lvl="2"/>
            <a:r>
              <a:rPr lang="en-US" dirty="0"/>
              <a:t> </a:t>
            </a:r>
            <a:r>
              <a:rPr lang="en-US" b="1" dirty="0"/>
              <a:t>the set of significant decisions about the organization of a software system including the selection of the structural elements and their interfaces by which the system is composed; </a:t>
            </a:r>
          </a:p>
          <a:p>
            <a:pPr lvl="2"/>
            <a:r>
              <a:rPr lang="en-US" b="1" dirty="0"/>
              <a:t>behavior as specified in collaboration among those elements; </a:t>
            </a:r>
          </a:p>
          <a:p>
            <a:pPr lvl="2"/>
            <a:r>
              <a:rPr lang="en-US" b="1" dirty="0"/>
              <a:t>composition of these structural and behavioral elements into larger subsystems;</a:t>
            </a:r>
          </a:p>
          <a:p>
            <a:pPr lvl="2"/>
            <a:r>
              <a:rPr lang="en-US" b="1" dirty="0"/>
              <a:t> and an architectural style that guides this organization.</a:t>
            </a:r>
          </a:p>
          <a:p>
            <a:pPr lvl="2"/>
            <a:r>
              <a:rPr lang="en-US" b="1" dirty="0"/>
              <a:t> Software architecture also involves functionality, usability, resilience, performance, reuse, comprehensibility, economic and technology constraints, tradeoffs and aesthetic concerns.”</a:t>
            </a:r>
          </a:p>
        </p:txBody>
      </p:sp>
      <p:sp>
        <p:nvSpPr>
          <p:cNvPr id="4" name="Date Placeholder 3"/>
          <p:cNvSpPr>
            <a:spLocks noGrp="1"/>
          </p:cNvSpPr>
          <p:nvPr>
            <p:ph type="dt" sz="half" idx="10"/>
          </p:nvPr>
        </p:nvSpPr>
        <p:spPr/>
        <p:txBody>
          <a:bodyPr/>
          <a:lstStyle/>
          <a:p>
            <a:fld id="{6B32AA18-441F-462B-B448-A802CC70EA97}"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a:t>In </a:t>
            </a:r>
            <a:r>
              <a:rPr lang="en-US" i="1" dirty="0"/>
              <a:t>Patterns of Enterprise Application Architecture</a:t>
            </a:r>
            <a:r>
              <a:rPr lang="en-US" dirty="0"/>
              <a:t>, Martin Fowler outlines some common recurring themes when explaining architecture. </a:t>
            </a:r>
          </a:p>
          <a:p>
            <a:r>
              <a:rPr lang="en-US" dirty="0"/>
              <a:t>He identifies these themes as:</a:t>
            </a:r>
          </a:p>
          <a:p>
            <a:pPr lvl="1"/>
            <a:r>
              <a:rPr lang="en-US" dirty="0"/>
              <a:t>“The highest-level breakdown of a system into its parts; </a:t>
            </a:r>
          </a:p>
          <a:p>
            <a:pPr lvl="1"/>
            <a:r>
              <a:rPr lang="en-US" dirty="0"/>
              <a:t>the decisions that are hard to change; </a:t>
            </a:r>
          </a:p>
          <a:p>
            <a:pPr lvl="1"/>
            <a:r>
              <a:rPr lang="en-US" dirty="0"/>
              <a:t>there are multiple architectures in a system; </a:t>
            </a:r>
          </a:p>
          <a:p>
            <a:pPr lvl="1"/>
            <a:r>
              <a:rPr lang="en-US" dirty="0"/>
              <a:t>what is architecturally significant can change over a system's lifetime; </a:t>
            </a:r>
          </a:p>
          <a:p>
            <a:pPr lvl="1"/>
            <a:r>
              <a:rPr lang="en-US" dirty="0"/>
              <a:t>and, in the end, architecture boils down to whatever the important stuff is.”</a:t>
            </a:r>
          </a:p>
        </p:txBody>
      </p:sp>
      <p:sp>
        <p:nvSpPr>
          <p:cNvPr id="4" name="Date Placeholder 3"/>
          <p:cNvSpPr>
            <a:spLocks noGrp="1"/>
          </p:cNvSpPr>
          <p:nvPr>
            <p:ph type="dt" sz="half" idx="10"/>
          </p:nvPr>
        </p:nvSpPr>
        <p:spPr/>
        <p:txBody>
          <a:bodyPr/>
          <a:lstStyle/>
          <a:p>
            <a:fld id="{CEA5F5A9-DA90-47FB-A29C-245A7C0F5EA4}"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Why is Architecture Important?</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dirty="0"/>
              <a:t>Like any other complex structure, software must be built on a solid foundation. </a:t>
            </a:r>
          </a:p>
          <a:p>
            <a:pPr lvl="1"/>
            <a:r>
              <a:rPr lang="en-US" dirty="0"/>
              <a:t>Failing to consider key scenarios, </a:t>
            </a:r>
          </a:p>
          <a:p>
            <a:pPr lvl="1"/>
            <a:r>
              <a:rPr lang="en-US" dirty="0"/>
              <a:t>failing to design for common problems,</a:t>
            </a:r>
          </a:p>
          <a:p>
            <a:pPr lvl="1"/>
            <a:r>
              <a:rPr lang="en-US" dirty="0"/>
              <a:t> or failing to appreciate the long term consequences of key decisions can put your application at risk. </a:t>
            </a:r>
          </a:p>
          <a:p>
            <a:r>
              <a:rPr lang="en-US" dirty="0"/>
              <a:t>Modern tools and platforms help to simplify the task of building applications, but they do not replace the need to design your application carefully, based on your specific scenarios and requirements. </a:t>
            </a:r>
          </a:p>
          <a:p>
            <a:r>
              <a:rPr lang="en-US" dirty="0"/>
              <a:t>The </a:t>
            </a:r>
            <a:r>
              <a:rPr lang="en-US" b="1" dirty="0"/>
              <a:t>risks exposed by poor architecture</a:t>
            </a:r>
            <a:r>
              <a:rPr lang="en-US" dirty="0"/>
              <a:t> include</a:t>
            </a:r>
          </a:p>
          <a:p>
            <a:pPr lvl="1"/>
            <a:r>
              <a:rPr lang="en-US" dirty="0"/>
              <a:t>software that is unstable,</a:t>
            </a:r>
          </a:p>
          <a:p>
            <a:pPr lvl="1"/>
            <a:r>
              <a:rPr lang="en-US" dirty="0"/>
              <a:t> is unable to support existing or future business requirements,</a:t>
            </a:r>
          </a:p>
          <a:p>
            <a:pPr lvl="1"/>
            <a:r>
              <a:rPr lang="en-US" dirty="0"/>
              <a:t> or is difficult to deploy or manage in a production environment.</a:t>
            </a:r>
          </a:p>
          <a:p>
            <a:endParaRPr lang="en-US" dirty="0"/>
          </a:p>
        </p:txBody>
      </p:sp>
      <p:sp>
        <p:nvSpPr>
          <p:cNvPr id="4" name="Date Placeholder 3"/>
          <p:cNvSpPr>
            <a:spLocks noGrp="1"/>
          </p:cNvSpPr>
          <p:nvPr>
            <p:ph type="dt" sz="half" idx="10"/>
          </p:nvPr>
        </p:nvSpPr>
        <p:spPr/>
        <p:txBody>
          <a:bodyPr/>
          <a:lstStyle/>
          <a:p>
            <a:fld id="{AF8BDFBC-3C47-40BF-B900-C542FC53B8A0}"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dirty="0"/>
              <a:t> </a:t>
            </a:r>
            <a:r>
              <a:rPr lang="en-US" b="1" dirty="0"/>
              <a:t>Consideration for system design</a:t>
            </a:r>
            <a:r>
              <a:rPr lang="en-US" dirty="0"/>
              <a:t> </a:t>
            </a:r>
          </a:p>
          <a:p>
            <a:pPr lvl="1"/>
            <a:r>
              <a:rPr lang="en-US" dirty="0"/>
              <a:t>the user, </a:t>
            </a:r>
          </a:p>
          <a:p>
            <a:pPr lvl="1"/>
            <a:r>
              <a:rPr lang="en-US" dirty="0"/>
              <a:t>the system (the IT infrastructure), </a:t>
            </a:r>
          </a:p>
          <a:p>
            <a:pPr lvl="1"/>
            <a:r>
              <a:rPr lang="en-US" dirty="0"/>
              <a:t>and the business goals. </a:t>
            </a:r>
          </a:p>
          <a:p>
            <a:r>
              <a:rPr lang="en-US" dirty="0"/>
              <a:t>For each of these areas, </a:t>
            </a:r>
          </a:p>
          <a:p>
            <a:pPr lvl="1"/>
            <a:r>
              <a:rPr lang="en-US" dirty="0"/>
              <a:t>you should outline key scenarios </a:t>
            </a:r>
          </a:p>
          <a:p>
            <a:pPr lvl="1"/>
            <a:r>
              <a:rPr lang="en-US" dirty="0"/>
              <a:t>and identify important quality attributes (for example, reliability or scalability) </a:t>
            </a:r>
          </a:p>
          <a:p>
            <a:pPr lvl="1"/>
            <a:r>
              <a:rPr lang="en-US" dirty="0"/>
              <a:t>and key areas of satisfaction and dissatisfaction. </a:t>
            </a:r>
          </a:p>
          <a:p>
            <a:r>
              <a:rPr lang="en-US" dirty="0"/>
              <a:t>Where possible, develop and consider metrics that measure success in each of these areas. </a:t>
            </a:r>
          </a:p>
          <a:p>
            <a:endParaRPr lang="en-US" dirty="0"/>
          </a:p>
        </p:txBody>
      </p:sp>
      <p:sp>
        <p:nvSpPr>
          <p:cNvPr id="4" name="Date Placeholder 3"/>
          <p:cNvSpPr>
            <a:spLocks noGrp="1"/>
          </p:cNvSpPr>
          <p:nvPr>
            <p:ph type="dt" sz="half" idx="10"/>
          </p:nvPr>
        </p:nvSpPr>
        <p:spPr/>
        <p:txBody>
          <a:bodyPr/>
          <a:lstStyle/>
          <a:p>
            <a:fld id="{C855E2C7-FECB-4B92-A01A-16D9374F995C}"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a:t>User, business, and system goals</a:t>
            </a:r>
          </a:p>
        </p:txBody>
      </p:sp>
      <p:pic>
        <p:nvPicPr>
          <p:cNvPr id="4" name="e4676123-5766-4852-929e-58ec77997928" descr="Ee658098.e4676123-5766-4852-929e-58ec77997928(en-us,PandP.10).png"/>
          <p:cNvPicPr>
            <a:picLocks noGrp="1"/>
          </p:cNvPicPr>
          <p:nvPr>
            <p:ph idx="1"/>
          </p:nvPr>
        </p:nvPicPr>
        <p:blipFill>
          <a:blip r:embed="rId2" cstate="print"/>
          <a:srcRect/>
          <a:stretch>
            <a:fillRect/>
          </a:stretch>
        </p:blipFill>
        <p:spPr bwMode="auto">
          <a:xfrm>
            <a:off x="2286000" y="2209800"/>
            <a:ext cx="4038600" cy="3657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2B3F578-98EF-4C35-A028-F9D928F8D144}"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a:t>User, business, and system goals</a:t>
            </a:r>
          </a:p>
        </p:txBody>
      </p:sp>
      <p:sp>
        <p:nvSpPr>
          <p:cNvPr id="3" name="Content Placeholder 2"/>
          <p:cNvSpPr>
            <a:spLocks noGrp="1"/>
          </p:cNvSpPr>
          <p:nvPr>
            <p:ph idx="1"/>
          </p:nvPr>
        </p:nvSpPr>
        <p:spPr>
          <a:xfrm>
            <a:off x="457200" y="1066800"/>
            <a:ext cx="8229600" cy="5059363"/>
          </a:xfrm>
        </p:spPr>
        <p:txBody>
          <a:bodyPr>
            <a:normAutofit/>
          </a:bodyPr>
          <a:lstStyle/>
          <a:p>
            <a:r>
              <a:rPr lang="en-US" dirty="0"/>
              <a:t>Tradeoffs are likely, and a balance must often be found between competing requirements across these three areas. For example, </a:t>
            </a:r>
          </a:p>
          <a:p>
            <a:pPr lvl="1"/>
            <a:r>
              <a:rPr lang="en-US" dirty="0"/>
              <a:t>the overall user experience of the solution is very often a function of the business and the IT infrastructure, and changes in one or the other can significantly affect the resulting user experience. </a:t>
            </a:r>
          </a:p>
          <a:p>
            <a:pPr lvl="1"/>
            <a:r>
              <a:rPr lang="en-US" dirty="0"/>
              <a:t>Similarly, changes in the user experience requirements can have significant impact on the business and IT infrastructure requirements. </a:t>
            </a:r>
          </a:p>
          <a:p>
            <a:pPr lvl="1"/>
            <a:r>
              <a:rPr lang="en-US" dirty="0"/>
              <a:t>Performance might be a major user and business goal, but the system administrator may not be able to invest in the hardware required to meet that goal 100 percent of the time. A balance point might be to meet the goal only 80 percent of the time. </a:t>
            </a:r>
          </a:p>
        </p:txBody>
      </p:sp>
      <p:sp>
        <p:nvSpPr>
          <p:cNvPr id="4" name="Date Placeholder 3"/>
          <p:cNvSpPr>
            <a:spLocks noGrp="1"/>
          </p:cNvSpPr>
          <p:nvPr>
            <p:ph type="dt" sz="half" idx="10"/>
          </p:nvPr>
        </p:nvSpPr>
        <p:spPr/>
        <p:txBody>
          <a:bodyPr/>
          <a:lstStyle/>
          <a:p>
            <a:fld id="{99E16412-89AC-4F02-B09A-42F3F2B93593}" type="datetime1">
              <a:rPr lang="en-US" smtClean="0"/>
              <a:t>2/9/2017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323</TotalTime>
  <Words>2107</Words>
  <Application>Microsoft Office PowerPoint</Application>
  <PresentationFormat>On-screen Show (4:3)</PresentationFormat>
  <Paragraphs>202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 SOFTWARE ARCHITECTURE</vt:lpstr>
      <vt:lpstr>Contents</vt:lpstr>
      <vt:lpstr>What is Software Architecture?</vt:lpstr>
      <vt:lpstr>PowerPoint Presentation</vt:lpstr>
      <vt:lpstr>PowerPoint Presentation</vt:lpstr>
      <vt:lpstr>Why is Architecture Important?</vt:lpstr>
      <vt:lpstr>PowerPoint Presentation</vt:lpstr>
      <vt:lpstr>User, business, and system goals</vt:lpstr>
      <vt:lpstr>User, business, and system goals</vt:lpstr>
      <vt:lpstr>PowerPoint Presentation</vt:lpstr>
      <vt:lpstr>High level concerns</vt:lpstr>
      <vt:lpstr>Good Architecture</vt:lpstr>
      <vt:lpstr>The Goals of Architecture</vt:lpstr>
      <vt:lpstr>The Architectural Landscape</vt:lpstr>
      <vt:lpstr>The Architectural Landscape: Key Trends</vt:lpstr>
      <vt:lpstr>The Architectural Landscape: Key Trends</vt:lpstr>
      <vt:lpstr>The Principles of Architecture Design</vt:lpstr>
      <vt:lpstr>Key Architecture Principles</vt:lpstr>
      <vt:lpstr>Key Architecture Principles</vt:lpstr>
      <vt:lpstr>How to get it Right</vt:lpstr>
      <vt:lpstr>Testing the architecture:Questions to answer</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 ARCHITECTURE</dc:title>
  <dc:creator>Anon</dc:creator>
  <cp:lastModifiedBy>Grace Kamulegeya</cp:lastModifiedBy>
  <cp:revision>29</cp:revision>
  <dcterms:created xsi:type="dcterms:W3CDTF">2006-08-16T00:00:00Z</dcterms:created>
  <dcterms:modified xsi:type="dcterms:W3CDTF">2017-02-09T07:20:18Z</dcterms:modified>
</cp:coreProperties>
</file>