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6" r:id="rId2"/>
    <p:sldId id="256" r:id="rId3"/>
    <p:sldId id="280" r:id="rId4"/>
    <p:sldId id="257" r:id="rId5"/>
    <p:sldId id="259" r:id="rId6"/>
    <p:sldId id="281" r:id="rId7"/>
    <p:sldId id="260" r:id="rId8"/>
    <p:sldId id="294" r:id="rId9"/>
    <p:sldId id="266" r:id="rId10"/>
    <p:sldId id="289" r:id="rId11"/>
    <p:sldId id="291" r:id="rId12"/>
    <p:sldId id="292" r:id="rId13"/>
    <p:sldId id="293" r:id="rId14"/>
    <p:sldId id="283" r:id="rId15"/>
    <p:sldId id="276" r:id="rId16"/>
    <p:sldId id="282" r:id="rId17"/>
    <p:sldId id="277" r:id="rId18"/>
    <p:sldId id="278" r:id="rId19"/>
    <p:sldId id="279" r:id="rId20"/>
    <p:sldId id="284" r:id="rId21"/>
    <p:sldId id="262" r:id="rId22"/>
    <p:sldId id="263" r:id="rId23"/>
    <p:sldId id="264" r:id="rId24"/>
    <p:sldId id="269" r:id="rId25"/>
    <p:sldId id="271" r:id="rId26"/>
    <p:sldId id="270" r:id="rId27"/>
    <p:sldId id="273" r:id="rId28"/>
    <p:sldId id="265" r:id="rId29"/>
    <p:sldId id="267" r:id="rId30"/>
    <p:sldId id="268" r:id="rId31"/>
    <p:sldId id="272" r:id="rId32"/>
    <p:sldId id="275" r:id="rId33"/>
    <p:sldId id="286" r:id="rId34"/>
    <p:sldId id="287" r:id="rId35"/>
    <p:sldId id="288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3F00-7920-410D-8129-253FC516E1F6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5DD1-3DB8-4741-B447-88138E299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&#8211;joe@refactory.com" TargetMode="External"/><Relationship Id="rId2" Type="http://schemas.openxmlformats.org/officeDocument/2006/relationships/hyperlink" Target="mailto:pmerson@acm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MUGOYA DIHFAHSIH</a:t>
            </a:r>
          </a:p>
          <a:p>
            <a:r>
              <a:rPr lang="en-US" dirty="0" smtClean="0"/>
              <a:t>2100702353</a:t>
            </a:r>
          </a:p>
          <a:p>
            <a:r>
              <a:rPr lang="en-US" dirty="0" smtClean="0"/>
              <a:t>2021/HD05/2353U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Detecting Microservices Bad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r>
              <a:rPr lang="en-US" dirty="0"/>
              <a:t>While there are many tools for detecting bad smells in monolithic architecture, these tools are not well developed in microservices.</a:t>
            </a:r>
          </a:p>
          <a:p>
            <a:r>
              <a:rPr lang="en-US" dirty="0"/>
              <a:t>According to (Towards Microservice Smells </a:t>
            </a:r>
            <a:r>
              <a:rPr lang="en-US" dirty="0" smtClean="0"/>
              <a:t>Detection) research, they suggest the use of a tool called </a:t>
            </a:r>
            <a:r>
              <a:rPr lang="en-US" b="1" dirty="0" err="1" smtClean="0"/>
              <a:t>arcan</a:t>
            </a:r>
            <a:r>
              <a:rPr lang="en-US" dirty="0" smtClean="0"/>
              <a:t> of </a:t>
            </a:r>
            <a:r>
              <a:rPr lang="en-US" dirty="0"/>
              <a:t>three smells(Shared Persistence, Hard-Coded Endpoints, and Cyclic Dependency</a:t>
            </a:r>
            <a:r>
              <a:rPr lang="en-US" dirty="0" smtClean="0"/>
              <a:t>.). </a:t>
            </a:r>
          </a:p>
          <a:p>
            <a:r>
              <a:rPr lang="en-US" dirty="0" smtClean="0"/>
              <a:t>According to the research, these three smells were identified by the experienced developers as the most harmful bad practices during the development of microservices-based systems.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arcan</a:t>
            </a:r>
            <a:r>
              <a:rPr lang="en-US" dirty="0" smtClean="0"/>
              <a:t> tool was then used to detect the three kinds of smells in five open source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5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918" y="206062"/>
            <a:ext cx="9620519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708338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Archan</a:t>
            </a:r>
            <a:r>
              <a:rPr lang="en-US" dirty="0" smtClean="0"/>
              <a:t> </a:t>
            </a:r>
            <a:r>
              <a:rPr lang="en-US" dirty="0" err="1" smtClean="0"/>
              <a:t>Detetector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860"/>
            <a:ext cx="10515600" cy="4726546"/>
          </a:xfrm>
        </p:spPr>
        <p:txBody>
          <a:bodyPr/>
          <a:lstStyle/>
          <a:p>
            <a:r>
              <a:rPr lang="en-US" dirty="0" err="1"/>
              <a:t>Arcan</a:t>
            </a:r>
            <a:r>
              <a:rPr lang="en-US" dirty="0"/>
              <a:t> consists of four components, which manage the different steps of the provided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dirty="0"/>
              <a:t>1. System </a:t>
            </a:r>
            <a:r>
              <a:rPr lang="en-US" dirty="0" smtClean="0"/>
              <a:t>Reconstruction; This contains parsers that make the tool suitable to detect microservice smells by scanning the </a:t>
            </a:r>
            <a:r>
              <a:rPr lang="en-US" dirty="0" err="1" smtClean="0"/>
              <a:t>docker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r>
              <a:rPr lang="en-US" dirty="0"/>
              <a:t>2. Architectural Smells </a:t>
            </a:r>
            <a:r>
              <a:rPr lang="en-US" dirty="0" smtClean="0"/>
              <a:t>Engine: This contains three smell detectors to detect each of the smells.</a:t>
            </a:r>
          </a:p>
          <a:p>
            <a:pPr marL="0" indent="0">
              <a:buNone/>
            </a:pPr>
            <a:r>
              <a:rPr lang="en-US" dirty="0" smtClean="0"/>
              <a:t>3. Graph Manager: </a:t>
            </a:r>
            <a:r>
              <a:rPr lang="en-US" dirty="0" err="1" smtClean="0"/>
              <a:t>Arcan</a:t>
            </a:r>
            <a:r>
              <a:rPr lang="en-US" dirty="0" smtClean="0"/>
              <a:t> computations rely on a graph database technology to represent the project under analysis. Graph calls represent each microservice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70009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027135"/>
            <a:ext cx="10515600" cy="529639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arcan</a:t>
            </a:r>
            <a:r>
              <a:rPr lang="en-US" dirty="0" smtClean="0"/>
              <a:t> tool developers are able </a:t>
            </a:r>
            <a:r>
              <a:rPr lang="en-US" dirty="0"/>
              <a:t>to spot the three microservice smells, thereby reducing the risk of </a:t>
            </a:r>
            <a:r>
              <a:rPr lang="en-US" dirty="0" smtClean="0"/>
              <a:t>Technical Date </a:t>
            </a:r>
            <a:r>
              <a:rPr lang="en-US" dirty="0"/>
              <a:t>due to Hard-Coded Endpoints and reducing coupling among services by removing Shared Persistence and Cyclic Dependencies smells</a:t>
            </a:r>
            <a:r>
              <a:rPr lang="en-US" dirty="0" smtClean="0"/>
              <a:t>.</a:t>
            </a:r>
          </a:p>
          <a:p>
            <a:r>
              <a:rPr lang="en-US" dirty="0"/>
              <a:t>This detection tool is limited to Java as a programming language and to a specific framework called Spring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Smells: Anti-patterns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073" y="1390919"/>
            <a:ext cx="8963696" cy="52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5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dirty="0" smtClean="0"/>
              <a:t>Anti-patterns in Microservices</a:t>
            </a:r>
            <a:endParaRPr lang="en-US" dirty="0"/>
          </a:p>
        </p:txBody>
      </p:sp>
      <p:pic>
        <p:nvPicPr>
          <p:cNvPr id="4098" name="Picture 2" descr="https://imgopt.infoq.com/fit-in/1200x2400/filters:quality(80)/filters:no_upscale()/articles/seven-uservices-antipatterns/en/resources/fig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9" y="1107583"/>
            <a:ext cx="11037194" cy="560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5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537916"/>
          </a:xfrm>
        </p:spPr>
        <p:txBody>
          <a:bodyPr/>
          <a:lstStyle/>
          <a:p>
            <a:r>
              <a:rPr lang="en-US" dirty="0" smtClean="0"/>
              <a:t>Design patterns relate to repeating solutions to the issues often found in software programs but Anti-patterns are recurring programming practices that cause problems other than solving them</a:t>
            </a:r>
            <a:endParaRPr lang="en-US" dirty="0"/>
          </a:p>
          <a:p>
            <a:r>
              <a:rPr lang="en-US" dirty="0" smtClean="0"/>
              <a:t>They are bad practices that lead to negative consequences in microservices</a:t>
            </a:r>
          </a:p>
          <a:p>
            <a:r>
              <a:rPr lang="en-US" dirty="0" smtClean="0"/>
              <a:t>These impact program comprehension, software evolution and maintenance activities.</a:t>
            </a:r>
          </a:p>
          <a:p>
            <a:r>
              <a:rPr lang="en-US" dirty="0" smtClean="0"/>
              <a:t>It is important to detect them early in software development process to reduce the maintenance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5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948520"/>
          </a:xfrm>
        </p:spPr>
        <p:txBody>
          <a:bodyPr/>
          <a:lstStyle/>
          <a:p>
            <a:r>
              <a:rPr lang="en-US" dirty="0" smtClean="0"/>
              <a:t>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5318975"/>
          </a:xfrm>
        </p:spPr>
        <p:txBody>
          <a:bodyPr/>
          <a:lstStyle/>
          <a:p>
            <a:r>
              <a:rPr lang="en-US" dirty="0" smtClean="0"/>
              <a:t>Anti-patterns can be a major hindrance to implementing microservices in an enterprise successfully</a:t>
            </a:r>
          </a:p>
          <a:p>
            <a:r>
              <a:rPr lang="en-US" dirty="0" smtClean="0"/>
              <a:t>Over engineering, </a:t>
            </a:r>
            <a:r>
              <a:rPr lang="en-US" dirty="0"/>
              <a:t>incorrect application of design patterns, failure to adhere to recommended </a:t>
            </a:r>
            <a:r>
              <a:rPr lang="en-US" dirty="0" smtClean="0"/>
              <a:t>practices contribute to occurrence of these problems.</a:t>
            </a:r>
          </a:p>
          <a:p>
            <a:r>
              <a:rPr lang="en-US" dirty="0" smtClean="0"/>
              <a:t>Classifying the anti-patterns into a taxonomy helps in coming up with aggregated ways of avoiding these bad practices in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4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793974"/>
          </a:xfrm>
        </p:spPr>
        <p:txBody>
          <a:bodyPr/>
          <a:lstStyle/>
          <a:p>
            <a:r>
              <a:rPr lang="en-US" dirty="0" smtClean="0"/>
              <a:t>Microservices Anti-Patterns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88"/>
            <a:ext cx="10933090" cy="5718219"/>
          </a:xfrm>
        </p:spPr>
        <p:txBody>
          <a:bodyPr>
            <a:normAutofit/>
          </a:bodyPr>
          <a:lstStyle/>
          <a:p>
            <a:r>
              <a:rPr lang="en-US" dirty="0" smtClean="0"/>
              <a:t>Technical Anti-patterns</a:t>
            </a:r>
          </a:p>
          <a:p>
            <a:pPr lvl="1"/>
            <a:r>
              <a:rPr lang="en-US" dirty="0" smtClean="0"/>
              <a:t>Internal: Anti-patterns that impact individual microservices</a:t>
            </a:r>
          </a:p>
          <a:p>
            <a:pPr lvl="2"/>
            <a:r>
              <a:rPr lang="en-US" dirty="0" smtClean="0"/>
              <a:t>API Versioning</a:t>
            </a:r>
          </a:p>
          <a:p>
            <a:pPr lvl="2"/>
            <a:r>
              <a:rPr lang="en-US" dirty="0" smtClean="0"/>
              <a:t>Hard Coded end-points</a:t>
            </a:r>
          </a:p>
          <a:p>
            <a:pPr lvl="2"/>
            <a:r>
              <a:rPr lang="en-US" dirty="0" smtClean="0"/>
              <a:t>Inappropriate Service intimacy</a:t>
            </a:r>
          </a:p>
          <a:p>
            <a:pPr lvl="2"/>
            <a:r>
              <a:rPr lang="en-US" dirty="0" smtClean="0"/>
              <a:t>Local logging</a:t>
            </a:r>
          </a:p>
          <a:p>
            <a:pPr lvl="2"/>
            <a:r>
              <a:rPr lang="en-US" dirty="0" smtClean="0"/>
              <a:t>Megaservice</a:t>
            </a:r>
          </a:p>
          <a:p>
            <a:pPr lvl="1"/>
            <a:r>
              <a:rPr lang="en-US" dirty="0" smtClean="0"/>
              <a:t>Communication: Anti-patterns related to communication between microservices</a:t>
            </a:r>
          </a:p>
          <a:p>
            <a:pPr lvl="2"/>
            <a:r>
              <a:rPr lang="en-US" dirty="0" smtClean="0"/>
              <a:t>Cyclic Dependencies</a:t>
            </a:r>
          </a:p>
          <a:p>
            <a:pPr lvl="2"/>
            <a:r>
              <a:rPr lang="en-US" dirty="0" smtClean="0"/>
              <a:t>ESB usage</a:t>
            </a:r>
          </a:p>
          <a:p>
            <a:pPr lvl="2"/>
            <a:r>
              <a:rPr lang="en-US" dirty="0" smtClean="0"/>
              <a:t>No API-Gateway</a:t>
            </a:r>
          </a:p>
          <a:p>
            <a:pPr lvl="2"/>
            <a:r>
              <a:rPr lang="en-US" dirty="0" smtClean="0"/>
              <a:t>Shared Libraries</a:t>
            </a:r>
          </a:p>
          <a:p>
            <a:pPr lvl="1"/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Wrong Cuts</a:t>
            </a:r>
          </a:p>
          <a:p>
            <a:pPr lvl="2"/>
            <a:r>
              <a:rPr lang="en-US" dirty="0" smtClean="0"/>
              <a:t>Shared Persistence</a:t>
            </a:r>
          </a:p>
          <a:p>
            <a:pPr lvl="2"/>
            <a:r>
              <a:rPr lang="en-US" dirty="0" smtClean="0"/>
              <a:t>Lack of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5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615011"/>
            <a:ext cx="10515600" cy="6120640"/>
          </a:xfrm>
        </p:spPr>
        <p:txBody>
          <a:bodyPr/>
          <a:lstStyle/>
          <a:p>
            <a:r>
              <a:rPr lang="en-US" dirty="0" smtClean="0"/>
              <a:t>Organizational Anti-patterns</a:t>
            </a:r>
          </a:p>
          <a:p>
            <a:pPr lvl="1"/>
            <a:r>
              <a:rPr lang="en-US" dirty="0" smtClean="0"/>
              <a:t>Team-oriented: Anti-patterns related to team dynamics</a:t>
            </a:r>
          </a:p>
          <a:p>
            <a:pPr lvl="2"/>
            <a:r>
              <a:rPr lang="en-US" dirty="0" smtClean="0"/>
              <a:t>Legacy Organization</a:t>
            </a:r>
          </a:p>
          <a:p>
            <a:pPr lvl="2"/>
            <a:r>
              <a:rPr lang="en-US" dirty="0" smtClean="0"/>
              <a:t>Non-homogeneous adoption</a:t>
            </a:r>
          </a:p>
          <a:p>
            <a:pPr lvl="2"/>
            <a:r>
              <a:rPr lang="en-US" dirty="0" smtClean="0"/>
              <a:t>Common ownership</a:t>
            </a:r>
          </a:p>
          <a:p>
            <a:pPr lvl="2"/>
            <a:r>
              <a:rPr lang="en-US" dirty="0" smtClean="0"/>
              <a:t>Microservice greed</a:t>
            </a:r>
          </a:p>
          <a:p>
            <a:pPr lvl="2"/>
            <a:r>
              <a:rPr lang="en-US" dirty="0" smtClean="0"/>
              <a:t>Pride</a:t>
            </a:r>
          </a:p>
          <a:p>
            <a:pPr lvl="1"/>
            <a:r>
              <a:rPr lang="en-US" dirty="0" smtClean="0"/>
              <a:t>Technology and tool oriented</a:t>
            </a:r>
          </a:p>
          <a:p>
            <a:pPr lvl="2"/>
            <a:r>
              <a:rPr lang="en-US" dirty="0" smtClean="0"/>
              <a:t>Focus on latest technologies</a:t>
            </a:r>
          </a:p>
          <a:p>
            <a:pPr lvl="2"/>
            <a:r>
              <a:rPr lang="en-US" dirty="0" smtClean="0"/>
              <a:t>Lack of microservice skeleton</a:t>
            </a:r>
          </a:p>
          <a:p>
            <a:pPr lvl="2"/>
            <a:r>
              <a:rPr lang="en-US" dirty="0" smtClean="0"/>
              <a:t>No DevOps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3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Micro-services </a:t>
            </a:r>
            <a:r>
              <a:rPr lang="en-US" dirty="0" smtClean="0"/>
              <a:t>Bad smells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01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QTN1. Review various microservices bad smells(highlight them)</a:t>
            </a:r>
          </a:p>
          <a:p>
            <a:pPr algn="l"/>
            <a:r>
              <a:rPr lang="en-US" dirty="0" smtClean="0"/>
              <a:t>QTN2. Give a specific scenario of existence of microservice bad smells</a:t>
            </a:r>
            <a:endParaRPr lang="en-US" dirty="0"/>
          </a:p>
          <a:p>
            <a:pPr algn="l"/>
            <a:r>
              <a:rPr lang="en-US" dirty="0" smtClean="0"/>
              <a:t>QTN3. How to avoid these Microservice Bad smells</a:t>
            </a:r>
          </a:p>
          <a:p>
            <a:pPr algn="l"/>
            <a:r>
              <a:rPr lang="en-US" dirty="0" smtClean="0"/>
              <a:t>QTN4. Look out for the related anti patterns.</a:t>
            </a:r>
          </a:p>
          <a:p>
            <a:pPr algn="l"/>
            <a:r>
              <a:rPr lang="en-US" dirty="0" smtClean="0"/>
              <a:t>QTN5. How to detect these Microservice Bad Smells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Microservice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Dependency Disorder</a:t>
            </a:r>
          </a:p>
          <a:p>
            <a:endParaRPr lang="en-US" dirty="0"/>
          </a:p>
          <a:p>
            <a:r>
              <a:rPr lang="en-US" dirty="0" smtClean="0"/>
              <a:t>This an anti-pattern that occurs when you know that the services must be deployed in a particular way to ensure they are work as desired. This is caused when there is no control over function separation</a:t>
            </a:r>
          </a:p>
          <a:p>
            <a:r>
              <a:rPr lang="en-US" dirty="0" smtClean="0"/>
              <a:t>To avoid this anti-pattern is by introducing an API Gateway. This helps to define service boundaries and analyze all the dependencies as well as evaluating deployment processes to reduce such service interdependencies.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1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Wrong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Wrong cuts in microservices are brought about if the overall system is separated into strongly coupled, dependent microservices.</a:t>
            </a:r>
          </a:p>
          <a:p>
            <a:r>
              <a:rPr lang="en-US" dirty="0"/>
              <a:t> Instead of creating a service, which acts autonomously on its specific business capability, we distribute one business capability among multiple services. The result is a large number of </a:t>
            </a:r>
            <a:r>
              <a:rPr lang="en-US" i="1" dirty="0"/>
              <a:t>microservices</a:t>
            </a:r>
            <a:r>
              <a:rPr lang="en-US" dirty="0"/>
              <a:t> that are dependent on each other and all we get in the end is </a:t>
            </a:r>
            <a:r>
              <a:rPr lang="en-US" dirty="0" smtClean="0"/>
              <a:t>a distributed monolith system.</a:t>
            </a:r>
          </a:p>
          <a:p>
            <a:r>
              <a:rPr lang="en-US" dirty="0" smtClean="0"/>
              <a:t>Splitting a </a:t>
            </a:r>
            <a:r>
              <a:rPr lang="en-US" dirty="0"/>
              <a:t>monolithic application is </a:t>
            </a:r>
            <a:r>
              <a:rPr lang="en-US" dirty="0" smtClean="0"/>
              <a:t>always a </a:t>
            </a:r>
            <a:r>
              <a:rPr lang="en-US" dirty="0"/>
              <a:t>complex task, especially </a:t>
            </a:r>
            <a:r>
              <a:rPr lang="en-US" dirty="0" smtClean="0"/>
              <a:t>because developers </a:t>
            </a:r>
            <a:r>
              <a:rPr lang="en-US" dirty="0"/>
              <a:t>are used to splitting </a:t>
            </a:r>
            <a:r>
              <a:rPr lang="en-US" dirty="0" smtClean="0"/>
              <a:t>applications into </a:t>
            </a:r>
            <a:r>
              <a:rPr lang="en-US" dirty="0"/>
              <a:t>horizontal </a:t>
            </a:r>
            <a:r>
              <a:rPr lang="en-US" dirty="0" smtClean="0"/>
              <a:t>layers (database</a:t>
            </a:r>
            <a:r>
              <a:rPr lang="en-US" dirty="0"/>
              <a:t>, business logic, etc</a:t>
            </a:r>
            <a:r>
              <a:rPr lang="en-US" dirty="0" smtClean="0"/>
              <a:t>.) instead of business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45"/>
            <a:ext cx="10515600" cy="926318"/>
          </a:xfrm>
        </p:spPr>
        <p:txBody>
          <a:bodyPr/>
          <a:lstStyle/>
          <a:p>
            <a:r>
              <a:rPr lang="en-US" dirty="0" smtClean="0"/>
              <a:t>How to avoid wrong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521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Monolith First,</a:t>
            </a:r>
          </a:p>
          <a:p>
            <a:pPr marL="0" indent="0">
              <a:buNone/>
            </a:pPr>
            <a:r>
              <a:rPr lang="en-US" dirty="0" smtClean="0"/>
              <a:t>Building a </a:t>
            </a:r>
            <a:r>
              <a:rPr lang="en-US" dirty="0"/>
              <a:t>simple monolithic system in the beginning can help us to identify parts of the system that can act autonomously, which in contrast is difficult to get right from the start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Domain Driven Design,</a:t>
            </a:r>
          </a:p>
          <a:p>
            <a:pPr marL="0" indent="0">
              <a:buNone/>
            </a:pPr>
            <a:r>
              <a:rPr lang="en-US" dirty="0" smtClean="0"/>
              <a:t>This helps to identify the correct boundaries of our system</a:t>
            </a:r>
          </a:p>
          <a:p>
            <a:pPr marL="0" indent="0">
              <a:buNone/>
            </a:pPr>
            <a:r>
              <a:rPr lang="en-US" dirty="0" smtClean="0"/>
              <a:t>3. Think Messages First,</a:t>
            </a:r>
          </a:p>
          <a:p>
            <a:pPr marL="0" indent="0">
              <a:buNone/>
            </a:pPr>
            <a:r>
              <a:rPr lang="en-US" dirty="0" smtClean="0"/>
              <a:t>Basing our </a:t>
            </a:r>
            <a:r>
              <a:rPr lang="en-US" dirty="0"/>
              <a:t>system design on the messages sent within the system and not the objects in the domain. By focusing on communication between microservices we can minimize coupling between services.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845489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Shared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2"/>
            <a:ext cx="10515600" cy="57504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Even if the code is </a:t>
            </a:r>
            <a:r>
              <a:rPr lang="en-US" dirty="0" smtClean="0"/>
              <a:t>correctly cut</a:t>
            </a:r>
            <a:r>
              <a:rPr lang="en-US" dirty="0"/>
              <a:t> in our system, we can still create coupling by other means. One such problem is </a:t>
            </a:r>
            <a:r>
              <a:rPr lang="en-US" i="1" dirty="0"/>
              <a:t>shared persistency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This is brought about when one or more services access the same persistent data, resulting into a problem of inability to change the structure of the data because several services are dependent on the data format and the synchronization problems.</a:t>
            </a:r>
          </a:p>
          <a:p>
            <a:pPr>
              <a:lnSpc>
                <a:spcPct val="110000"/>
              </a:lnSpc>
            </a:pPr>
            <a:r>
              <a:rPr lang="en-US" dirty="0"/>
              <a:t>This anti-pattern is a result of microservices sharing a </a:t>
            </a:r>
            <a:r>
              <a:rPr lang="en-US" dirty="0" err="1"/>
              <a:t>datastore</a:t>
            </a:r>
            <a:r>
              <a:rPr lang="en-US" dirty="0"/>
              <a:t>, for a monolithic architecture this practice is very recommended but considered a bad practice for distributed microservices.</a:t>
            </a:r>
          </a:p>
          <a:p>
            <a:pPr>
              <a:lnSpc>
                <a:spcPct val="110000"/>
              </a:lnSpc>
            </a:pPr>
            <a:r>
              <a:rPr lang="en-US" dirty="0"/>
              <a:t>This eventually causes resource contention as many different services are accessing the same resource.</a:t>
            </a:r>
          </a:p>
          <a:p>
            <a:pPr>
              <a:lnSpc>
                <a:spcPct val="110000"/>
              </a:lnSpc>
            </a:pPr>
            <a:r>
              <a:rPr lang="en-US" dirty="0"/>
              <a:t>A shared </a:t>
            </a:r>
            <a:r>
              <a:rPr lang="en-US" dirty="0" err="1"/>
              <a:t>datastore</a:t>
            </a:r>
            <a:r>
              <a:rPr lang="en-US" dirty="0"/>
              <a:t> in a distributed microservices architecture can create deployment problems as a change in the database schema the services communicating with the database will be affected.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shared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/>
          <a:lstStyle/>
          <a:p>
            <a:r>
              <a:rPr lang="en-US" dirty="0" smtClean="0"/>
              <a:t>Insurance Database is shared by all the microservices and there is a policy providing access to the database.</a:t>
            </a:r>
          </a:p>
          <a:p>
            <a:r>
              <a:rPr lang="en-US" dirty="0" smtClean="0"/>
              <a:t>This creates development time coupling because a change in sales microservice needs to coordinate schema changes with the customer microservice.</a:t>
            </a:r>
          </a:p>
          <a:p>
            <a:r>
              <a:rPr lang="en-US" dirty="0" smtClean="0"/>
              <a:t>This pattern creates dependencies among the development teams and introduces runtime coupling because all the microservices share the same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1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ared-database-per-service pattern - AWS Prescriptive Guid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1" y="0"/>
            <a:ext cx="109212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273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700"/>
            <a:ext cx="10515600" cy="935641"/>
          </a:xfrm>
        </p:spPr>
        <p:txBody>
          <a:bodyPr/>
          <a:lstStyle/>
          <a:p>
            <a:r>
              <a:rPr lang="en-US" dirty="0" smtClean="0"/>
              <a:t>Avoiding shared persistence in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228"/>
            <a:ext cx="10515600" cy="4948662"/>
          </a:xfrm>
        </p:spPr>
        <p:txBody>
          <a:bodyPr/>
          <a:lstStyle/>
          <a:p>
            <a:r>
              <a:rPr lang="en-US" dirty="0" smtClean="0"/>
              <a:t>Implement the database-per-service pattern in which each microservice is served by an independent database and in case of interdependence, create a an independent service to handle this.</a:t>
            </a:r>
          </a:p>
          <a:p>
            <a:r>
              <a:rPr lang="en-US" dirty="0" smtClean="0"/>
              <a:t>Completely redesigning the existing data layer to break the coupling brought about by the shared database among the microservices.</a:t>
            </a:r>
          </a:p>
          <a:p>
            <a:r>
              <a:rPr lang="en-US" dirty="0"/>
              <a:t>Multiple services should not access databases in a microservice architecture due to high collaboration required across teams instead, tables should be accessible by a single service and services should communicate via an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Shared </a:t>
            </a:r>
            <a:r>
              <a:rPr lang="en-US" dirty="0" smtClean="0"/>
              <a:t>Libraries bad smell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60629"/>
            <a:ext cx="10515600" cy="2807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reusable </a:t>
            </a:r>
            <a:r>
              <a:rPr lang="en-US" dirty="0"/>
              <a:t>library speeds up the development, but it leads to coupling between the microservices. Consequently in long-term it slows down the development, increases the coordination effort and hinders modernization.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microservices are not independent any longer. Especially don’t use shared libraries for business logic and models. Instead, accept redundancy, introduce a shared service </a:t>
            </a:r>
            <a:r>
              <a:rPr lang="en-US" dirty="0" smtClean="0"/>
              <a:t>or </a:t>
            </a:r>
            <a:r>
              <a:rPr lang="en-US" dirty="0" err="1" smtClean="0"/>
              <a:t>reslice</a:t>
            </a:r>
            <a:r>
              <a:rPr lang="en-US" dirty="0" smtClean="0"/>
              <a:t> your microservices</a:t>
            </a:r>
            <a:endParaRPr lang="en-US" dirty="0"/>
          </a:p>
        </p:txBody>
      </p:sp>
      <p:pic>
        <p:nvPicPr>
          <p:cNvPr id="8" name="Picture 2" descr="Don't Share Libraries among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40" y="1197735"/>
            <a:ext cx="4971246" cy="24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0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5679582"/>
          </a:xfrm>
        </p:spPr>
        <p:txBody>
          <a:bodyPr>
            <a:normAutofit/>
          </a:bodyPr>
          <a:lstStyle/>
          <a:p>
            <a:r>
              <a:rPr lang="en-US" dirty="0"/>
              <a:t>But even if our services are decoupled in terms of functionality and persistency, we can create coupling via </a:t>
            </a:r>
            <a:r>
              <a:rPr lang="en-US" i="1" dirty="0"/>
              <a:t>shared libraries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brought about by developer principle of Don’t Repeat Yourself or Dry.</a:t>
            </a:r>
          </a:p>
          <a:p>
            <a:r>
              <a:rPr lang="en-US" dirty="0" smtClean="0"/>
              <a:t>If there is need to update the shared library, there is a problem because this is shared across multiple services and any change in it will affect other services.</a:t>
            </a:r>
          </a:p>
          <a:p>
            <a:r>
              <a:rPr lang="en-US" dirty="0" smtClean="0"/>
              <a:t>Shared libraries cause technical coupling because they are specific to a given language especially frameworks.</a:t>
            </a:r>
          </a:p>
          <a:p>
            <a:r>
              <a:rPr lang="en-US" dirty="0" smtClean="0"/>
              <a:t>Depending on shared libraries inhibit developers from changing service language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8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819731"/>
          </a:xfrm>
        </p:spPr>
        <p:txBody>
          <a:bodyPr/>
          <a:lstStyle/>
          <a:p>
            <a:r>
              <a:rPr lang="en-US" dirty="0" smtClean="0"/>
              <a:t>How to avoid shared libraries bad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>
            <a:normAutofit/>
          </a:bodyPr>
          <a:lstStyle/>
          <a:p>
            <a:r>
              <a:rPr lang="en-US" dirty="0" smtClean="0"/>
              <a:t>Testing whether the library is too specific from open source perspective, if it is open source then it can be used among services.</a:t>
            </a:r>
          </a:p>
          <a:p>
            <a:r>
              <a:rPr lang="en-US" dirty="0" smtClean="0"/>
              <a:t>Generate library code instead of writing it, instead of writing shared libraries for the system, the focus should be put on generating API specification </a:t>
            </a:r>
            <a:r>
              <a:rPr lang="en-US" dirty="0"/>
              <a:t>from which we can generate our API clients for every language and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Shared libraries should be implemented in a way that </a:t>
            </a:r>
            <a:r>
              <a:rPr lang="en-US" dirty="0"/>
              <a:t>provide cross-cutting infrastructure rather than service domain logic or product functionality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Apply strangler pattern where third party API client around your custom library so that you have freedom to make future changes without affecting other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1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5" y="103030"/>
            <a:ext cx="11165983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on Using Shared Libraries for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Treat libraries that are shared like you would dependencies to 3rd party entities.</a:t>
            </a:r>
          </a:p>
          <a:p>
            <a:pPr fontAlgn="base"/>
            <a:r>
              <a:rPr lang="en-US" dirty="0"/>
              <a:t>Make sure each component / library / service has a distinct business purpose.</a:t>
            </a:r>
          </a:p>
          <a:p>
            <a:pPr fontAlgn="base"/>
            <a:r>
              <a:rPr lang="en-US" dirty="0"/>
              <a:t>Version them correctly and leave the decision which version of the library to use to the corresponding micro service teams.</a:t>
            </a:r>
          </a:p>
          <a:p>
            <a:pPr fontAlgn="base"/>
            <a:r>
              <a:rPr lang="en-US" dirty="0"/>
              <a:t>Set up responsibilities for development and testing of shared libraries separately from the micro services teams.</a:t>
            </a:r>
          </a:p>
        </p:txBody>
      </p:sp>
    </p:spTree>
    <p:extLst>
      <p:ext uri="{BB962C8B-B14F-4D97-AF65-F5344CB8AC3E}">
        <p14:creationId xmlns:p14="http://schemas.microsoft.com/office/powerpoint/2010/main" val="264389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Cyclic Dependency bad smell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6546"/>
            <a:ext cx="10515600" cy="1661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relationship between two or more application modules that are code dependent.</a:t>
            </a:r>
          </a:p>
          <a:p>
            <a:r>
              <a:rPr lang="en-US" dirty="0" smtClean="0"/>
              <a:t>This hurts the ability of a microservice to scale or to independently deploy as well as violating the circular dependencies principle.</a:t>
            </a:r>
            <a:endParaRPr lang="en-US" dirty="0"/>
          </a:p>
        </p:txBody>
      </p:sp>
      <p:pic>
        <p:nvPicPr>
          <p:cNvPr id="3074" name="Picture 2" descr="Handling circular dependency errors in AWS CloudFormation | Integration &amp;  Auto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081825"/>
            <a:ext cx="6245225" cy="347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/>
          <a:lstStyle/>
          <a:p>
            <a:r>
              <a:rPr lang="en-US" dirty="0"/>
              <a:t>Having circular dependencies between microservices will result in services that are hardly maintainable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always hard </a:t>
            </a:r>
            <a:r>
              <a:rPr lang="en-US" dirty="0"/>
              <a:t>to think on a single service at a time as they'll be highly coupled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Lack of domain </a:t>
            </a:r>
            <a:r>
              <a:rPr lang="en-US" dirty="0" smtClean="0"/>
              <a:t>knowledge is the main cause of Cyclic dependency a microservice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Avoiding the cyclic dependency bad smell in </a:t>
            </a:r>
            <a:r>
              <a:rPr lang="en-US" dirty="0" smtClean="0"/>
              <a:t>microservices</a:t>
            </a:r>
          </a:p>
          <a:p>
            <a:pPr lvl="1"/>
            <a:r>
              <a:rPr lang="en-US" dirty="0"/>
              <a:t>Create a new package, and move the common dependencies there.</a:t>
            </a:r>
          </a:p>
          <a:p>
            <a:pPr lvl="1"/>
            <a:r>
              <a:rPr lang="en-US" dirty="0"/>
              <a:t>Implementing microservices following the Dependency Inversion Principle in which High level microservices are loosely coupled with the low level services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9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4"/>
            <a:ext cx="10515600" cy="768216"/>
          </a:xfrm>
        </p:spPr>
        <p:txBody>
          <a:bodyPr/>
          <a:lstStyle/>
          <a:p>
            <a:r>
              <a:rPr lang="en-US" dirty="0" smtClean="0"/>
              <a:t>6. API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66348"/>
          </a:xfrm>
        </p:spPr>
        <p:txBody>
          <a:bodyPr/>
          <a:lstStyle/>
          <a:p>
            <a:r>
              <a:rPr lang="en-US" dirty="0" smtClean="0"/>
              <a:t>This practice becomes an anti-pattern when authentication, routing, throttling, are built for each service.</a:t>
            </a:r>
          </a:p>
          <a:p>
            <a:r>
              <a:rPr lang="en-US" dirty="0" smtClean="0"/>
              <a:t>This would add complexity and there would be no consistency in the implementation.</a:t>
            </a:r>
            <a:endParaRPr lang="en-US" dirty="0"/>
          </a:p>
          <a:p>
            <a:r>
              <a:rPr lang="en-US" dirty="0" smtClean="0"/>
              <a:t>This implementation makes maintaining of each service a daunting job.</a:t>
            </a:r>
          </a:p>
          <a:p>
            <a:r>
              <a:rPr lang="en-US" dirty="0" smtClean="0"/>
              <a:t>To avoid this inconsistency in microservices, API gateway can be used to manage and monitor an application’s non functional needs as well as coordinate cross functional microservices to minimize roundtrips.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04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 Entangled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576552"/>
          </a:xfrm>
        </p:spPr>
        <p:txBody>
          <a:bodyPr/>
          <a:lstStyle/>
          <a:p>
            <a:r>
              <a:rPr lang="en-US" dirty="0" smtClean="0"/>
              <a:t>This anti-pattern is found in scenarios where all the services have full access to all database objects.</a:t>
            </a:r>
          </a:p>
          <a:p>
            <a:r>
              <a:rPr lang="en-US" dirty="0" smtClean="0"/>
              <a:t>This is a problem as it makes it hard to scale a module in a given application.</a:t>
            </a:r>
          </a:p>
          <a:p>
            <a:r>
              <a:rPr lang="en-US" dirty="0" smtClean="0"/>
              <a:t>This leads to performance issues when making structural changes to the database because the data is entangled.</a:t>
            </a:r>
          </a:p>
          <a:p>
            <a:r>
              <a:rPr lang="en-US" dirty="0" smtClean="0"/>
              <a:t>To avoid this, the best practice is to isolate data inside the application in a domain distinctive way. This ensures that only services relevant to a given domain have access to the data.</a:t>
            </a:r>
          </a:p>
          <a:p>
            <a:r>
              <a:rPr lang="en-US" dirty="0" smtClean="0"/>
              <a:t>Always use access policies to control access to the database objects to a specific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2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9"/>
            <a:ext cx="10515600" cy="832610"/>
          </a:xfrm>
        </p:spPr>
        <p:txBody>
          <a:bodyPr/>
          <a:lstStyle/>
          <a:p>
            <a:r>
              <a:rPr lang="en-US" dirty="0" smtClean="0"/>
              <a:t>8. Improper Versioning of Microservices.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262130"/>
            <a:ext cx="10903039" cy="5486400"/>
          </a:xfrm>
        </p:spPr>
        <p:txBody>
          <a:bodyPr/>
          <a:lstStyle/>
          <a:p>
            <a:r>
              <a:rPr lang="en-US" dirty="0" smtClean="0"/>
              <a:t>This anti-pattern is due to many different independent services that are poorly versioned.</a:t>
            </a:r>
          </a:p>
          <a:p>
            <a:r>
              <a:rPr lang="en-US" dirty="0" smtClean="0"/>
              <a:t>This leads to development of code that is extremely difficult to manage over time.</a:t>
            </a:r>
          </a:p>
          <a:p>
            <a:r>
              <a:rPr lang="en-US" dirty="0" smtClean="0"/>
              <a:t>Improper versioning of services binds the consumers to a particular version of service thus increasing complexity and making service upgrades difficult.</a:t>
            </a:r>
          </a:p>
          <a:p>
            <a:r>
              <a:rPr lang="en-US" dirty="0" smtClean="0"/>
              <a:t>To avoid this, it is a best practice to always design and architect a service for change, this allows efficient management and proper service upgrades.</a:t>
            </a:r>
          </a:p>
          <a:p>
            <a:r>
              <a:rPr lang="en-US" dirty="0" err="1" smtClean="0"/>
              <a:t>Forexample</a:t>
            </a:r>
            <a:r>
              <a:rPr lang="en-US" dirty="0" smtClean="0"/>
              <a:t> specifying API version as part of the route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6"/>
            <a:ext cx="10515600" cy="589208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SOEN6461: Software Design Methodologies, </a:t>
            </a:r>
            <a:r>
              <a:rPr lang="en-US" dirty="0" err="1"/>
              <a:t>Zeinab</a:t>
            </a:r>
            <a:r>
              <a:rPr lang="en-US" dirty="0"/>
              <a:t> (</a:t>
            </a:r>
            <a:r>
              <a:rPr lang="en-US" dirty="0" err="1"/>
              <a:t>Azadeh</a:t>
            </a:r>
            <a:r>
              <a:rPr lang="en-US" dirty="0"/>
              <a:t>) </a:t>
            </a:r>
            <a:r>
              <a:rPr lang="en-US" dirty="0" err="1" smtClean="0"/>
              <a:t>Kermansaravi</a:t>
            </a:r>
            <a:r>
              <a:rPr lang="en-US" dirty="0" smtClean="0"/>
              <a:t> Smells</a:t>
            </a:r>
            <a:r>
              <a:rPr lang="en-US" dirty="0"/>
              <a:t>: Anti-patterns and Code </a:t>
            </a:r>
            <a:r>
              <a:rPr lang="en-US" dirty="0" smtClean="0"/>
              <a:t>smells</a:t>
            </a:r>
          </a:p>
          <a:p>
            <a:pPr marL="0" indent="0">
              <a:buNone/>
            </a:pPr>
            <a:r>
              <a:rPr lang="en-US" dirty="0" smtClean="0"/>
              <a:t>2. Microservices </a:t>
            </a:r>
            <a:r>
              <a:rPr lang="en-US" dirty="0"/>
              <a:t>Anti-Patterns: A </a:t>
            </a:r>
            <a:r>
              <a:rPr lang="en-US" dirty="0" smtClean="0"/>
              <a:t>Taxonomy </a:t>
            </a:r>
            <a:r>
              <a:rPr lang="en-US" dirty="0" err="1" smtClean="0"/>
              <a:t>Davide</a:t>
            </a:r>
            <a:r>
              <a:rPr lang="en-US" dirty="0" smtClean="0"/>
              <a:t> </a:t>
            </a:r>
            <a:r>
              <a:rPr lang="en-US" dirty="0"/>
              <a:t>Taibi1, Valentina Lenarduzzi1, Claus </a:t>
            </a:r>
            <a:r>
              <a:rPr lang="en-US" dirty="0" smtClean="0"/>
              <a:t>Pahl2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Automated Code-Smell Detection in Microservices Through Static Analysis: A Case </a:t>
            </a:r>
            <a:r>
              <a:rPr lang="en-US" dirty="0" smtClean="0"/>
              <a:t>Study</a:t>
            </a:r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en-US" dirty="0"/>
              <a:t> Towards Microservice Smells </a:t>
            </a:r>
            <a:r>
              <a:rPr lang="en-US" dirty="0" smtClean="0"/>
              <a:t>Detection; </a:t>
            </a:r>
            <a:r>
              <a:rPr lang="en-US" dirty="0" err="1" smtClean="0"/>
              <a:t>Ilaria</a:t>
            </a:r>
            <a:r>
              <a:rPr lang="en-US" dirty="0" smtClean="0"/>
              <a:t> </a:t>
            </a:r>
            <a:r>
              <a:rPr lang="en-US" dirty="0" err="1" smtClean="0"/>
              <a:t>Pigazzini</a:t>
            </a:r>
            <a:r>
              <a:rPr lang="en-US" dirty="0"/>
              <a:t> </a:t>
            </a:r>
            <a:r>
              <a:rPr lang="en-US" dirty="0" smtClean="0"/>
              <a:t>Francesca </a:t>
            </a:r>
            <a:r>
              <a:rPr lang="en-US" dirty="0" err="1" smtClean="0"/>
              <a:t>Arcelli</a:t>
            </a:r>
            <a:r>
              <a:rPr lang="en-US" dirty="0"/>
              <a:t> </a:t>
            </a:r>
            <a:r>
              <a:rPr lang="en-US" dirty="0" smtClean="0"/>
              <a:t>Valentina </a:t>
            </a:r>
            <a:r>
              <a:rPr lang="en-US" dirty="0" err="1" smtClean="0"/>
              <a:t>Lenarduzzi</a:t>
            </a:r>
            <a:r>
              <a:rPr lang="en-US" dirty="0" smtClean="0"/>
              <a:t> </a:t>
            </a:r>
            <a:r>
              <a:rPr lang="en-US" dirty="0" err="1" smtClean="0"/>
              <a:t>Davide</a:t>
            </a:r>
            <a:r>
              <a:rPr lang="en-US" dirty="0" smtClean="0"/>
              <a:t> </a:t>
            </a:r>
            <a:r>
              <a:rPr lang="en-US" dirty="0" err="1" smtClean="0"/>
              <a:t>Taibi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Modeling </a:t>
            </a:r>
            <a:r>
              <a:rPr lang="en-US" dirty="0"/>
              <a:t>Microservices with </a:t>
            </a:r>
            <a:r>
              <a:rPr lang="en-US" dirty="0" smtClean="0"/>
              <a:t>DDD Paulo </a:t>
            </a:r>
            <a:r>
              <a:rPr lang="en-US" dirty="0" err="1"/>
              <a:t>Merson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pmerson@acm.org</a:t>
            </a:r>
            <a:r>
              <a:rPr lang="en-US" dirty="0" smtClean="0"/>
              <a:t> Joe </a:t>
            </a:r>
            <a:r>
              <a:rPr lang="en-US" dirty="0"/>
              <a:t>Yoder </a:t>
            </a:r>
            <a:r>
              <a:rPr lang="en-US" dirty="0">
                <a:hlinkClick r:id="rId3"/>
              </a:rPr>
              <a:t>–</a:t>
            </a:r>
            <a:r>
              <a:rPr lang="en-US" dirty="0" smtClean="0">
                <a:hlinkClick r:id="rId3"/>
              </a:rPr>
              <a:t>joe@refactory.com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en-US" dirty="0"/>
              <a:t>On the </a:t>
            </a:r>
            <a:r>
              <a:rPr lang="en-US" dirty="0" smtClean="0"/>
              <a:t>Definition of Microservice Bad Smells </a:t>
            </a:r>
            <a:r>
              <a:rPr lang="en-US" dirty="0" err="1" smtClean="0"/>
              <a:t>Davide</a:t>
            </a:r>
            <a:r>
              <a:rPr lang="en-US" dirty="0" smtClean="0"/>
              <a:t> </a:t>
            </a:r>
            <a:r>
              <a:rPr lang="en-US" dirty="0" err="1"/>
              <a:t>Taibi</a:t>
            </a:r>
            <a:r>
              <a:rPr lang="en-US" dirty="0"/>
              <a:t> and Valentina </a:t>
            </a:r>
            <a:r>
              <a:rPr lang="en-US" dirty="0" err="1"/>
              <a:t>Lenarduzzi</a:t>
            </a:r>
            <a:r>
              <a:rPr lang="en-US" dirty="0"/>
              <a:t>, Tampere University </a:t>
            </a:r>
            <a:r>
              <a:rPr lang="en-US" dirty="0" smtClean="0"/>
              <a:t>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Microservice architecture is a variant of Service Oriented architecture structural style that arranges an application as a collection of loosely coupled services. The goal of </a:t>
            </a:r>
            <a:r>
              <a:rPr lang="en-US" dirty="0" smtClean="0"/>
              <a:t>microservices </a:t>
            </a:r>
            <a:r>
              <a:rPr lang="en-US" dirty="0" smtClean="0"/>
              <a:t>is that teams can bring their services to life independent of others.</a:t>
            </a:r>
          </a:p>
          <a:p>
            <a:r>
              <a:rPr lang="en-US" dirty="0"/>
              <a:t>Microservices </a:t>
            </a:r>
            <a:r>
              <a:rPr lang="en-US" dirty="0" smtClean="0"/>
              <a:t>enable independent </a:t>
            </a:r>
            <a:r>
              <a:rPr lang="en-US" dirty="0"/>
              <a:t>deployment, </a:t>
            </a:r>
            <a:r>
              <a:rPr lang="en-US" dirty="0" smtClean="0"/>
              <a:t>allowing small </a:t>
            </a:r>
            <a:r>
              <a:rPr lang="en-US" dirty="0"/>
              <a:t>teams to work on </a:t>
            </a:r>
            <a:r>
              <a:rPr lang="en-US" dirty="0" smtClean="0"/>
              <a:t>separated and </a:t>
            </a:r>
            <a:r>
              <a:rPr lang="en-US" dirty="0"/>
              <a:t>focused services by using </a:t>
            </a:r>
            <a:r>
              <a:rPr lang="en-US" dirty="0" smtClean="0"/>
              <a:t>the most </a:t>
            </a:r>
            <a:r>
              <a:rPr lang="en-US" dirty="0"/>
              <a:t>suitable technologies for </a:t>
            </a:r>
            <a:r>
              <a:rPr lang="en-US" dirty="0" smtClean="0"/>
              <a:t>their job </a:t>
            </a:r>
            <a:r>
              <a:rPr lang="en-US" dirty="0"/>
              <a:t>that can be deployed and </a:t>
            </a:r>
            <a:r>
              <a:rPr lang="en-US" dirty="0" smtClean="0"/>
              <a:t>scaled independently.</a:t>
            </a:r>
          </a:p>
          <a:p>
            <a:r>
              <a:rPr lang="en-US" dirty="0" smtClean="0"/>
              <a:t>It is a newly developed architectural style that is supported by platforms like </a:t>
            </a:r>
            <a:r>
              <a:rPr lang="en-US" dirty="0" err="1" smtClean="0"/>
              <a:t>nginx</a:t>
            </a:r>
            <a:r>
              <a:rPr lang="en-US" dirty="0" smtClean="0"/>
              <a:t> and </a:t>
            </a:r>
            <a:r>
              <a:rPr lang="en-US" dirty="0" err="1" smtClean="0"/>
              <a:t>kubernetes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703822"/>
          </a:xfrm>
        </p:spPr>
        <p:txBody>
          <a:bodyPr/>
          <a:lstStyle/>
          <a:p>
            <a:r>
              <a:rPr lang="en-US" dirty="0" smtClean="0"/>
              <a:t>Microservice bad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263389" cy="5628068"/>
          </a:xfrm>
        </p:spPr>
        <p:txBody>
          <a:bodyPr>
            <a:normAutofit/>
          </a:bodyPr>
          <a:lstStyle/>
          <a:p>
            <a:r>
              <a:rPr lang="en-US" dirty="0" smtClean="0"/>
              <a:t>On definition of microservice bad smells, code smells and architectural smells are symptoms of poor design that can hinder code understandability and thus decrease maintainability.</a:t>
            </a:r>
          </a:p>
          <a:p>
            <a:r>
              <a:rPr lang="en-US" dirty="0" smtClean="0"/>
              <a:t>Microservice smells are indicators of situations such as undesired patterns, anti-patterns or bad practices that negatively affect software quality attributes such as understandability, extendibility, testability, reusability and maintainability of system under development .</a:t>
            </a:r>
          </a:p>
          <a:p>
            <a:r>
              <a:rPr lang="en-US" dirty="0" smtClean="0"/>
              <a:t>During microservices migrations, practitioners face common problems due to their lack of knowledge regarding bad practices and patterns.</a:t>
            </a:r>
          </a:p>
          <a:p>
            <a:r>
              <a:rPr lang="en-US" dirty="0" smtClean="0"/>
              <a:t>If not handled well, migration from monolith architecture to microservice can lead to a technical 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development teams implement software features with poor design, bad code or neglect the proper software development guidelines, this negatively impacts the services</a:t>
            </a:r>
          </a:p>
          <a:p>
            <a:r>
              <a:rPr lang="en-US" dirty="0" smtClean="0"/>
              <a:t>Smells in microservices can be categorized as follows;</a:t>
            </a:r>
          </a:p>
          <a:p>
            <a:pPr lvl="1"/>
            <a:r>
              <a:rPr lang="en-US" dirty="0" smtClean="0"/>
              <a:t>Code smells (low level or local problems)</a:t>
            </a:r>
          </a:p>
          <a:p>
            <a:pPr lvl="2"/>
            <a:r>
              <a:rPr lang="en-US" dirty="0" smtClean="0"/>
              <a:t>These are due to poor coding decisions and practices.</a:t>
            </a:r>
          </a:p>
          <a:p>
            <a:pPr lvl="2"/>
            <a:r>
              <a:rPr lang="en-US" dirty="0" smtClean="0"/>
              <a:t>Examples include; Large classes, long methods, duplicated code, inappropriate naming</a:t>
            </a:r>
          </a:p>
          <a:p>
            <a:pPr lvl="1"/>
            <a:r>
              <a:rPr lang="en-US" dirty="0" smtClean="0"/>
              <a:t>Anti-patterns(High level or global problem)</a:t>
            </a:r>
          </a:p>
          <a:p>
            <a:pPr lvl="2"/>
            <a:r>
              <a:rPr lang="en-US" dirty="0" smtClean="0"/>
              <a:t>Poor solutions to recurring design problems as opposed to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35" y="94668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Examples of microservice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535" y="846831"/>
            <a:ext cx="56398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Moderate bad practices</a:t>
            </a:r>
            <a:r>
              <a:rPr lang="en-US" dirty="0" smtClean="0"/>
              <a:t>;</a:t>
            </a:r>
          </a:p>
          <a:p>
            <a:pPr lvl="1"/>
            <a:r>
              <a:rPr lang="en-US" sz="2600" dirty="0" smtClean="0"/>
              <a:t>API Versioning,</a:t>
            </a:r>
          </a:p>
          <a:p>
            <a:pPr lvl="1"/>
            <a:r>
              <a:rPr lang="en-US" sz="2600" dirty="0" smtClean="0"/>
              <a:t> Timeout, </a:t>
            </a:r>
          </a:p>
          <a:p>
            <a:pPr lvl="1"/>
            <a:r>
              <a:rPr lang="en-US" sz="2600" dirty="0" smtClean="0"/>
              <a:t>Static Contract Pitfall,</a:t>
            </a:r>
          </a:p>
          <a:p>
            <a:pPr lvl="1"/>
            <a:r>
              <a:rPr lang="en-US" sz="2600" dirty="0" smtClean="0"/>
              <a:t>Data Ownership</a:t>
            </a:r>
          </a:p>
          <a:p>
            <a:endParaRPr lang="en-US" dirty="0" smtClean="0"/>
          </a:p>
          <a:p>
            <a:r>
              <a:rPr lang="en-US" b="1" dirty="0" smtClean="0"/>
              <a:t>The most harmful bad practices are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Hard coded IPs and Ports</a:t>
            </a:r>
          </a:p>
          <a:p>
            <a:pPr lvl="1"/>
            <a:r>
              <a:rPr lang="en-US" dirty="0" smtClean="0"/>
              <a:t>Shared Persistency</a:t>
            </a:r>
          </a:p>
          <a:p>
            <a:pPr lvl="1"/>
            <a:r>
              <a:rPr lang="en-US" dirty="0" smtClean="0"/>
              <a:t>Cyclic Dependency</a:t>
            </a:r>
          </a:p>
          <a:p>
            <a:pPr lvl="1"/>
            <a:r>
              <a:rPr lang="en-US" dirty="0" smtClean="0"/>
              <a:t>Shared Libraries</a:t>
            </a:r>
          </a:p>
          <a:p>
            <a:pPr lvl="1"/>
            <a:r>
              <a:rPr lang="en-US" dirty="0" smtClean="0"/>
              <a:t>Wrong Cuts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7167" y="669701"/>
            <a:ext cx="4468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Leak of Service Abstraction,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Enterprise Service Bus Usage,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Inappropriate Service Intimacy,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Microservice Greedy,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Not Having an API Gateway,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Too many Standards and</a:t>
            </a:r>
          </a:p>
        </p:txBody>
      </p:sp>
    </p:spTree>
    <p:extLst>
      <p:ext uri="{BB962C8B-B14F-4D97-AF65-F5344CB8AC3E}">
        <p14:creationId xmlns:p14="http://schemas.microsoft.com/office/powerpoint/2010/main" val="33926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819731"/>
          </a:xfrm>
        </p:spPr>
        <p:txBody>
          <a:bodyPr/>
          <a:lstStyle/>
          <a:p>
            <a:r>
              <a:rPr lang="en-US" dirty="0" smtClean="0"/>
              <a:t>Existence of bad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146653"/>
          </a:xfrm>
        </p:spPr>
        <p:txBody>
          <a:bodyPr/>
          <a:lstStyle/>
          <a:p>
            <a:r>
              <a:rPr lang="en-US" dirty="0" smtClean="0"/>
              <a:t>According to (</a:t>
            </a:r>
            <a:r>
              <a:rPr lang="en-US" dirty="0"/>
              <a:t>On the Definition of Microservice Bad </a:t>
            </a:r>
            <a:r>
              <a:rPr lang="en-US" dirty="0" smtClean="0"/>
              <a:t>Smells) research, </a:t>
            </a:r>
            <a:r>
              <a:rPr lang="en-US" dirty="0" err="1" smtClean="0"/>
              <a:t>Micoservices</a:t>
            </a:r>
            <a:r>
              <a:rPr lang="en-US" dirty="0" smtClean="0"/>
              <a:t> Practitioners attending several events and conferences in different years were interviewed.</a:t>
            </a:r>
          </a:p>
          <a:p>
            <a:r>
              <a:rPr lang="en-US" dirty="0" smtClean="0"/>
              <a:t>The practitioners reported </a:t>
            </a:r>
            <a:r>
              <a:rPr lang="en-US" dirty="0"/>
              <a:t>a total of 265 different bad practices together with the solutions they had applied to overcome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These were coded into 11 smells by the researchers, indicating how they were identified, problems caused and solutions.</a:t>
            </a:r>
          </a:p>
          <a:p>
            <a:r>
              <a:rPr lang="en-US" dirty="0" smtClean="0"/>
              <a:t>These smells due to there severity to the applications were considered anti-patterns as their occurrence to the microservices negatively impacted the software development practitioners.</a:t>
            </a:r>
          </a:p>
          <a:p>
            <a:r>
              <a:rPr lang="en-US" dirty="0" smtClean="0"/>
              <a:t>These are discussed in details in Anti-patterns section </a:t>
            </a:r>
          </a:p>
        </p:txBody>
      </p:sp>
    </p:spTree>
    <p:extLst>
      <p:ext uri="{BB962C8B-B14F-4D97-AF65-F5344CB8AC3E}">
        <p14:creationId xmlns:p14="http://schemas.microsoft.com/office/powerpoint/2010/main" val="7542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6"/>
            <a:ext cx="10515600" cy="7682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bad </a:t>
            </a:r>
            <a:r>
              <a:rPr lang="en-US" dirty="0"/>
              <a:t>smells </a:t>
            </a:r>
            <a:r>
              <a:rPr lang="en-US" dirty="0" smtClean="0"/>
              <a:t>using Static 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4" y="1017432"/>
            <a:ext cx="10259096" cy="573109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The most commonly used method of bad smells detection is use of static code analysis.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Using this technique application representation is created through several processes including classes, methods, fields, tokenization and parsing.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It can be categorized into </a:t>
            </a:r>
            <a:r>
              <a:rPr lang="en-US" dirty="0" err="1" smtClean="0"/>
              <a:t>bytecode</a:t>
            </a:r>
            <a:r>
              <a:rPr lang="en-US" dirty="0" smtClean="0"/>
              <a:t> analysis and in source code 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1. </a:t>
            </a:r>
            <a:r>
              <a:rPr lang="en-US" b="1" dirty="0" err="1" smtClean="0"/>
              <a:t>Bytecode</a:t>
            </a:r>
            <a:r>
              <a:rPr lang="en-US" b="1" dirty="0" smtClean="0"/>
              <a:t> analysis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uses </a:t>
            </a:r>
            <a:r>
              <a:rPr lang="en-US" dirty="0"/>
              <a:t>the </a:t>
            </a:r>
            <a:r>
              <a:rPr lang="en-US" dirty="0" smtClean="0"/>
              <a:t>application’s </a:t>
            </a:r>
            <a:r>
              <a:rPr lang="en-US" dirty="0"/>
              <a:t>compiled code and is useful in uncovering endpoints, components, authorization policy enforcements, classes, and </a:t>
            </a:r>
            <a:r>
              <a:rPr lang="en-US" dirty="0" smtClean="0"/>
              <a:t>methods</a:t>
            </a:r>
          </a:p>
          <a:p>
            <a:pPr>
              <a:lnSpc>
                <a:spcPct val="120000"/>
              </a:lnSpc>
            </a:pPr>
            <a:r>
              <a:rPr lang="en-US" dirty="0"/>
              <a:t>However, the disadvantage is that not all languages have a </a:t>
            </a:r>
            <a:r>
              <a:rPr lang="en-US" dirty="0" err="1"/>
              <a:t>bytecode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2. In source code analysis</a:t>
            </a:r>
            <a:r>
              <a:rPr lang="en-US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We </a:t>
            </a:r>
            <a:r>
              <a:rPr lang="en-US" dirty="0"/>
              <a:t>parse through the source code of the application without having to compile it into an immediate representation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0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6074</TotalTime>
  <Words>2251</Words>
  <Application>Microsoft Office PowerPoint</Application>
  <PresentationFormat>Widescreen</PresentationFormat>
  <Paragraphs>195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Micro-services Bad smells</vt:lpstr>
      <vt:lpstr>PowerPoint Presentation</vt:lpstr>
      <vt:lpstr>What are microservices</vt:lpstr>
      <vt:lpstr>Microservice bad smells</vt:lpstr>
      <vt:lpstr>Microservices Smells</vt:lpstr>
      <vt:lpstr> Examples of microservice smells</vt:lpstr>
      <vt:lpstr>Existence of bad smells</vt:lpstr>
      <vt:lpstr>Detection of bad smells using Static code analysis</vt:lpstr>
      <vt:lpstr>Detecting Microservices Bad smells</vt:lpstr>
      <vt:lpstr>PowerPoint Presentation</vt:lpstr>
      <vt:lpstr>Archan Detetector</vt:lpstr>
      <vt:lpstr>PowerPoint Presentation</vt:lpstr>
      <vt:lpstr>Microservices Smells: Anti-patterns</vt:lpstr>
      <vt:lpstr>Anti-patterns in Microservices</vt:lpstr>
      <vt:lpstr>Anti-patterns</vt:lpstr>
      <vt:lpstr>Anti-patterns</vt:lpstr>
      <vt:lpstr>Microservices Anti-Patterns Taxonomy</vt:lpstr>
      <vt:lpstr>PowerPoint Presentation</vt:lpstr>
      <vt:lpstr>Common Microservice anti-patterns</vt:lpstr>
      <vt:lpstr>2. Wrong Cuts</vt:lpstr>
      <vt:lpstr>How to avoid wrong cuts</vt:lpstr>
      <vt:lpstr>3. Shared Persistency</vt:lpstr>
      <vt:lpstr>Example of shared persistence</vt:lpstr>
      <vt:lpstr>PowerPoint Presentation</vt:lpstr>
      <vt:lpstr>Avoiding shared persistence in microservices</vt:lpstr>
      <vt:lpstr>4. Shared Libraries bad smell</vt:lpstr>
      <vt:lpstr>Shared Libraries</vt:lpstr>
      <vt:lpstr>How to avoid shared libraries bad smells</vt:lpstr>
      <vt:lpstr>Best practices on Using Shared Libraries for microservices</vt:lpstr>
      <vt:lpstr>5. Cyclic Dependency bad smell</vt:lpstr>
      <vt:lpstr>PowerPoint Presentation</vt:lpstr>
      <vt:lpstr>6. API Gateway</vt:lpstr>
      <vt:lpstr>7. Entangled Data</vt:lpstr>
      <vt:lpstr>8. Improper Versioning of Microservices.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97</cp:revision>
  <dcterms:created xsi:type="dcterms:W3CDTF">2022-07-27T08:20:59Z</dcterms:created>
  <dcterms:modified xsi:type="dcterms:W3CDTF">2022-07-30T06:19:32Z</dcterms:modified>
</cp:coreProperties>
</file>