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9" r:id="rId5"/>
    <p:sldId id="258" r:id="rId6"/>
    <p:sldId id="259" r:id="rId7"/>
    <p:sldId id="266" r:id="rId8"/>
    <p:sldId id="260" r:id="rId9"/>
    <p:sldId id="267" r:id="rId10"/>
    <p:sldId id="265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5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44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14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030E-1B89-40C9-9F69-BF8B350BCBD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F39F6-507C-45B8-A0A0-C68B0CFEA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640"/>
            <a:ext cx="6400800" cy="545016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 firewall is a security gateway, the Demilitarized Zone (DMZ) is protected from both the outside world and the rest of the cooperate LAN by firewalls.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Firewall functionality can be implemented as a software module in a router or LAN switch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Local configurations include a secure LAN known as a DMZ identified at 1.2.4.0/24. </a:t>
            </a:r>
          </a:p>
          <a:p>
            <a:pPr algn="l"/>
            <a:r>
              <a:rPr lang="en-GB" sz="1600" dirty="0">
                <a:solidFill>
                  <a:schemeClr val="tx1"/>
                </a:solidFill>
              </a:rPr>
              <a:t> </a:t>
            </a:r>
          </a:p>
          <a:p>
            <a:r>
              <a:rPr lang="en-GB" sz="1600" dirty="0"/>
              <a:t> </a:t>
            </a:r>
          </a:p>
          <a:p>
            <a:pPr algn="l"/>
            <a:endParaRPr lang="en-GB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496855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application proxy acts as a relay of application level traffic where a user contacts the gateway using a TCP/IP application such as telnet or FTP.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31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Circuit level gateway</a:t>
            </a:r>
          </a:p>
          <a:p>
            <a:pPr lvl="1"/>
            <a:r>
              <a:rPr lang="en-GB" dirty="0" smtClean="0"/>
              <a:t>It can be a stand-alone system or a specialized function performed by an application level gateway for certain applications.</a:t>
            </a:r>
          </a:p>
          <a:p>
            <a:pPr lvl="1"/>
            <a:r>
              <a:rPr lang="en-GB" dirty="0"/>
              <a:t>a circuit-level gateway does not permit an end-to-end TCP </a:t>
            </a:r>
            <a:r>
              <a:rPr lang="en-GB" dirty="0" smtClean="0"/>
              <a:t>connection but the </a:t>
            </a:r>
            <a:r>
              <a:rPr lang="en-GB" dirty="0"/>
              <a:t>gateway sets up two TCP connections, one between itself and a TCP user on an inner host and one between itself and a TCP user on an outside </a:t>
            </a:r>
            <a:r>
              <a:rPr lang="en-GB" dirty="0" smtClean="0"/>
              <a:t>host.</a:t>
            </a:r>
          </a:p>
          <a:p>
            <a:pPr lvl="1"/>
            <a:r>
              <a:rPr lang="en-GB" dirty="0"/>
              <a:t>An example of a circuit-level gateway implementation is the SOCKS </a:t>
            </a:r>
            <a:r>
              <a:rPr lang="en-GB" dirty="0" smtClean="0"/>
              <a:t>package. </a:t>
            </a:r>
          </a:p>
          <a:p>
            <a:pPr lvl="1"/>
            <a:r>
              <a:rPr lang="en-GB" dirty="0" smtClean="0"/>
              <a:t>SOCKS component include the </a:t>
            </a:r>
            <a:r>
              <a:rPr lang="en-GB" dirty="0"/>
              <a:t>SOCKS </a:t>
            </a:r>
            <a:r>
              <a:rPr lang="en-GB" dirty="0" smtClean="0"/>
              <a:t>server which </a:t>
            </a:r>
            <a:r>
              <a:rPr lang="en-GB" dirty="0"/>
              <a:t>often runs on a UNIX-based firewall. </a:t>
            </a:r>
            <a:endParaRPr lang="en-GB" dirty="0" smtClean="0"/>
          </a:p>
          <a:p>
            <a:pPr lvl="1"/>
            <a:r>
              <a:rPr lang="en-GB" dirty="0" smtClean="0"/>
              <a:t>SOCKS </a:t>
            </a:r>
            <a:r>
              <a:rPr lang="en-GB" dirty="0"/>
              <a:t>is also implemented on Windows systems.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SOCKS client </a:t>
            </a:r>
            <a:r>
              <a:rPr lang="en-GB" dirty="0" smtClean="0"/>
              <a:t>library which </a:t>
            </a:r>
            <a:r>
              <a:rPr lang="en-GB" dirty="0"/>
              <a:t>runs on internal hosts protected by the firewall.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3458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560840" cy="5184575"/>
          </a:xfrm>
        </p:spPr>
      </p:pic>
    </p:spTree>
    <p:extLst>
      <p:ext uri="{BB962C8B-B14F-4D97-AF65-F5344CB8AC3E}">
        <p14:creationId xmlns:p14="http://schemas.microsoft.com/office/powerpoint/2010/main" val="41648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352928" cy="5688632"/>
          </a:xfrm>
        </p:spPr>
      </p:pic>
    </p:spTree>
    <p:extLst>
      <p:ext uri="{BB962C8B-B14F-4D97-AF65-F5344CB8AC3E}">
        <p14:creationId xmlns:p14="http://schemas.microsoft.com/office/powerpoint/2010/main" val="391170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Firewalls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A Packet Filtering Firewall</a:t>
            </a:r>
          </a:p>
          <a:p>
            <a:pPr lvl="1"/>
            <a:r>
              <a:rPr lang="en-GB" dirty="0" smtClean="0"/>
              <a:t>A firewall can operate as a positive filter allowing  to pass only packets that meet a specific criteria or a negative filter rejecting a packet that meets a certain criteria.</a:t>
            </a:r>
          </a:p>
          <a:p>
            <a:pPr lvl="1"/>
            <a:r>
              <a:rPr lang="en-GB" dirty="0" smtClean="0"/>
              <a:t>The firewall is configured to filter packets going from and to the internal network.</a:t>
            </a:r>
          </a:p>
          <a:p>
            <a:pPr lvl="1"/>
            <a:r>
              <a:rPr lang="en-GB" dirty="0" smtClean="0"/>
              <a:t>The packet filter is based on the list of rules based on matches in the IP and TCP header if there is a match the rule is invoked to determine whether to forward or discard the packet.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986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GB" dirty="0"/>
              <a:t>Filtering rules are based on information contained in a network </a:t>
            </a:r>
            <a:r>
              <a:rPr lang="en-GB" dirty="0" smtClean="0"/>
              <a:t>packet.</a:t>
            </a:r>
          </a:p>
          <a:p>
            <a:pPr lvl="1"/>
            <a:r>
              <a:rPr lang="en-GB" dirty="0"/>
              <a:t>Source IP </a:t>
            </a:r>
            <a:r>
              <a:rPr lang="en-GB" dirty="0" smtClean="0"/>
              <a:t>address</a:t>
            </a:r>
          </a:p>
          <a:p>
            <a:pPr lvl="1"/>
            <a:r>
              <a:rPr lang="en-GB" dirty="0"/>
              <a:t>Destination IP </a:t>
            </a:r>
            <a:r>
              <a:rPr lang="en-GB" dirty="0" smtClean="0"/>
              <a:t>address</a:t>
            </a:r>
          </a:p>
          <a:p>
            <a:pPr lvl="1"/>
            <a:r>
              <a:rPr lang="en-GB" dirty="0"/>
              <a:t>Source and destination transport-level </a:t>
            </a:r>
            <a:r>
              <a:rPr lang="en-GB" dirty="0" smtClean="0"/>
              <a:t>address</a:t>
            </a:r>
          </a:p>
          <a:p>
            <a:pPr lvl="1"/>
            <a:r>
              <a:rPr lang="en-GB" dirty="0"/>
              <a:t>IP protocol </a:t>
            </a:r>
            <a:r>
              <a:rPr lang="en-GB" dirty="0" smtClean="0"/>
              <a:t>field – defines the Transport protocol</a:t>
            </a:r>
          </a:p>
          <a:p>
            <a:pPr lvl="1"/>
            <a:r>
              <a:rPr lang="en-GB" dirty="0" smtClean="0"/>
              <a:t>Interface for a firewall of three or more ports.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55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Packet Filtering Examples</a:t>
            </a:r>
            <a:endParaRPr lang="en-GB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488832" cy="5328592"/>
          </a:xfrm>
        </p:spPr>
      </p:pic>
    </p:spTree>
    <p:extLst>
      <p:ext uri="{BB962C8B-B14F-4D97-AF65-F5344CB8AC3E}">
        <p14:creationId xmlns:p14="http://schemas.microsoft.com/office/powerpoint/2010/main" val="34186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7632848" cy="5832648"/>
          </a:xfrm>
        </p:spPr>
      </p:pic>
    </p:spTree>
    <p:extLst>
      <p:ext uri="{BB962C8B-B14F-4D97-AF65-F5344CB8AC3E}">
        <p14:creationId xmlns:p14="http://schemas.microsoft.com/office/powerpoint/2010/main" val="65132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GB" b="1" dirty="0" err="1" smtClean="0"/>
              <a:t>Stateful</a:t>
            </a:r>
            <a:r>
              <a:rPr lang="en-GB" b="1" dirty="0" smtClean="0"/>
              <a:t> Inspection firewalls</a:t>
            </a:r>
          </a:p>
          <a:p>
            <a:endParaRPr lang="en-GB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5" y="1196752"/>
            <a:ext cx="844032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GB" sz="2000" b="1" dirty="0" err="1" smtClean="0"/>
              <a:t>Stateful</a:t>
            </a:r>
            <a:r>
              <a:rPr lang="en-GB" sz="2000" b="1" dirty="0" smtClean="0"/>
              <a:t> inspection firewall A </a:t>
            </a:r>
            <a:r>
              <a:rPr lang="en-GB" sz="2000" b="1" dirty="0" err="1" smtClean="0"/>
              <a:t>stateful</a:t>
            </a:r>
            <a:r>
              <a:rPr lang="en-GB" sz="2000" b="1" dirty="0" smtClean="0"/>
              <a:t> inspection packet firewall tightens up the rules for TCP traffic by creating a directory of outbound TCP </a:t>
            </a:r>
            <a:r>
              <a:rPr lang="en-GB" sz="2000" b="1" dirty="0" err="1" smtClean="0"/>
              <a:t>conncetions</a:t>
            </a:r>
            <a:endParaRPr lang="en-GB" sz="2000" b="1" dirty="0" smtClean="0"/>
          </a:p>
          <a:p>
            <a:endParaRPr lang="en-GB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6840760" cy="48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GB" b="1" dirty="0" smtClean="0"/>
              <a:t>Application level gateway</a:t>
            </a:r>
          </a:p>
          <a:p>
            <a:pPr lvl="1"/>
            <a:r>
              <a:rPr lang="en-GB" sz="2400" dirty="0" smtClean="0"/>
              <a:t>Application level gateway known as an application proxy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69674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373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Types of Firewalls</vt:lpstr>
      <vt:lpstr>PowerPoint Presentation</vt:lpstr>
      <vt:lpstr>Packet Filtering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DSKTP-PC</cp:lastModifiedBy>
  <cp:revision>24</cp:revision>
  <dcterms:created xsi:type="dcterms:W3CDTF">2022-03-21T06:52:17Z</dcterms:created>
  <dcterms:modified xsi:type="dcterms:W3CDTF">2022-03-23T15:03:29Z</dcterms:modified>
</cp:coreProperties>
</file>