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70" r:id="rId3"/>
    <p:sldId id="257" r:id="rId4"/>
    <p:sldId id="269" r:id="rId5"/>
    <p:sldId id="264" r:id="rId6"/>
    <p:sldId id="265" r:id="rId7"/>
    <p:sldId id="266" r:id="rId8"/>
    <p:sldId id="259" r:id="rId9"/>
    <p:sldId id="263" r:id="rId10"/>
    <p:sldId id="268" r:id="rId11"/>
    <p:sldId id="260" r:id="rId12"/>
    <p:sldId id="261" r:id="rId13"/>
    <p:sldId id="267" r:id="rId14"/>
    <p:sldId id="262" r:id="rId15"/>
    <p:sldId id="271" r:id="rId16"/>
  </p:sldIdLst>
  <p:sldSz cx="9144000" cy="6858000" type="screen4x3"/>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58"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idx="1"/>
          </p:nvPr>
        </p:nvSpPr>
        <p:spPr>
          <a:xfrm>
            <a:off x="3898102" y="0"/>
            <a:ext cx="2982119" cy="464820"/>
          </a:xfrm>
          <a:prstGeom prst="rect">
            <a:avLst/>
          </a:prstGeom>
        </p:spPr>
        <p:txBody>
          <a:bodyPr vert="horz" lIns="92446" tIns="46223" rIns="92446" bIns="46223" rtlCol="0"/>
          <a:lstStyle>
            <a:lvl1pPr algn="r">
              <a:defRPr sz="1200"/>
            </a:lvl1pPr>
          </a:lstStyle>
          <a:p>
            <a:fld id="{4FBF14B7-C32D-4C35-8001-2DFEC57EF379}" type="datetimeFigureOut">
              <a:rPr lang="en-US" smtClean="0"/>
              <a:t>3/22/2011</a:t>
            </a:fld>
            <a:endParaRPr lang="en-US"/>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2446" tIns="46223" rIns="92446" bIns="4622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82119" cy="464820"/>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3898102" y="8829967"/>
            <a:ext cx="2982119" cy="464820"/>
          </a:xfrm>
          <a:prstGeom prst="rect">
            <a:avLst/>
          </a:prstGeom>
        </p:spPr>
        <p:txBody>
          <a:bodyPr vert="horz" lIns="92446" tIns="46223" rIns="92446" bIns="46223" rtlCol="0" anchor="b"/>
          <a:lstStyle>
            <a:lvl1pPr algn="r">
              <a:defRPr sz="1200"/>
            </a:lvl1pPr>
          </a:lstStyle>
          <a:p>
            <a:fld id="{E47CD488-F59F-480E-82EB-5360D222AB1B}" type="slidenum">
              <a:rPr lang="en-US" smtClean="0"/>
              <a:t>‹#›</a:t>
            </a:fld>
            <a:endParaRPr lang="en-US"/>
          </a:p>
        </p:txBody>
      </p:sp>
    </p:spTree>
    <p:extLst>
      <p:ext uri="{BB962C8B-B14F-4D97-AF65-F5344CB8AC3E}">
        <p14:creationId xmlns:p14="http://schemas.microsoft.com/office/powerpoint/2010/main" val="3348955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47CD488-F59F-480E-82EB-5360D222AB1B}" type="slidenum">
              <a:rPr lang="en-US" smtClean="0"/>
              <a:t>1</a:t>
            </a:fld>
            <a:endParaRPr lang="en-US"/>
          </a:p>
        </p:txBody>
      </p:sp>
    </p:spTree>
    <p:extLst>
      <p:ext uri="{BB962C8B-B14F-4D97-AF65-F5344CB8AC3E}">
        <p14:creationId xmlns:p14="http://schemas.microsoft.com/office/powerpoint/2010/main" val="20493307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47CD488-F59F-480E-82EB-5360D222AB1B}" type="slidenum">
              <a:rPr lang="en-US" smtClean="0"/>
              <a:t>10</a:t>
            </a:fld>
            <a:endParaRPr lang="en-US"/>
          </a:p>
        </p:txBody>
      </p:sp>
    </p:spTree>
    <p:extLst>
      <p:ext uri="{BB962C8B-B14F-4D97-AF65-F5344CB8AC3E}">
        <p14:creationId xmlns:p14="http://schemas.microsoft.com/office/powerpoint/2010/main" val="10871251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Attack</a:t>
            </a:r>
            <a:r>
              <a:rPr lang="en-US" baseline="0" dirty="0" smtClean="0"/>
              <a:t> trees are just one of the many techniques used in Threat modeling.</a:t>
            </a:r>
            <a:endParaRPr lang="en-US" dirty="0"/>
          </a:p>
        </p:txBody>
      </p:sp>
      <p:sp>
        <p:nvSpPr>
          <p:cNvPr id="4" name="Slide Number Placeholder 3"/>
          <p:cNvSpPr>
            <a:spLocks noGrp="1"/>
          </p:cNvSpPr>
          <p:nvPr>
            <p:ph type="sldNum" sz="quarter" idx="10"/>
          </p:nvPr>
        </p:nvSpPr>
        <p:spPr/>
        <p:txBody>
          <a:bodyPr/>
          <a:lstStyle/>
          <a:p>
            <a:fld id="{E47CD488-F59F-480E-82EB-5360D222AB1B}" type="slidenum">
              <a:rPr lang="en-US" smtClean="0"/>
              <a:t>11</a:t>
            </a:fld>
            <a:endParaRPr lang="en-US"/>
          </a:p>
        </p:txBody>
      </p:sp>
    </p:spTree>
    <p:extLst>
      <p:ext uri="{BB962C8B-B14F-4D97-AF65-F5344CB8AC3E}">
        <p14:creationId xmlns:p14="http://schemas.microsoft.com/office/powerpoint/2010/main" val="9429648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47CD488-F59F-480E-82EB-5360D222AB1B}" type="slidenum">
              <a:rPr lang="en-US" smtClean="0"/>
              <a:t>12</a:t>
            </a:fld>
            <a:endParaRPr lang="en-US"/>
          </a:p>
        </p:txBody>
      </p:sp>
    </p:spTree>
    <p:extLst>
      <p:ext uri="{BB962C8B-B14F-4D97-AF65-F5344CB8AC3E}">
        <p14:creationId xmlns:p14="http://schemas.microsoft.com/office/powerpoint/2010/main" val="5938216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47CD488-F59F-480E-82EB-5360D222AB1B}" type="slidenum">
              <a:rPr lang="en-US" smtClean="0"/>
              <a:t>13</a:t>
            </a:fld>
            <a:endParaRPr lang="en-US"/>
          </a:p>
        </p:txBody>
      </p:sp>
    </p:spTree>
    <p:extLst>
      <p:ext uri="{BB962C8B-B14F-4D97-AF65-F5344CB8AC3E}">
        <p14:creationId xmlns:p14="http://schemas.microsoft.com/office/powerpoint/2010/main" val="20691037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47CD488-F59F-480E-82EB-5360D222AB1B}" type="slidenum">
              <a:rPr lang="en-US" smtClean="0"/>
              <a:t>14</a:t>
            </a:fld>
            <a:endParaRPr lang="en-US"/>
          </a:p>
        </p:txBody>
      </p:sp>
    </p:spTree>
    <p:extLst>
      <p:ext uri="{BB962C8B-B14F-4D97-AF65-F5344CB8AC3E}">
        <p14:creationId xmlns:p14="http://schemas.microsoft.com/office/powerpoint/2010/main" val="42396606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47CD488-F59F-480E-82EB-5360D222AB1B}" type="slidenum">
              <a:rPr lang="en-US" smtClean="0"/>
              <a:t>15</a:t>
            </a:fld>
            <a:endParaRPr lang="en-US"/>
          </a:p>
        </p:txBody>
      </p:sp>
    </p:spTree>
    <p:extLst>
      <p:ext uri="{BB962C8B-B14F-4D97-AF65-F5344CB8AC3E}">
        <p14:creationId xmlns:p14="http://schemas.microsoft.com/office/powerpoint/2010/main" val="3508133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47CD488-F59F-480E-82EB-5360D222AB1B}" type="slidenum">
              <a:rPr lang="en-US" smtClean="0"/>
              <a:t>2</a:t>
            </a:fld>
            <a:endParaRPr lang="en-US"/>
          </a:p>
        </p:txBody>
      </p:sp>
    </p:spTree>
    <p:extLst>
      <p:ext uri="{BB962C8B-B14F-4D97-AF65-F5344CB8AC3E}">
        <p14:creationId xmlns:p14="http://schemas.microsoft.com/office/powerpoint/2010/main" val="3866263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47CD488-F59F-480E-82EB-5360D222AB1B}" type="slidenum">
              <a:rPr lang="en-US" smtClean="0"/>
              <a:t>3</a:t>
            </a:fld>
            <a:endParaRPr lang="en-US"/>
          </a:p>
        </p:txBody>
      </p:sp>
    </p:spTree>
    <p:extLst>
      <p:ext uri="{BB962C8B-B14F-4D97-AF65-F5344CB8AC3E}">
        <p14:creationId xmlns:p14="http://schemas.microsoft.com/office/powerpoint/2010/main" val="99216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47CD488-F59F-480E-82EB-5360D222AB1B}" type="slidenum">
              <a:rPr lang="en-US" smtClean="0"/>
              <a:t>4</a:t>
            </a:fld>
            <a:endParaRPr lang="en-US"/>
          </a:p>
        </p:txBody>
      </p:sp>
    </p:spTree>
    <p:extLst>
      <p:ext uri="{BB962C8B-B14F-4D97-AF65-F5344CB8AC3E}">
        <p14:creationId xmlns:p14="http://schemas.microsoft.com/office/powerpoint/2010/main" val="1049215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47CD488-F59F-480E-82EB-5360D222AB1B}" type="slidenum">
              <a:rPr lang="en-US" smtClean="0"/>
              <a:t>5</a:t>
            </a:fld>
            <a:endParaRPr lang="en-US"/>
          </a:p>
        </p:txBody>
      </p:sp>
    </p:spTree>
    <p:extLst>
      <p:ext uri="{BB962C8B-B14F-4D97-AF65-F5344CB8AC3E}">
        <p14:creationId xmlns:p14="http://schemas.microsoft.com/office/powerpoint/2010/main" val="2471930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7CD488-F59F-480E-82EB-5360D222AB1B}" type="slidenum">
              <a:rPr lang="en-US" smtClean="0"/>
              <a:t>6</a:t>
            </a:fld>
            <a:endParaRPr lang="en-US"/>
          </a:p>
        </p:txBody>
      </p:sp>
    </p:spTree>
    <p:extLst>
      <p:ext uri="{BB962C8B-B14F-4D97-AF65-F5344CB8AC3E}">
        <p14:creationId xmlns:p14="http://schemas.microsoft.com/office/powerpoint/2010/main" val="22364683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47CD488-F59F-480E-82EB-5360D222AB1B}" type="slidenum">
              <a:rPr lang="en-US" smtClean="0"/>
              <a:t>7</a:t>
            </a:fld>
            <a:endParaRPr lang="en-US"/>
          </a:p>
        </p:txBody>
      </p:sp>
    </p:spTree>
    <p:extLst>
      <p:ext uri="{BB962C8B-B14F-4D97-AF65-F5344CB8AC3E}">
        <p14:creationId xmlns:p14="http://schemas.microsoft.com/office/powerpoint/2010/main" val="13300330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47CD488-F59F-480E-82EB-5360D222AB1B}" type="slidenum">
              <a:rPr lang="en-US" smtClean="0"/>
              <a:t>8</a:t>
            </a:fld>
            <a:endParaRPr lang="en-US"/>
          </a:p>
        </p:txBody>
      </p:sp>
    </p:spTree>
    <p:extLst>
      <p:ext uri="{BB962C8B-B14F-4D97-AF65-F5344CB8AC3E}">
        <p14:creationId xmlns:p14="http://schemas.microsoft.com/office/powerpoint/2010/main" val="7099127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47CD488-F59F-480E-82EB-5360D222AB1B}" type="slidenum">
              <a:rPr lang="en-US" smtClean="0"/>
              <a:t>9</a:t>
            </a:fld>
            <a:endParaRPr lang="en-US"/>
          </a:p>
        </p:txBody>
      </p:sp>
    </p:spTree>
    <p:extLst>
      <p:ext uri="{BB962C8B-B14F-4D97-AF65-F5344CB8AC3E}">
        <p14:creationId xmlns:p14="http://schemas.microsoft.com/office/powerpoint/2010/main" val="4104034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DB3FEED-F863-4E92-9E46-10793E3CD412}" type="datetimeFigureOut">
              <a:rPr lang="en-US" smtClean="0"/>
              <a:t>3/22/2011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4D25BC-6BE2-4E57-8AA1-215ECAFD878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B3FEED-F863-4E92-9E46-10793E3CD412}" type="datetimeFigureOut">
              <a:rPr lang="en-US" smtClean="0"/>
              <a:t>3/22/2011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4D25BC-6BE2-4E57-8AA1-215ECAFD878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9DB3FEED-F863-4E92-9E46-10793E3CD412}" type="datetimeFigureOut">
              <a:rPr lang="en-US" smtClean="0"/>
              <a:t>3/22/2011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4D25BC-6BE2-4E57-8AA1-215ECAFD878A}" type="slidenum">
              <a:rPr lang="en-US" smtClean="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B3FEED-F863-4E92-9E46-10793E3CD412}" type="datetimeFigureOut">
              <a:rPr lang="en-US" smtClean="0"/>
              <a:t>3/22/2011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4D25BC-6BE2-4E57-8AA1-215ECAFD878A}"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B3FEED-F863-4E92-9E46-10793E3CD412}" type="datetimeFigureOut">
              <a:rPr lang="en-US" smtClean="0"/>
              <a:t>3/22/2011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4D25BC-6BE2-4E57-8AA1-215ECAFD878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9DB3FEED-F863-4E92-9E46-10793E3CD412}" type="datetimeFigureOut">
              <a:rPr lang="en-US" smtClean="0"/>
              <a:t>3/22/2011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4D25BC-6BE2-4E57-8AA1-215ECAFD878A}" type="slidenum">
              <a:rPr lang="en-US" smtClean="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DB3FEED-F863-4E92-9E46-10793E3CD412}" type="datetimeFigureOut">
              <a:rPr lang="en-US" smtClean="0"/>
              <a:t>3/22/2011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4D25BC-6BE2-4E57-8AA1-215ECAFD878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DB3FEED-F863-4E92-9E46-10793E3CD412}" type="datetimeFigureOut">
              <a:rPr lang="en-US" smtClean="0"/>
              <a:t>3/22/2011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4D25BC-6BE2-4E57-8AA1-215ECAFD878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9DB3FEED-F863-4E92-9E46-10793E3CD412}" type="datetimeFigureOut">
              <a:rPr lang="en-US" smtClean="0"/>
              <a:t>3/22/2011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4D25BC-6BE2-4E57-8AA1-215ECAFD878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9DB3FEED-F863-4E92-9E46-10793E3CD412}" type="datetimeFigureOut">
              <a:rPr lang="en-US" smtClean="0"/>
              <a:t>3/22/2011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4D25BC-6BE2-4E57-8AA1-215ECAFD878A}" type="slidenum">
              <a:rPr lang="en-US" smtClean="0"/>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B3FEED-F863-4E92-9E46-10793E3CD412}" type="datetimeFigureOut">
              <a:rPr lang="en-US" smtClean="0"/>
              <a:t>3/22/2011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4D25BC-6BE2-4E57-8AA1-215ECAFD878A}" type="slidenum">
              <a:rPr lang="en-US" smtClean="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9DB3FEED-F863-4E92-9E46-10793E3CD412}" type="datetimeFigureOut">
              <a:rPr lang="en-US" smtClean="0"/>
              <a:t>3/22/2011</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064D25BC-6BE2-4E57-8AA1-215ECAFD878A}" type="slidenum">
              <a:rPr lang="en-US" smtClean="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agilemodeling.com/artifacts/securityThreatModel.htm"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hyperlink" Target="http://thinkingstone.com/" TargetMode="External"/><Relationship Id="rId4" Type="http://schemas.openxmlformats.org/officeDocument/2006/relationships/hyperlink" Target="http://msdn.microsoft.com/en-us/library/ff648644.aspx"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838200"/>
            <a:ext cx="7772400" cy="1470025"/>
          </a:xfrm>
        </p:spPr>
        <p:txBody>
          <a:bodyPr>
            <a:normAutofit fontScale="90000"/>
          </a:bodyPr>
          <a:lstStyle/>
          <a:p>
            <a:r>
              <a:rPr lang="en-US" dirty="0" smtClean="0"/>
              <a:t>THREAT MODELING AND ATTACK TREES </a:t>
            </a:r>
            <a:br>
              <a:rPr lang="en-US" dirty="0" smtClean="0"/>
            </a:br>
            <a:r>
              <a:rPr lang="en-US" dirty="0" smtClean="0"/>
              <a:t>PRESENTATION BY 	</a:t>
            </a:r>
            <a:endParaRPr lang="en-US" dirty="0"/>
          </a:p>
        </p:txBody>
      </p:sp>
      <p:sp>
        <p:nvSpPr>
          <p:cNvPr id="3" name="Subtitle 2"/>
          <p:cNvSpPr>
            <a:spLocks noGrp="1"/>
          </p:cNvSpPr>
          <p:nvPr>
            <p:ph type="subTitle" idx="1"/>
          </p:nvPr>
        </p:nvSpPr>
        <p:spPr/>
        <p:txBody>
          <a:bodyPr>
            <a:normAutofit lnSpcReduction="10000"/>
          </a:bodyPr>
          <a:lstStyle/>
          <a:p>
            <a:pPr algn="l"/>
            <a:r>
              <a:rPr lang="en-US" dirty="0" smtClean="0"/>
              <a:t>Mpirirwe Byanagwa Stephen</a:t>
            </a:r>
          </a:p>
          <a:p>
            <a:pPr algn="l"/>
            <a:r>
              <a:rPr lang="en-US" dirty="0" err="1" smtClean="0"/>
              <a:t>Oluka</a:t>
            </a:r>
            <a:r>
              <a:rPr lang="en-US" dirty="0" smtClean="0"/>
              <a:t> Tony</a:t>
            </a:r>
          </a:p>
          <a:p>
            <a:pPr algn="l"/>
            <a:r>
              <a:rPr lang="en-US" dirty="0" err="1" smtClean="0"/>
              <a:t>Kimbugwe</a:t>
            </a:r>
            <a:r>
              <a:rPr lang="en-US" dirty="0" smtClean="0"/>
              <a:t> Nasser </a:t>
            </a:r>
          </a:p>
          <a:p>
            <a:pPr algn="l"/>
            <a:r>
              <a:rPr lang="en-US" dirty="0" err="1" smtClean="0"/>
              <a:t>Namisanvu</a:t>
            </a:r>
            <a:r>
              <a:rPr lang="en-US" dirty="0" smtClean="0"/>
              <a:t> </a:t>
            </a:r>
            <a:r>
              <a:rPr lang="en-US" dirty="0" err="1" smtClean="0"/>
              <a:t>Rashidah</a:t>
            </a:r>
            <a:r>
              <a:rPr lang="en-US" dirty="0" smtClean="0"/>
              <a:t> </a:t>
            </a:r>
            <a:r>
              <a:rPr lang="en-US" dirty="0" err="1" smtClean="0"/>
              <a:t>Kasauli</a:t>
            </a:r>
            <a:endParaRPr lang="en-US" dirty="0"/>
          </a:p>
        </p:txBody>
      </p:sp>
    </p:spTree>
    <p:extLst>
      <p:ext uri="{BB962C8B-B14F-4D97-AF65-F5344CB8AC3E}">
        <p14:creationId xmlns:p14="http://schemas.microsoft.com/office/powerpoint/2010/main" val="7113054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90600" y="1905000"/>
            <a:ext cx="7772400" cy="4221163"/>
          </a:xfrm>
        </p:spPr>
      </p:pic>
      <p:sp>
        <p:nvSpPr>
          <p:cNvPr id="3" name="Title 2"/>
          <p:cNvSpPr>
            <a:spLocks noGrp="1"/>
          </p:cNvSpPr>
          <p:nvPr>
            <p:ph type="title"/>
          </p:nvPr>
        </p:nvSpPr>
        <p:spPr/>
        <p:txBody>
          <a:bodyPr>
            <a:normAutofit/>
          </a:bodyPr>
          <a:lstStyle/>
          <a:p>
            <a:r>
              <a:rPr lang="en-US" sz="2400" b="1" dirty="0"/>
              <a:t>A UML deployment diagram with threat/privilege </a:t>
            </a:r>
            <a:r>
              <a:rPr lang="en-US" sz="2400" b="1" dirty="0" smtClean="0"/>
              <a:t>boundaries</a:t>
            </a:r>
            <a:endParaRPr lang="en-US" sz="2400" dirty="0"/>
          </a:p>
        </p:txBody>
      </p:sp>
    </p:spTree>
    <p:extLst>
      <p:ext uri="{BB962C8B-B14F-4D97-AF65-F5344CB8AC3E}">
        <p14:creationId xmlns:p14="http://schemas.microsoft.com/office/powerpoint/2010/main" val="1213738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905000"/>
            <a:ext cx="8382000" cy="4343400"/>
          </a:xfrm>
        </p:spPr>
        <p:txBody>
          <a:bodyPr/>
          <a:lstStyle/>
          <a:p>
            <a:r>
              <a:rPr lang="en-US" sz="2800" dirty="0" smtClean="0"/>
              <a:t>Attack trees are </a:t>
            </a:r>
            <a:r>
              <a:rPr lang="en-US" sz="2800" dirty="0"/>
              <a:t>techniques </a:t>
            </a:r>
            <a:r>
              <a:rPr lang="en-US" sz="2800" dirty="0" smtClean="0"/>
              <a:t> that </a:t>
            </a:r>
            <a:r>
              <a:rPr lang="en-US" sz="2800" dirty="0"/>
              <a:t>can </a:t>
            </a:r>
            <a:r>
              <a:rPr lang="en-US" sz="2800" dirty="0" smtClean="0"/>
              <a:t>be used to identify </a:t>
            </a:r>
            <a:r>
              <a:rPr lang="en-US" sz="2800" dirty="0"/>
              <a:t>strategies to mitigate potential threats to your </a:t>
            </a:r>
            <a:r>
              <a:rPr lang="en-US" sz="2800" dirty="0" smtClean="0"/>
              <a:t>system. </a:t>
            </a:r>
          </a:p>
          <a:p>
            <a:r>
              <a:rPr lang="en-US" sz="2800" dirty="0" smtClean="0"/>
              <a:t>They provide a formal, methodical way of describing security of systems based on varying attacks. </a:t>
            </a:r>
          </a:p>
          <a:p>
            <a:r>
              <a:rPr lang="en-US" sz="2800" dirty="0" smtClean="0"/>
              <a:t>Basically, you represent attacks against the system in a tree structure, with the goals as the root node and different ways of achieving that goal as a leaf node.</a:t>
            </a:r>
          </a:p>
          <a:p>
            <a:endParaRPr lang="en-US" dirty="0" smtClean="0"/>
          </a:p>
        </p:txBody>
      </p:sp>
      <p:sp>
        <p:nvSpPr>
          <p:cNvPr id="2" name="Title 1"/>
          <p:cNvSpPr>
            <a:spLocks noGrp="1"/>
          </p:cNvSpPr>
          <p:nvPr>
            <p:ph type="title"/>
          </p:nvPr>
        </p:nvSpPr>
        <p:spPr/>
        <p:txBody>
          <a:bodyPr>
            <a:normAutofit/>
          </a:bodyPr>
          <a:lstStyle/>
          <a:p>
            <a:r>
              <a:rPr lang="en-US" dirty="0" smtClean="0"/>
              <a:t>Attack Trees</a:t>
            </a:r>
            <a:endParaRPr lang="en-US" dirty="0"/>
          </a:p>
        </p:txBody>
      </p:sp>
    </p:spTree>
    <p:extLst>
      <p:ext uri="{BB962C8B-B14F-4D97-AF65-F5344CB8AC3E}">
        <p14:creationId xmlns:p14="http://schemas.microsoft.com/office/powerpoint/2010/main" val="25726743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722437"/>
            <a:ext cx="8458200" cy="4297363"/>
          </a:xfrm>
        </p:spPr>
        <p:txBody>
          <a:bodyPr>
            <a:noAutofit/>
          </a:bodyPr>
          <a:lstStyle/>
          <a:p>
            <a:r>
              <a:rPr lang="en-US" sz="3200" dirty="0" smtClean="0"/>
              <a:t>Identify the possible attack goals. Each goal forms a separate tree.</a:t>
            </a:r>
          </a:p>
          <a:p>
            <a:r>
              <a:rPr lang="en-US" sz="3200" dirty="0" smtClean="0"/>
              <a:t>Think of all attacks against each goal</a:t>
            </a:r>
          </a:p>
          <a:p>
            <a:r>
              <a:rPr lang="en-US" sz="3200" dirty="0"/>
              <a:t>Add them to the tree. </a:t>
            </a:r>
            <a:endParaRPr lang="en-US" sz="3200" dirty="0" smtClean="0"/>
          </a:p>
          <a:p>
            <a:r>
              <a:rPr lang="en-US" sz="3200" dirty="0" smtClean="0"/>
              <a:t>Repeat </a:t>
            </a:r>
            <a:r>
              <a:rPr lang="en-US" sz="3200" dirty="0"/>
              <a:t>this process down the tree until you are </a:t>
            </a:r>
            <a:r>
              <a:rPr lang="en-US" sz="3200" dirty="0" smtClean="0"/>
              <a:t>done</a:t>
            </a:r>
          </a:p>
          <a:p>
            <a:r>
              <a:rPr lang="en-US" sz="3200" dirty="0"/>
              <a:t>Like any security analysis, creating attack trees requires a certain mindset and takes practice.</a:t>
            </a:r>
            <a:endParaRPr lang="en-US" sz="3200" dirty="0" smtClean="0"/>
          </a:p>
          <a:p>
            <a:endParaRPr lang="en-US" sz="3200" dirty="0" smtClean="0"/>
          </a:p>
          <a:p>
            <a:endParaRPr lang="en-US" sz="3200" dirty="0"/>
          </a:p>
        </p:txBody>
      </p:sp>
      <p:sp>
        <p:nvSpPr>
          <p:cNvPr id="2" name="Title 1"/>
          <p:cNvSpPr>
            <a:spLocks noGrp="1"/>
          </p:cNvSpPr>
          <p:nvPr>
            <p:ph type="title"/>
          </p:nvPr>
        </p:nvSpPr>
        <p:spPr>
          <a:xfrm>
            <a:off x="457200" y="274638"/>
            <a:ext cx="8229600" cy="639762"/>
          </a:xfrm>
        </p:spPr>
        <p:txBody>
          <a:bodyPr>
            <a:normAutofit fontScale="90000"/>
          </a:bodyPr>
          <a:lstStyle/>
          <a:p>
            <a:r>
              <a:rPr lang="en-US" dirty="0" smtClean="0"/>
              <a:t>Creating attack trees</a:t>
            </a:r>
            <a:endParaRPr lang="en-US" dirty="0"/>
          </a:p>
        </p:txBody>
      </p:sp>
    </p:spTree>
    <p:extLst>
      <p:ext uri="{BB962C8B-B14F-4D97-AF65-F5344CB8AC3E}">
        <p14:creationId xmlns:p14="http://schemas.microsoft.com/office/powerpoint/2010/main" val="10786291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possible Attacks tree</a:t>
            </a:r>
            <a:endParaRPr lang="en-US"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488" y="2209800"/>
            <a:ext cx="7439025"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32266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normAutofit/>
          </a:bodyPr>
          <a:lstStyle/>
          <a:p>
            <a:r>
              <a:rPr lang="en-US" dirty="0"/>
              <a:t>Attack trees provide a formal methodology for analyzing the security of systems and subsystems. </a:t>
            </a:r>
            <a:endParaRPr lang="en-US" dirty="0" smtClean="0"/>
          </a:p>
          <a:p>
            <a:r>
              <a:rPr lang="en-US" dirty="0" smtClean="0"/>
              <a:t>They </a:t>
            </a:r>
            <a:r>
              <a:rPr lang="en-US" dirty="0"/>
              <a:t>provide a way to think about security, to capture and reuse expertise about security, and to respond to changes in security. Security is not a product -- it's a process. </a:t>
            </a:r>
            <a:endParaRPr lang="en-US" dirty="0" smtClean="0"/>
          </a:p>
          <a:p>
            <a:r>
              <a:rPr lang="en-US" dirty="0" smtClean="0"/>
              <a:t>Attack </a:t>
            </a:r>
            <a:r>
              <a:rPr lang="en-US" dirty="0"/>
              <a:t>trees form the basis of understanding that process.</a:t>
            </a:r>
          </a:p>
        </p:txBody>
      </p:sp>
      <p:sp>
        <p:nvSpPr>
          <p:cNvPr id="2" name="Title 1"/>
          <p:cNvSpPr>
            <a:spLocks noGrp="1"/>
          </p:cNvSpPr>
          <p:nvPr>
            <p:ph type="title"/>
          </p:nvPr>
        </p:nvSpPr>
        <p:spPr/>
        <p:txBody>
          <a:bodyPr>
            <a:normAutofit fontScale="90000"/>
          </a:bodyPr>
          <a:lstStyle/>
          <a:p>
            <a:r>
              <a:rPr lang="en-US" b="1" dirty="0"/>
              <a:t>Conclusion</a:t>
            </a:r>
            <a:br>
              <a:rPr lang="en-US" b="1" dirty="0"/>
            </a:br>
            <a:endParaRPr lang="en-US" dirty="0"/>
          </a:p>
        </p:txBody>
      </p:sp>
    </p:spTree>
    <p:extLst>
      <p:ext uri="{BB962C8B-B14F-4D97-AF65-F5344CB8AC3E}">
        <p14:creationId xmlns:p14="http://schemas.microsoft.com/office/powerpoint/2010/main" val="4552323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1981200"/>
            <a:ext cx="8077200" cy="4191000"/>
          </a:xfrm>
        </p:spPr>
        <p:txBody>
          <a:bodyPr/>
          <a:lstStyle/>
          <a:p>
            <a:pPr marL="457200" indent="-457200">
              <a:buFont typeface="+mj-lt"/>
              <a:buAutoNum type="arabicPeriod"/>
            </a:pPr>
            <a:r>
              <a:rPr lang="en-US" dirty="0"/>
              <a:t>Bruce </a:t>
            </a:r>
            <a:r>
              <a:rPr lang="en-US" dirty="0" err="1"/>
              <a:t>Schneier</a:t>
            </a:r>
            <a:r>
              <a:rPr lang="en-US" dirty="0"/>
              <a:t> Modeling security threats Dr. Dobb's Journal December </a:t>
            </a:r>
            <a:r>
              <a:rPr lang="en-US" dirty="0" smtClean="0"/>
              <a:t>1999</a:t>
            </a:r>
          </a:p>
          <a:p>
            <a:pPr marL="457200" indent="-457200">
              <a:buFont typeface="+mj-lt"/>
              <a:buAutoNum type="arabicPeriod"/>
            </a:pPr>
            <a:r>
              <a:rPr lang="en-US" dirty="0">
                <a:hlinkClick r:id="rId3"/>
              </a:rPr>
              <a:t>http://</a:t>
            </a:r>
            <a:r>
              <a:rPr lang="en-US" dirty="0" smtClean="0">
                <a:hlinkClick r:id="rId3"/>
              </a:rPr>
              <a:t>www.agilemodeling.com/artifacts/securityThreatModel.htm</a:t>
            </a:r>
            <a:endParaRPr lang="en-US" dirty="0" smtClean="0"/>
          </a:p>
          <a:p>
            <a:pPr marL="457200" indent="-457200">
              <a:buFont typeface="+mj-lt"/>
              <a:buAutoNum type="arabicPeriod"/>
            </a:pPr>
            <a:r>
              <a:rPr lang="en-US" dirty="0">
                <a:hlinkClick r:id="rId4"/>
              </a:rPr>
              <a:t>http://</a:t>
            </a:r>
            <a:r>
              <a:rPr lang="en-US" dirty="0" smtClean="0">
                <a:hlinkClick r:id="rId4"/>
              </a:rPr>
              <a:t>msdn.microsoft.com/en-us/library/ff648644.aspx</a:t>
            </a:r>
            <a:endParaRPr lang="en-US" dirty="0" smtClean="0"/>
          </a:p>
          <a:p>
            <a:pPr marL="457200" indent="-457200">
              <a:buFont typeface="+mj-lt"/>
              <a:buAutoNum type="arabicPeriod"/>
            </a:pPr>
            <a:r>
              <a:rPr lang="en-US" dirty="0" smtClean="0">
                <a:hlinkClick r:id="rId5"/>
              </a:rPr>
              <a:t>http://thinkingstone.com</a:t>
            </a:r>
            <a:r>
              <a:rPr lang="en-US" dirty="0" smtClean="0"/>
              <a:t> </a:t>
            </a:r>
          </a:p>
          <a:p>
            <a:pPr marL="457200" indent="-457200">
              <a:buFont typeface="+mj-lt"/>
              <a:buAutoNum type="arabicPeriod"/>
            </a:pPr>
            <a:endParaRPr lang="en-US" dirty="0" smtClean="0"/>
          </a:p>
          <a:p>
            <a:pPr marL="0" indent="0">
              <a:buNone/>
            </a:pPr>
            <a:endParaRPr lang="en-US" dirty="0" smtClean="0"/>
          </a:p>
        </p:txBody>
      </p:sp>
      <p:sp>
        <p:nvSpPr>
          <p:cNvPr id="3" name="Title 2"/>
          <p:cNvSpPr>
            <a:spLocks noGrp="1"/>
          </p:cNvSpPr>
          <p:nvPr>
            <p:ph type="title"/>
          </p:nvPr>
        </p:nvSpPr>
        <p:spPr/>
        <p:txBody>
          <a:bodyPr/>
          <a:lstStyle/>
          <a:p>
            <a:r>
              <a:rPr lang="en-US" dirty="0" smtClean="0"/>
              <a:t>References </a:t>
            </a:r>
            <a:endParaRPr lang="en-US" dirty="0"/>
          </a:p>
        </p:txBody>
      </p:sp>
    </p:spTree>
    <p:extLst>
      <p:ext uri="{BB962C8B-B14F-4D97-AF65-F5344CB8AC3E}">
        <p14:creationId xmlns:p14="http://schemas.microsoft.com/office/powerpoint/2010/main" val="1906173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752600"/>
            <a:ext cx="7408333" cy="4724400"/>
          </a:xfrm>
        </p:spPr>
        <p:txBody>
          <a:bodyPr>
            <a:normAutofit/>
          </a:bodyPr>
          <a:lstStyle/>
          <a:p>
            <a:r>
              <a:rPr lang="en-US" dirty="0"/>
              <a:t>There are always reports of security bugs after security bugs. So it is increasingly clear that the term "security" doesn't have meaning unless also you know things like "Secure from whom?" or "Secure for how long?" [1]</a:t>
            </a:r>
          </a:p>
          <a:p>
            <a:r>
              <a:rPr lang="en-US" dirty="0"/>
              <a:t>Bruce[1] says that if we can understand different all the different ways in which a system can be attacked, we can likely design countermeasures to </a:t>
            </a:r>
            <a:r>
              <a:rPr lang="en-US" dirty="0" smtClean="0"/>
              <a:t>prevent </a:t>
            </a:r>
            <a:r>
              <a:rPr lang="en-US" dirty="0"/>
              <a:t>those </a:t>
            </a:r>
            <a:r>
              <a:rPr lang="en-US" dirty="0" smtClean="0"/>
              <a:t>attacks. </a:t>
            </a:r>
            <a:r>
              <a:rPr lang="en-US" dirty="0"/>
              <a:t>Therefore what we need is a way to model threats against computer systems.</a:t>
            </a:r>
          </a:p>
        </p:txBody>
      </p:sp>
      <p:sp>
        <p:nvSpPr>
          <p:cNvPr id="3" name="Title 2"/>
          <p:cNvSpPr>
            <a:spLocks noGrp="1"/>
          </p:cNvSpPr>
          <p:nvPr>
            <p:ph type="title"/>
          </p:nvPr>
        </p:nvSpPr>
        <p:spPr/>
        <p:txBody>
          <a:bodyPr/>
          <a:lstStyle/>
          <a:p>
            <a:r>
              <a:rPr lang="en-US" dirty="0" smtClean="0"/>
              <a:t>Introduction </a:t>
            </a:r>
            <a:endParaRPr lang="en-US" dirty="0"/>
          </a:p>
        </p:txBody>
      </p:sp>
    </p:spTree>
    <p:extLst>
      <p:ext uri="{BB962C8B-B14F-4D97-AF65-F5344CB8AC3E}">
        <p14:creationId xmlns:p14="http://schemas.microsoft.com/office/powerpoint/2010/main" val="5836175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Threat modeling is </a:t>
            </a:r>
            <a:r>
              <a:rPr lang="en-US" dirty="0"/>
              <a:t>a process of assessing and documenting a system’s security risks. </a:t>
            </a:r>
            <a:endParaRPr lang="en-US" dirty="0" smtClean="0"/>
          </a:p>
          <a:p>
            <a:r>
              <a:rPr lang="en-US" dirty="0" smtClean="0"/>
              <a:t>Security </a:t>
            </a:r>
            <a:r>
              <a:rPr lang="en-US" dirty="0"/>
              <a:t>threat modeling </a:t>
            </a:r>
            <a:r>
              <a:rPr lang="en-US" dirty="0" smtClean="0"/>
              <a:t>helps you </a:t>
            </a:r>
            <a:r>
              <a:rPr lang="en-US" dirty="0"/>
              <a:t>to understand a system’s threat profile by examining it through the eyes of your potential </a:t>
            </a:r>
            <a:r>
              <a:rPr lang="en-US" dirty="0" smtClean="0"/>
              <a:t>enemies.</a:t>
            </a:r>
          </a:p>
          <a:p>
            <a:endParaRPr lang="en-US" dirty="0" smtClean="0"/>
          </a:p>
          <a:p>
            <a:r>
              <a:rPr lang="en-US" dirty="0" smtClean="0"/>
              <a:t>Thread modeling can also be seen as a semi-formal technique that is used to understand threats against your system/s.</a:t>
            </a:r>
            <a:endParaRPr lang="en-US" dirty="0"/>
          </a:p>
        </p:txBody>
      </p:sp>
      <p:sp>
        <p:nvSpPr>
          <p:cNvPr id="2" name="Title 1"/>
          <p:cNvSpPr>
            <a:spLocks noGrp="1"/>
          </p:cNvSpPr>
          <p:nvPr>
            <p:ph type="title"/>
          </p:nvPr>
        </p:nvSpPr>
        <p:spPr/>
        <p:txBody>
          <a:bodyPr/>
          <a:lstStyle/>
          <a:p>
            <a:r>
              <a:rPr lang="en-US" dirty="0" smtClean="0"/>
              <a:t>Definition: </a:t>
            </a:r>
            <a:r>
              <a:rPr lang="en-US" dirty="0" smtClean="0"/>
              <a:t>Thread Modeling</a:t>
            </a:r>
            <a:endParaRPr lang="en-US" dirty="0"/>
          </a:p>
        </p:txBody>
      </p:sp>
    </p:spTree>
    <p:extLst>
      <p:ext uri="{BB962C8B-B14F-4D97-AF65-F5344CB8AC3E}">
        <p14:creationId xmlns:p14="http://schemas.microsoft.com/office/powerpoint/2010/main" val="33426106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b="1" dirty="0"/>
              <a:t>Asset</a:t>
            </a:r>
            <a:r>
              <a:rPr lang="en-US" dirty="0"/>
              <a:t>. A resource of value, such as the data in a database or on the file system. A system resource.</a:t>
            </a:r>
          </a:p>
          <a:p>
            <a:r>
              <a:rPr lang="en-US" b="1" dirty="0"/>
              <a:t>Threat.</a:t>
            </a:r>
            <a:r>
              <a:rPr lang="en-US" dirty="0"/>
              <a:t> A potential occurrence, malicious or otherwise, that might damage or compromise your assets.</a:t>
            </a:r>
          </a:p>
          <a:p>
            <a:r>
              <a:rPr lang="en-US" b="1" dirty="0"/>
              <a:t>Vulnerability.</a:t>
            </a:r>
            <a:r>
              <a:rPr lang="en-US" dirty="0"/>
              <a:t> A weakness in some aspect or feature of a system that makes a threat possible. Vulnerabilities might exist at the network, host, or application levels.</a:t>
            </a:r>
          </a:p>
          <a:p>
            <a:r>
              <a:rPr lang="en-US" b="1" dirty="0"/>
              <a:t>Attack (or exploit). </a:t>
            </a:r>
            <a:r>
              <a:rPr lang="en-US" dirty="0"/>
              <a:t>An action taken by someone or something that harms an asset. This could be someone following through on a threat or exploiting a vulnerability.</a:t>
            </a:r>
          </a:p>
          <a:p>
            <a:r>
              <a:rPr lang="en-US" b="1" dirty="0"/>
              <a:t>Countermeasure.</a:t>
            </a:r>
            <a:r>
              <a:rPr lang="en-US" dirty="0"/>
              <a:t> A safeguard that addresses a threat and mitigates risk.</a:t>
            </a:r>
          </a:p>
        </p:txBody>
      </p:sp>
      <p:sp>
        <p:nvSpPr>
          <p:cNvPr id="3" name="Title 2"/>
          <p:cNvSpPr>
            <a:spLocks noGrp="1"/>
          </p:cNvSpPr>
          <p:nvPr>
            <p:ph type="title"/>
          </p:nvPr>
        </p:nvSpPr>
        <p:spPr/>
        <p:txBody>
          <a:bodyPr/>
          <a:lstStyle/>
          <a:p>
            <a:r>
              <a:rPr lang="en-US" dirty="0" smtClean="0"/>
              <a:t>Terminologies </a:t>
            </a:r>
            <a:endParaRPr lang="en-US" dirty="0"/>
          </a:p>
        </p:txBody>
      </p:sp>
    </p:spTree>
    <p:extLst>
      <p:ext uri="{BB962C8B-B14F-4D97-AF65-F5344CB8AC3E}">
        <p14:creationId xmlns:p14="http://schemas.microsoft.com/office/powerpoint/2010/main" val="19861176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marL="0" indent="0">
              <a:buNone/>
            </a:pPr>
            <a:r>
              <a:rPr lang="en-US" b="1" dirty="0" smtClean="0"/>
              <a:t>1. Identify assets</a:t>
            </a:r>
            <a:r>
              <a:rPr lang="en-US" dirty="0" smtClean="0"/>
              <a:t>.</a:t>
            </a:r>
          </a:p>
          <a:p>
            <a:pPr marL="0" indent="0">
              <a:buNone/>
            </a:pPr>
            <a:r>
              <a:rPr lang="en-US" dirty="0" smtClean="0"/>
              <a:t>Identify </a:t>
            </a:r>
            <a:r>
              <a:rPr lang="en-US" dirty="0"/>
              <a:t>the valuable assets that your systems must protect</a:t>
            </a:r>
            <a:r>
              <a:rPr lang="en-US" dirty="0" smtClean="0"/>
              <a:t>.</a:t>
            </a:r>
          </a:p>
          <a:p>
            <a:pPr marL="0" indent="0">
              <a:buNone/>
            </a:pPr>
            <a:endParaRPr lang="en-US" dirty="0" smtClean="0"/>
          </a:p>
          <a:p>
            <a:pPr marL="0" indent="0">
              <a:buNone/>
            </a:pPr>
            <a:r>
              <a:rPr lang="en-US" b="1" dirty="0" smtClean="0"/>
              <a:t>2. Create </a:t>
            </a:r>
            <a:r>
              <a:rPr lang="en-US" b="1" dirty="0"/>
              <a:t>an architecture overview</a:t>
            </a:r>
            <a:r>
              <a:rPr lang="en-US" dirty="0" smtClean="0"/>
              <a:t>.</a:t>
            </a:r>
          </a:p>
          <a:p>
            <a:pPr marL="0" indent="0">
              <a:buNone/>
            </a:pPr>
            <a:endParaRPr lang="en-US" dirty="0" smtClean="0"/>
          </a:p>
          <a:p>
            <a:pPr marL="0" indent="0">
              <a:buNone/>
            </a:pPr>
            <a:r>
              <a:rPr lang="en-US" dirty="0" smtClean="0"/>
              <a:t>Use </a:t>
            </a:r>
            <a:r>
              <a:rPr lang="en-US" dirty="0"/>
              <a:t>simple diagrams and tables to document the architecture of your application, including subsystems, trust boundaries, and data flow.</a:t>
            </a:r>
          </a:p>
          <a:p>
            <a:pPr marL="0" indent="0">
              <a:buNone/>
            </a:pPr>
            <a:endParaRPr lang="en-US" b="1" dirty="0" smtClean="0"/>
          </a:p>
          <a:p>
            <a:pPr marL="0" indent="0">
              <a:buNone/>
            </a:pPr>
            <a:r>
              <a:rPr lang="en-US" b="1" dirty="0" smtClean="0"/>
              <a:t>3. Decompose </a:t>
            </a:r>
            <a:r>
              <a:rPr lang="en-US" b="1" dirty="0"/>
              <a:t>the application</a:t>
            </a:r>
            <a:r>
              <a:rPr lang="en-US" dirty="0" smtClean="0"/>
              <a:t>.</a:t>
            </a:r>
          </a:p>
          <a:p>
            <a:pPr marL="0" indent="0">
              <a:buNone/>
            </a:pPr>
            <a:r>
              <a:rPr lang="en-US" dirty="0" smtClean="0"/>
              <a:t>Decompose </a:t>
            </a:r>
            <a:r>
              <a:rPr lang="en-US" dirty="0"/>
              <a:t>the architecture of your application, including the underlying network and host infrastructure design, to create a security profile for the application. The aim of the security profile is to uncover vulnerabilities in the design, implementation, or deployment configuration of your </a:t>
            </a:r>
            <a:r>
              <a:rPr lang="en-US" dirty="0" smtClean="0"/>
              <a:t>application.</a:t>
            </a:r>
          </a:p>
          <a:p>
            <a:pPr marL="0" indent="0">
              <a:buNone/>
            </a:pPr>
            <a:endParaRPr lang="en-US" dirty="0"/>
          </a:p>
        </p:txBody>
      </p:sp>
      <p:sp>
        <p:nvSpPr>
          <p:cNvPr id="2" name="Title 1"/>
          <p:cNvSpPr>
            <a:spLocks noGrp="1"/>
          </p:cNvSpPr>
          <p:nvPr>
            <p:ph type="title"/>
          </p:nvPr>
        </p:nvSpPr>
        <p:spPr/>
        <p:txBody>
          <a:bodyPr>
            <a:normAutofit fontScale="90000"/>
          </a:bodyPr>
          <a:lstStyle/>
          <a:p>
            <a:r>
              <a:rPr lang="en-US" dirty="0" smtClean="0"/>
              <a:t>An overview of the threat modeling process</a:t>
            </a:r>
            <a:endParaRPr lang="en-US" dirty="0"/>
          </a:p>
        </p:txBody>
      </p:sp>
    </p:spTree>
    <p:extLst>
      <p:ext uri="{BB962C8B-B14F-4D97-AF65-F5344CB8AC3E}">
        <p14:creationId xmlns:p14="http://schemas.microsoft.com/office/powerpoint/2010/main" val="17992412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562600"/>
          </a:xfrm>
        </p:spPr>
        <p:txBody>
          <a:bodyPr>
            <a:normAutofit fontScale="92500" lnSpcReduction="10000"/>
          </a:bodyPr>
          <a:lstStyle/>
          <a:p>
            <a:pPr marL="0" indent="0">
              <a:buNone/>
            </a:pPr>
            <a:r>
              <a:rPr lang="en-US" b="1" dirty="0" smtClean="0"/>
              <a:t>4. Identify the threats</a:t>
            </a:r>
            <a:r>
              <a:rPr lang="en-US" dirty="0" smtClean="0"/>
              <a:t>.</a:t>
            </a:r>
          </a:p>
          <a:p>
            <a:pPr marL="0" indent="0">
              <a:buNone/>
            </a:pPr>
            <a:r>
              <a:rPr lang="en-US" dirty="0" smtClean="0"/>
              <a:t>Keeping the goals of an attacker in mind, and with knowledge of the architecture and potential vulnerabilities of your application, identify the threats that could affect the application.</a:t>
            </a:r>
          </a:p>
          <a:p>
            <a:pPr marL="0" indent="0">
              <a:buNone/>
            </a:pPr>
            <a:endParaRPr lang="en-US" b="1" dirty="0" smtClean="0"/>
          </a:p>
          <a:p>
            <a:pPr marL="0" indent="0">
              <a:buNone/>
            </a:pPr>
            <a:r>
              <a:rPr lang="en-US" b="1" dirty="0" smtClean="0"/>
              <a:t>5. Document the threats</a:t>
            </a:r>
            <a:r>
              <a:rPr lang="en-US" dirty="0" smtClean="0"/>
              <a:t>.</a:t>
            </a:r>
          </a:p>
          <a:p>
            <a:pPr marL="0" indent="0">
              <a:buNone/>
            </a:pPr>
            <a:r>
              <a:rPr lang="en-US" dirty="0" smtClean="0"/>
              <a:t>Document each threat using a common threat template that defines a core set of attributes to capture for each threat.</a:t>
            </a:r>
          </a:p>
          <a:p>
            <a:pPr marL="0" indent="0">
              <a:buNone/>
            </a:pPr>
            <a:endParaRPr lang="en-US" dirty="0" smtClean="0"/>
          </a:p>
          <a:p>
            <a:pPr marL="0" indent="0">
              <a:buNone/>
            </a:pPr>
            <a:r>
              <a:rPr lang="en-US" b="1" dirty="0" smtClean="0"/>
              <a:t>6. Rate the threats</a:t>
            </a:r>
            <a:r>
              <a:rPr lang="en-US" dirty="0" smtClean="0"/>
              <a:t>.</a:t>
            </a:r>
          </a:p>
          <a:p>
            <a:pPr marL="0" indent="0">
              <a:buNone/>
            </a:pPr>
            <a:r>
              <a:rPr lang="en-US" dirty="0" smtClean="0"/>
              <a:t>Rate the threats to prioritize and address the most significant threats first. These threats present the biggest risk. The rating process weighs the probability of the threat against damage that could result should an attack occur. It might turn out that certain threats do not warrant any action when you compare the risk posed by the threat with the resulting mitigation costs.</a:t>
            </a:r>
          </a:p>
          <a:p>
            <a:endParaRPr lang="en-US" dirty="0"/>
          </a:p>
        </p:txBody>
      </p:sp>
      <p:sp>
        <p:nvSpPr>
          <p:cNvPr id="2" name="Title 1"/>
          <p:cNvSpPr>
            <a:spLocks noGrp="1"/>
          </p:cNvSpPr>
          <p:nvPr>
            <p:ph type="title"/>
          </p:nvPr>
        </p:nvSpPr>
        <p:spPr>
          <a:xfrm>
            <a:off x="457200" y="274638"/>
            <a:ext cx="8229600" cy="639762"/>
          </a:xfrm>
        </p:spPr>
        <p:txBody>
          <a:bodyPr>
            <a:normAutofit fontScale="90000"/>
          </a:bodyPr>
          <a:lstStyle/>
          <a:p>
            <a:r>
              <a:rPr lang="en-US" dirty="0" smtClean="0"/>
              <a:t>Cont’d</a:t>
            </a:r>
            <a:endParaRPr lang="en-US" dirty="0"/>
          </a:p>
        </p:txBody>
      </p:sp>
    </p:spTree>
    <p:extLst>
      <p:ext uri="{BB962C8B-B14F-4D97-AF65-F5344CB8AC3E}">
        <p14:creationId xmlns:p14="http://schemas.microsoft.com/office/powerpoint/2010/main" val="27213115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The </a:t>
            </a:r>
            <a:r>
              <a:rPr lang="en-US" dirty="0"/>
              <a:t>output from the threat modeling process is a document for the various members of your project team. It allows them to clearly understand the threats that need to be addressed and how to address them. Threat models consist of a definition of the architecture of your application and a list of threats for your application scenario</a:t>
            </a:r>
          </a:p>
          <a:p>
            <a:pPr marL="0" indent="0">
              <a:buNone/>
            </a:pPr>
            <a:endParaRPr lang="en-US" dirty="0"/>
          </a:p>
        </p:txBody>
      </p:sp>
      <p:sp>
        <p:nvSpPr>
          <p:cNvPr id="2" name="Title 1"/>
          <p:cNvSpPr>
            <a:spLocks noGrp="1"/>
          </p:cNvSpPr>
          <p:nvPr>
            <p:ph type="title"/>
          </p:nvPr>
        </p:nvSpPr>
        <p:spPr/>
        <p:txBody>
          <a:bodyPr>
            <a:normAutofit/>
          </a:bodyPr>
          <a:lstStyle/>
          <a:p>
            <a:r>
              <a:rPr lang="en-US" b="1" dirty="0" smtClean="0"/>
              <a:t>The Output of Threat Modeling</a:t>
            </a:r>
            <a:endParaRPr lang="en-US" dirty="0"/>
          </a:p>
        </p:txBody>
      </p:sp>
    </p:spTree>
    <p:extLst>
      <p:ext uri="{BB962C8B-B14F-4D97-AF65-F5344CB8AC3E}">
        <p14:creationId xmlns:p14="http://schemas.microsoft.com/office/powerpoint/2010/main" val="7516990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lstStyle/>
          <a:p>
            <a:r>
              <a:rPr lang="en-US" dirty="0" smtClean="0"/>
              <a:t>Everybody</a:t>
            </a:r>
          </a:p>
          <a:p>
            <a:pPr lvl="1"/>
            <a:r>
              <a:rPr lang="en-US" dirty="0" smtClean="0"/>
              <a:t>Developers</a:t>
            </a:r>
          </a:p>
          <a:p>
            <a:pPr lvl="1"/>
            <a:r>
              <a:rPr lang="en-US" dirty="0" smtClean="0"/>
              <a:t>System administrators</a:t>
            </a:r>
          </a:p>
          <a:p>
            <a:pPr lvl="1"/>
            <a:r>
              <a:rPr lang="en-US" dirty="0" smtClean="0"/>
              <a:t>System architects</a:t>
            </a:r>
          </a:p>
          <a:p>
            <a:pPr lvl="1"/>
            <a:r>
              <a:rPr lang="en-US" dirty="0" smtClean="0"/>
              <a:t>Consultants </a:t>
            </a:r>
          </a:p>
        </p:txBody>
      </p:sp>
      <p:sp>
        <p:nvSpPr>
          <p:cNvPr id="2" name="Title 1"/>
          <p:cNvSpPr>
            <a:spLocks noGrp="1"/>
          </p:cNvSpPr>
          <p:nvPr>
            <p:ph type="title"/>
          </p:nvPr>
        </p:nvSpPr>
        <p:spPr>
          <a:xfrm>
            <a:off x="457200" y="274638"/>
            <a:ext cx="8229600" cy="792162"/>
          </a:xfrm>
        </p:spPr>
        <p:txBody>
          <a:bodyPr>
            <a:normAutofit fontScale="90000"/>
          </a:bodyPr>
          <a:lstStyle/>
          <a:p>
            <a:r>
              <a:rPr lang="en-US" dirty="0" smtClean="0"/>
              <a:t>Who should practice threat Modeling </a:t>
            </a:r>
            <a:endParaRPr lang="en-US" dirty="0"/>
          </a:p>
        </p:txBody>
      </p:sp>
    </p:spTree>
    <p:extLst>
      <p:ext uri="{BB962C8B-B14F-4D97-AF65-F5344CB8AC3E}">
        <p14:creationId xmlns:p14="http://schemas.microsoft.com/office/powerpoint/2010/main" val="41549276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normAutofit fontScale="92500"/>
          </a:bodyPr>
          <a:lstStyle/>
          <a:p>
            <a:r>
              <a:rPr lang="en-US" dirty="0"/>
              <a:t>While you can mitigate the risk of an attack, you do not mitigate or eliminate the actual threat. Threats still exist regardless of the security actions you take and the countermeasures you apply. The reality in the security world is that you acknowledge the presence of threats and you manage your risks. Threat modeling can help you manage and communicate security risks across your team</a:t>
            </a:r>
            <a:r>
              <a:rPr lang="en-US" dirty="0" smtClean="0"/>
              <a:t>.</a:t>
            </a:r>
          </a:p>
          <a:p>
            <a:pPr marL="0" indent="0">
              <a:buNone/>
            </a:pPr>
            <a:endParaRPr lang="en-US" dirty="0"/>
          </a:p>
          <a:p>
            <a:r>
              <a:rPr lang="en-US" dirty="0"/>
              <a:t>Treat threat modeling as an iterative process. Your threat model should be a dynamic item that changes over time to cater to new types of threats and attacks as they are discovered. It should also be capable of adapting to follow the natural evolution of your application as it is enhanced and modified to accommodate changing business requirements.</a:t>
            </a:r>
          </a:p>
          <a:p>
            <a:endParaRPr lang="en-US" dirty="0"/>
          </a:p>
        </p:txBody>
      </p:sp>
      <p:sp>
        <p:nvSpPr>
          <p:cNvPr id="2" name="Title 1"/>
          <p:cNvSpPr>
            <a:spLocks noGrp="1"/>
          </p:cNvSpPr>
          <p:nvPr>
            <p:ph type="title"/>
          </p:nvPr>
        </p:nvSpPr>
        <p:spPr>
          <a:xfrm>
            <a:off x="457200" y="228600"/>
            <a:ext cx="8229600" cy="715962"/>
          </a:xfrm>
        </p:spPr>
        <p:txBody>
          <a:bodyPr>
            <a:normAutofit fontScale="90000"/>
          </a:bodyPr>
          <a:lstStyle/>
          <a:p>
            <a:r>
              <a:rPr lang="en-US" dirty="0" smtClean="0"/>
              <a:t>Summary “Threat </a:t>
            </a:r>
            <a:r>
              <a:rPr lang="en-US" dirty="0" err="1" smtClean="0"/>
              <a:t>Modelling</a:t>
            </a:r>
            <a:r>
              <a:rPr lang="en-US" dirty="0" smtClean="0"/>
              <a:t>”</a:t>
            </a:r>
            <a:endParaRPr lang="en-US" dirty="0"/>
          </a:p>
        </p:txBody>
      </p:sp>
    </p:spTree>
    <p:extLst>
      <p:ext uri="{BB962C8B-B14F-4D97-AF65-F5344CB8AC3E}">
        <p14:creationId xmlns:p14="http://schemas.microsoft.com/office/powerpoint/2010/main" val="353917846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254</TotalTime>
  <Words>987</Words>
  <Application>Microsoft Office PowerPoint</Application>
  <PresentationFormat>On-screen Show (4:3)</PresentationFormat>
  <Paragraphs>87</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Waveform</vt:lpstr>
      <vt:lpstr>THREAT MODELING AND ATTACK TREES  PRESENTATION BY  </vt:lpstr>
      <vt:lpstr>Introduction </vt:lpstr>
      <vt:lpstr>Definition: Thread Modeling</vt:lpstr>
      <vt:lpstr>Terminologies </vt:lpstr>
      <vt:lpstr>An overview of the threat modeling process</vt:lpstr>
      <vt:lpstr>Cont’d</vt:lpstr>
      <vt:lpstr>The Output of Threat Modeling</vt:lpstr>
      <vt:lpstr>Who should practice threat Modeling </vt:lpstr>
      <vt:lpstr>Summary “Threat Modelling”</vt:lpstr>
      <vt:lpstr>A UML deployment diagram with threat/privilege boundaries</vt:lpstr>
      <vt:lpstr>Attack Trees</vt:lpstr>
      <vt:lpstr>Creating attack trees</vt:lpstr>
      <vt:lpstr>Example of possible Attacks tree</vt:lpstr>
      <vt:lpstr>Conclusion </vt:lpstr>
      <vt:lpstr>References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Thread modeling and attack trees  presentation by</dc:title>
  <dc:creator>Stephen</dc:creator>
  <cp:lastModifiedBy>Stephen</cp:lastModifiedBy>
  <cp:revision>35</cp:revision>
  <cp:lastPrinted>2011-03-22T15:20:34Z</cp:lastPrinted>
  <dcterms:created xsi:type="dcterms:W3CDTF">2011-03-22T12:38:29Z</dcterms:created>
  <dcterms:modified xsi:type="dcterms:W3CDTF">2011-03-22T16:53:03Z</dcterms:modified>
</cp:coreProperties>
</file>