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256" r:id="rId2"/>
    <p:sldId id="273" r:id="rId3"/>
    <p:sldId id="274" r:id="rId4"/>
    <p:sldId id="275" r:id="rId5"/>
    <p:sldId id="276" r:id="rId6"/>
    <p:sldId id="277" r:id="rId7"/>
    <p:sldId id="278" r:id="rId8"/>
    <p:sldId id="279" r:id="rId9"/>
    <p:sldId id="280" r:id="rId10"/>
    <p:sldId id="281" r:id="rId11"/>
    <p:sldId id="297" r:id="rId12"/>
    <p:sldId id="299" r:id="rId13"/>
    <p:sldId id="283" r:id="rId14"/>
    <p:sldId id="298" r:id="rId15"/>
    <p:sldId id="284" r:id="rId16"/>
    <p:sldId id="300" r:id="rId17"/>
    <p:sldId id="285" r:id="rId18"/>
    <p:sldId id="286" r:id="rId19"/>
    <p:sldId id="287" r:id="rId20"/>
    <p:sldId id="288" r:id="rId21"/>
    <p:sldId id="289" r:id="rId22"/>
    <p:sldId id="301" r:id="rId23"/>
    <p:sldId id="290" r:id="rId24"/>
    <p:sldId id="291" r:id="rId25"/>
    <p:sldId id="292" r:id="rId26"/>
    <p:sldId id="295" r:id="rId27"/>
    <p:sldId id="296" r:id="rId28"/>
    <p:sldId id="293" r:id="rId29"/>
    <p:sldId id="272"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27" autoAdjust="0"/>
  </p:normalViewPr>
  <p:slideViewPr>
    <p:cSldViewPr>
      <p:cViewPr varScale="1">
        <p:scale>
          <a:sx n="58" d="100"/>
          <a:sy n="58" d="100"/>
        </p:scale>
        <p:origin x="152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A94A0-9B7A-42C0-8ACA-28BE77928347}" type="datetimeFigureOut">
              <a:rPr lang="en-GB" smtClean="0"/>
              <a:t>30/07/2022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1B7E9-5725-4CDE-B823-59173319736B}" type="slidenum">
              <a:rPr lang="en-GB" smtClean="0"/>
              <a:t>‹#›</a:t>
            </a:fld>
            <a:endParaRPr lang="en-GB"/>
          </a:p>
        </p:txBody>
      </p:sp>
    </p:spTree>
    <p:extLst>
      <p:ext uri="{BB962C8B-B14F-4D97-AF65-F5344CB8AC3E}">
        <p14:creationId xmlns:p14="http://schemas.microsoft.com/office/powerpoint/2010/main" val="45230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231B7E9-5725-4CDE-B823-59173319736B}" type="slidenum">
              <a:rPr lang="en-GB" smtClean="0"/>
              <a:t>1</a:t>
            </a:fld>
            <a:endParaRPr lang="en-GB"/>
          </a:p>
        </p:txBody>
      </p:sp>
    </p:spTree>
    <p:extLst>
      <p:ext uri="{BB962C8B-B14F-4D97-AF65-F5344CB8AC3E}">
        <p14:creationId xmlns:p14="http://schemas.microsoft.com/office/powerpoint/2010/main" val="4102713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Ontology means describing the semantics of the data, providing a uniform way to enable communication by which different parties can understand each other</a:t>
            </a:r>
          </a:p>
          <a:p>
            <a:endParaRPr lang="en-US" dirty="0"/>
          </a:p>
          <a:p>
            <a:r>
              <a:rPr lang="en-US" sz="1200" b="0" i="0" kern="1200" dirty="0">
                <a:solidFill>
                  <a:schemeClr val="tx1"/>
                </a:solidFill>
                <a:effectLst/>
                <a:latin typeface="+mn-lt"/>
                <a:ea typeface="+mn-ea"/>
                <a:cs typeface="+mn-cs"/>
              </a:rPr>
              <a:t>Business Process Execution Language for Web Services (BPEL or BPEL4WS) is </a:t>
            </a:r>
            <a:r>
              <a:rPr lang="en-US" sz="1200" b="1" i="0" kern="1200" dirty="0">
                <a:solidFill>
                  <a:schemeClr val="tx1"/>
                </a:solidFill>
                <a:effectLst/>
                <a:latin typeface="+mn-lt"/>
                <a:ea typeface="+mn-ea"/>
                <a:cs typeface="+mn-cs"/>
              </a:rPr>
              <a:t>a language used for the definition and execution of business processes using Web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Wsce</a:t>
            </a:r>
            <a:r>
              <a:rPr lang="en-US" sz="1200" b="1" i="0" kern="1200" dirty="0">
                <a:solidFill>
                  <a:schemeClr val="tx1"/>
                </a:solidFill>
                <a:effectLst/>
                <a:latin typeface="+mn-lt"/>
                <a:ea typeface="+mn-ea"/>
                <a:cs typeface="+mn-cs"/>
              </a:rPr>
              <a:t> -</a:t>
            </a:r>
            <a:r>
              <a:rPr lang="fr-FR" sz="1200" b="0" i="0" kern="1200" dirty="0">
                <a:solidFill>
                  <a:schemeClr val="tx1"/>
                </a:solidFill>
                <a:effectLst/>
                <a:latin typeface="+mn-lt"/>
                <a:ea typeface="+mn-ea"/>
                <a:cs typeface="+mn-cs"/>
              </a:rPr>
              <a:t>flexible Web Service Composition </a:t>
            </a:r>
            <a:r>
              <a:rPr lang="fr-FR" sz="1200" b="0" i="0" kern="1200" dirty="0" err="1">
                <a:solidFill>
                  <a:schemeClr val="tx1"/>
                </a:solidFill>
                <a:effectLst/>
                <a:latin typeface="+mn-lt"/>
                <a:ea typeface="+mn-ea"/>
                <a:cs typeface="+mn-cs"/>
              </a:rPr>
              <a:t>Environment</a:t>
            </a:r>
            <a:r>
              <a:rPr lang="fr-FR"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is a prototype of autonomic modeling and simulation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Web Services Business Process Execution Language (</a:t>
            </a:r>
            <a:r>
              <a:rPr lang="en-US" sz="1200" b="1" i="0" kern="1200" dirty="0">
                <a:solidFill>
                  <a:schemeClr val="tx1"/>
                </a:solidFill>
                <a:effectLst/>
                <a:latin typeface="+mn-lt"/>
                <a:ea typeface="+mn-ea"/>
                <a:cs typeface="+mn-cs"/>
              </a:rPr>
              <a:t>WS</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BPEL</a:t>
            </a:r>
            <a:r>
              <a:rPr lang="en-US" sz="1200" b="0" i="0" kern="1200" dirty="0">
                <a:solidFill>
                  <a:schemeClr val="tx1"/>
                </a:solidFill>
                <a:effectLst/>
                <a:latin typeface="+mn-lt"/>
                <a:ea typeface="+mn-ea"/>
                <a:cs typeface="+mn-cs"/>
              </a:rPr>
              <a:t>)</a:t>
            </a:r>
            <a:endParaRPr lang="fr-F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F231B7E9-5725-4CDE-B823-59173319736B}" type="slidenum">
              <a:rPr lang="en-GB" smtClean="0"/>
              <a:t>26</a:t>
            </a:fld>
            <a:endParaRPr lang="en-GB"/>
          </a:p>
        </p:txBody>
      </p:sp>
    </p:spTree>
    <p:extLst>
      <p:ext uri="{BB962C8B-B14F-4D97-AF65-F5344CB8AC3E}">
        <p14:creationId xmlns:p14="http://schemas.microsoft.com/office/powerpoint/2010/main" val="340545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231B7E9-5725-4CDE-B823-59173319736B}" type="slidenum">
              <a:rPr lang="en-GB" smtClean="0"/>
              <a:t>8</a:t>
            </a:fld>
            <a:endParaRPr lang="en-GB"/>
          </a:p>
        </p:txBody>
      </p:sp>
    </p:spTree>
    <p:extLst>
      <p:ext uri="{BB962C8B-B14F-4D97-AF65-F5344CB8AC3E}">
        <p14:creationId xmlns:p14="http://schemas.microsoft.com/office/powerpoint/2010/main" val="92026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231B7E9-5725-4CDE-B823-59173319736B}" type="slidenum">
              <a:rPr lang="en-GB" smtClean="0"/>
              <a:t>11</a:t>
            </a:fld>
            <a:endParaRPr lang="en-GB"/>
          </a:p>
        </p:txBody>
      </p:sp>
    </p:spTree>
    <p:extLst>
      <p:ext uri="{BB962C8B-B14F-4D97-AF65-F5344CB8AC3E}">
        <p14:creationId xmlns:p14="http://schemas.microsoft.com/office/powerpoint/2010/main" val="133535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 </a:t>
            </a:r>
            <a:r>
              <a:rPr lang="en-US" sz="1200" b="1" kern="1200" dirty="0">
                <a:solidFill>
                  <a:schemeClr val="tx1"/>
                </a:solidFill>
                <a:latin typeface="+mn-lt"/>
                <a:ea typeface="+mn-ea"/>
                <a:cs typeface="+mn-cs"/>
              </a:rPr>
              <a:t>Orchestration</a:t>
            </a:r>
            <a:r>
              <a:rPr lang="en-US" sz="1200" kern="1200" dirty="0">
                <a:solidFill>
                  <a:schemeClr val="tx1"/>
                </a:solidFill>
                <a:latin typeface="+mn-lt"/>
                <a:ea typeface="+mn-ea"/>
                <a:cs typeface="+mn-cs"/>
              </a:rPr>
              <a:t>: carried out by gathering components internally, focusing on central processing and maintaining operation state until the end, as described in b)</a:t>
            </a:r>
            <a:r>
              <a:rPr lang="en-US" sz="1200" b="1" kern="1200" dirty="0">
                <a:solidFill>
                  <a:schemeClr val="tx1"/>
                </a:solidFill>
                <a:latin typeface="+mn-lt"/>
                <a:ea typeface="+mn-ea"/>
                <a:cs typeface="+mn-cs"/>
              </a:rPr>
              <a:t> Choreography</a:t>
            </a:r>
            <a:r>
              <a:rPr lang="en-US" sz="1200" kern="1200" dirty="0">
                <a:solidFill>
                  <a:schemeClr val="tx1"/>
                </a:solidFill>
                <a:latin typeface="+mn-lt"/>
                <a:ea typeface="+mn-ea"/>
                <a:cs typeface="+mn-cs"/>
              </a:rPr>
              <a:t>: by mainly spreading data into other services and focusing on communication with the general protocol in order to facilitate communication among services that are not processing centrally, as shown in Figure 4.</a:t>
            </a:r>
            <a:endParaRPr lang="en-GB" dirty="0"/>
          </a:p>
        </p:txBody>
      </p:sp>
      <p:sp>
        <p:nvSpPr>
          <p:cNvPr id="4" name="Slide Number Placeholder 3"/>
          <p:cNvSpPr>
            <a:spLocks noGrp="1"/>
          </p:cNvSpPr>
          <p:nvPr>
            <p:ph type="sldNum" sz="quarter" idx="5"/>
          </p:nvPr>
        </p:nvSpPr>
        <p:spPr/>
        <p:txBody>
          <a:bodyPr/>
          <a:lstStyle/>
          <a:p>
            <a:fld id="{F231B7E9-5725-4CDE-B823-59173319736B}" type="slidenum">
              <a:rPr lang="en-GB" smtClean="0"/>
              <a:t>14</a:t>
            </a:fld>
            <a:endParaRPr lang="en-GB"/>
          </a:p>
        </p:txBody>
      </p:sp>
    </p:spTree>
    <p:extLst>
      <p:ext uri="{BB962C8B-B14F-4D97-AF65-F5344CB8AC3E}">
        <p14:creationId xmlns:p14="http://schemas.microsoft.com/office/powerpoint/2010/main" val="2273953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 </a:t>
            </a:r>
            <a:r>
              <a:rPr lang="en-US" sz="1200" b="1" kern="1200" dirty="0">
                <a:solidFill>
                  <a:schemeClr val="tx1"/>
                </a:solidFill>
                <a:latin typeface="+mn-lt"/>
                <a:ea typeface="+mn-ea"/>
                <a:cs typeface="+mn-cs"/>
              </a:rPr>
              <a:t>Data of global scope</a:t>
            </a:r>
            <a:r>
              <a:rPr lang="en-US" sz="1200" kern="1200" dirty="0">
                <a:solidFill>
                  <a:schemeClr val="tx1"/>
                </a:solidFill>
                <a:latin typeface="+mn-lt"/>
                <a:ea typeface="+mn-ea"/>
                <a:cs typeface="+mn-cs"/>
              </a:rPr>
              <a:t>: are variables from the server or middleware, such as the IP address or session ID of the entity that called for web service composition.</a:t>
            </a:r>
          </a:p>
          <a:p>
            <a:r>
              <a:rPr lang="en-US" sz="1200" kern="1200" dirty="0">
                <a:solidFill>
                  <a:schemeClr val="tx1"/>
                </a:solidFill>
                <a:latin typeface="+mn-lt"/>
                <a:ea typeface="+mn-ea"/>
                <a:cs typeface="+mn-cs"/>
              </a:rPr>
              <a:t>b</a:t>
            </a:r>
            <a:r>
              <a:rPr lang="en-US" sz="1200" b="1" kern="1200" dirty="0">
                <a:solidFill>
                  <a:schemeClr val="tx1"/>
                </a:solidFill>
                <a:latin typeface="+mn-lt"/>
                <a:ea typeface="+mn-ea"/>
                <a:cs typeface="+mn-cs"/>
              </a:rPr>
              <a:t>) Data of session scope</a:t>
            </a:r>
            <a:r>
              <a:rPr lang="en-US" sz="1200" kern="1200" dirty="0">
                <a:solidFill>
                  <a:schemeClr val="tx1"/>
                </a:solidFill>
                <a:latin typeface="+mn-lt"/>
                <a:ea typeface="+mn-ea"/>
                <a:cs typeface="+mn-cs"/>
              </a:rPr>
              <a:t>: are variables that occurred once web service composition was </a:t>
            </a:r>
            <a:r>
              <a:rPr lang="en-US" sz="1200" kern="1200" dirty="0" err="1">
                <a:solidFill>
                  <a:schemeClr val="tx1"/>
                </a:solidFill>
                <a:latin typeface="+mn-lt"/>
                <a:ea typeface="+mn-ea"/>
                <a:cs typeface="+mn-cs"/>
              </a:rPr>
              <a:t>initialised</a:t>
            </a:r>
            <a:r>
              <a:rPr lang="en-US" sz="1200" kern="1200" dirty="0">
                <a:solidFill>
                  <a:schemeClr val="tx1"/>
                </a:solidFill>
                <a:latin typeface="+mn-lt"/>
                <a:ea typeface="+mn-ea"/>
                <a:cs typeface="+mn-cs"/>
              </a:rPr>
              <a:t> and will remain until the end of web service composition.</a:t>
            </a:r>
          </a:p>
          <a:p>
            <a:r>
              <a:rPr lang="en-US" sz="1200" kern="1200" dirty="0">
                <a:solidFill>
                  <a:schemeClr val="tx1"/>
                </a:solidFill>
                <a:latin typeface="+mn-lt"/>
                <a:ea typeface="+mn-ea"/>
                <a:cs typeface="+mn-cs"/>
              </a:rPr>
              <a:t>c) </a:t>
            </a:r>
            <a:r>
              <a:rPr lang="en-US" sz="1200" b="1" kern="1200" dirty="0">
                <a:solidFill>
                  <a:schemeClr val="tx1"/>
                </a:solidFill>
                <a:latin typeface="+mn-lt"/>
                <a:ea typeface="+mn-ea"/>
                <a:cs typeface="+mn-cs"/>
              </a:rPr>
              <a:t>Data of request scope</a:t>
            </a:r>
            <a:r>
              <a:rPr lang="en-US" sz="1200" kern="1200" dirty="0">
                <a:solidFill>
                  <a:schemeClr val="tx1"/>
                </a:solidFill>
                <a:latin typeface="+mn-lt"/>
                <a:ea typeface="+mn-ea"/>
                <a:cs typeface="+mn-cs"/>
              </a:rPr>
              <a:t>: are variables that occurred once the sub-component was </a:t>
            </a:r>
            <a:r>
              <a:rPr lang="en-US" sz="1200" kern="1200" dirty="0" err="1">
                <a:solidFill>
                  <a:schemeClr val="tx1"/>
                </a:solidFill>
                <a:latin typeface="+mn-lt"/>
                <a:ea typeface="+mn-ea"/>
                <a:cs typeface="+mn-cs"/>
              </a:rPr>
              <a:t>initialised</a:t>
            </a:r>
            <a:r>
              <a:rPr lang="en-US" sz="1200" kern="1200" dirty="0">
                <a:solidFill>
                  <a:schemeClr val="tx1"/>
                </a:solidFill>
                <a:latin typeface="+mn-lt"/>
                <a:ea typeface="+mn-ea"/>
                <a:cs typeface="+mn-cs"/>
              </a:rPr>
              <a:t> and will remain until the sub-component forwards them away or terminates its </a:t>
            </a:r>
            <a:r>
              <a:rPr lang="en-GB" sz="1200" kern="1200" dirty="0">
                <a:solidFill>
                  <a:schemeClr val="tx1"/>
                </a:solidFill>
                <a:latin typeface="+mn-lt"/>
                <a:ea typeface="+mn-ea"/>
                <a:cs typeface="+mn-cs"/>
              </a:rPr>
              <a:t>operation.</a:t>
            </a:r>
            <a:endParaRPr lang="en-GB" dirty="0"/>
          </a:p>
        </p:txBody>
      </p:sp>
      <p:sp>
        <p:nvSpPr>
          <p:cNvPr id="4" name="Slide Number Placeholder 3"/>
          <p:cNvSpPr>
            <a:spLocks noGrp="1"/>
          </p:cNvSpPr>
          <p:nvPr>
            <p:ph type="sldNum" sz="quarter" idx="5"/>
          </p:nvPr>
        </p:nvSpPr>
        <p:spPr/>
        <p:txBody>
          <a:bodyPr/>
          <a:lstStyle/>
          <a:p>
            <a:fld id="{F231B7E9-5725-4CDE-B823-59173319736B}" type="slidenum">
              <a:rPr lang="en-GB" smtClean="0"/>
              <a:t>19</a:t>
            </a:fld>
            <a:endParaRPr lang="en-GB"/>
          </a:p>
        </p:txBody>
      </p:sp>
    </p:spTree>
    <p:extLst>
      <p:ext uri="{BB962C8B-B14F-4D97-AF65-F5344CB8AC3E}">
        <p14:creationId xmlns:p14="http://schemas.microsoft.com/office/powerpoint/2010/main" val="2183308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d) SLA and QoS: an important mutual agreement between</a:t>
            </a:r>
          </a:p>
          <a:p>
            <a:r>
              <a:rPr lang="en-US" sz="1200" kern="1200" dirty="0">
                <a:solidFill>
                  <a:schemeClr val="tx1"/>
                </a:solidFill>
                <a:latin typeface="+mn-lt"/>
                <a:ea typeface="+mn-ea"/>
                <a:cs typeface="+mn-cs"/>
              </a:rPr>
              <a:t>the service composition user and the service composition</a:t>
            </a:r>
          </a:p>
          <a:p>
            <a:r>
              <a:rPr lang="en-GB" sz="1200" kern="1200" dirty="0">
                <a:solidFill>
                  <a:schemeClr val="tx1"/>
                </a:solidFill>
                <a:latin typeface="+mn-lt"/>
                <a:ea typeface="+mn-ea"/>
                <a:cs typeface="+mn-cs"/>
              </a:rPr>
              <a:t>provider [5]. </a:t>
            </a:r>
            <a:endParaRPr lang="en-GB" dirty="0"/>
          </a:p>
        </p:txBody>
      </p:sp>
      <p:sp>
        <p:nvSpPr>
          <p:cNvPr id="4" name="Slide Number Placeholder 3"/>
          <p:cNvSpPr>
            <a:spLocks noGrp="1"/>
          </p:cNvSpPr>
          <p:nvPr>
            <p:ph type="sldNum" sz="quarter" idx="5"/>
          </p:nvPr>
        </p:nvSpPr>
        <p:spPr/>
        <p:txBody>
          <a:bodyPr/>
          <a:lstStyle/>
          <a:p>
            <a:fld id="{F231B7E9-5725-4CDE-B823-59173319736B}" type="slidenum">
              <a:rPr lang="en-GB" smtClean="0"/>
              <a:t>21</a:t>
            </a:fld>
            <a:endParaRPr lang="en-GB"/>
          </a:p>
        </p:txBody>
      </p:sp>
    </p:spTree>
    <p:extLst>
      <p:ext uri="{BB962C8B-B14F-4D97-AF65-F5344CB8AC3E}">
        <p14:creationId xmlns:p14="http://schemas.microsoft.com/office/powerpoint/2010/main" val="3183521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d) SLA and QoS: an important mutual agreement between the service composition user and the service composition</a:t>
            </a:r>
          </a:p>
          <a:p>
            <a:r>
              <a:rPr lang="en-GB" sz="1200" kern="1200" dirty="0">
                <a:solidFill>
                  <a:schemeClr val="tx1"/>
                </a:solidFill>
                <a:latin typeface="+mn-lt"/>
                <a:ea typeface="+mn-ea"/>
                <a:cs typeface="+mn-cs"/>
              </a:rPr>
              <a:t>provider [5]. This </a:t>
            </a:r>
            <a:r>
              <a:rPr lang="en-US" sz="1200" kern="1200" dirty="0">
                <a:solidFill>
                  <a:schemeClr val="tx1"/>
                </a:solidFill>
                <a:latin typeface="+mn-lt"/>
                <a:ea typeface="+mn-ea"/>
                <a:cs typeface="+mn-cs"/>
              </a:rPr>
              <a:t>includes agreements on data transfers, error handling and messages that occur during data transfers in order to reduce</a:t>
            </a:r>
          </a:p>
          <a:p>
            <a:r>
              <a:rPr lang="en-US" sz="1200" kern="1200" dirty="0">
                <a:solidFill>
                  <a:schemeClr val="tx1"/>
                </a:solidFill>
                <a:latin typeface="+mn-lt"/>
                <a:ea typeface="+mn-ea"/>
                <a:cs typeface="+mn-cs"/>
              </a:rPr>
              <a:t>potential errors, response time, data condition and business </a:t>
            </a:r>
            <a:r>
              <a:rPr lang="en-GB" sz="1200" kern="1200" dirty="0">
                <a:solidFill>
                  <a:schemeClr val="tx1"/>
                </a:solidFill>
                <a:latin typeface="+mn-lt"/>
                <a:ea typeface="+mn-ea"/>
                <a:cs typeface="+mn-cs"/>
              </a:rPr>
              <a:t>criteria.</a:t>
            </a:r>
            <a:endParaRPr lang="en-GB" dirty="0"/>
          </a:p>
        </p:txBody>
      </p:sp>
      <p:sp>
        <p:nvSpPr>
          <p:cNvPr id="4" name="Slide Number Placeholder 3"/>
          <p:cNvSpPr>
            <a:spLocks noGrp="1"/>
          </p:cNvSpPr>
          <p:nvPr>
            <p:ph type="sldNum" sz="quarter" idx="5"/>
          </p:nvPr>
        </p:nvSpPr>
        <p:spPr/>
        <p:txBody>
          <a:bodyPr/>
          <a:lstStyle/>
          <a:p>
            <a:fld id="{F231B7E9-5725-4CDE-B823-59173319736B}" type="slidenum">
              <a:rPr lang="en-GB" smtClean="0"/>
              <a:t>22</a:t>
            </a:fld>
            <a:endParaRPr lang="en-GB"/>
          </a:p>
        </p:txBody>
      </p:sp>
    </p:spTree>
    <p:extLst>
      <p:ext uri="{BB962C8B-B14F-4D97-AF65-F5344CB8AC3E}">
        <p14:creationId xmlns:p14="http://schemas.microsoft.com/office/powerpoint/2010/main" val="1352818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US" sz="1200" b="1" kern="1200" dirty="0">
                <a:solidFill>
                  <a:schemeClr val="tx1"/>
                </a:solidFill>
                <a:latin typeface="+mn-lt"/>
                <a:ea typeface="+mn-ea"/>
                <a:cs typeface="+mn-cs"/>
              </a:rPr>
              <a:t>In line</a:t>
            </a:r>
            <a:r>
              <a:rPr lang="en-US" sz="1200" kern="1200" dirty="0">
                <a:solidFill>
                  <a:schemeClr val="tx1"/>
                </a:solidFill>
                <a:latin typeface="+mn-lt"/>
                <a:ea typeface="+mn-ea"/>
                <a:cs typeface="+mn-cs"/>
              </a:rPr>
              <a:t>: with data transformation rules, data transformation can be used several times in various components.</a:t>
            </a:r>
          </a:p>
          <a:p>
            <a:r>
              <a:rPr lang="en-US" sz="1200" kern="1200" dirty="0">
                <a:solidFill>
                  <a:schemeClr val="tx1"/>
                </a:solidFill>
                <a:latin typeface="+mn-lt"/>
                <a:ea typeface="+mn-ea"/>
                <a:cs typeface="+mn-cs"/>
              </a:rPr>
              <a:t>b) From </a:t>
            </a:r>
            <a:r>
              <a:rPr lang="en-US" sz="1200" b="1" kern="1200" dirty="0">
                <a:solidFill>
                  <a:schemeClr val="tx1"/>
                </a:solidFill>
                <a:latin typeface="+mn-lt"/>
                <a:ea typeface="+mn-ea"/>
                <a:cs typeface="+mn-cs"/>
              </a:rPr>
              <a:t>process fragments</a:t>
            </a:r>
            <a:r>
              <a:rPr lang="en-US" sz="1200" kern="1200" dirty="0">
                <a:solidFill>
                  <a:schemeClr val="tx1"/>
                </a:solidFill>
                <a:latin typeface="+mn-lt"/>
                <a:ea typeface="+mn-ea"/>
                <a:cs typeface="+mn-cs"/>
              </a:rPr>
              <a:t>: fragments of any composition can become a separated process and do not require another </a:t>
            </a:r>
            <a:r>
              <a:rPr lang="en-GB" sz="1200" kern="1200" dirty="0">
                <a:solidFill>
                  <a:schemeClr val="tx1"/>
                </a:solidFill>
                <a:latin typeface="+mn-lt"/>
                <a:ea typeface="+mn-ea"/>
                <a:cs typeface="+mn-cs"/>
              </a:rPr>
              <a:t>process.</a:t>
            </a:r>
          </a:p>
          <a:p>
            <a:r>
              <a:rPr lang="en-US" sz="1200" kern="1200" dirty="0">
                <a:solidFill>
                  <a:schemeClr val="tx1"/>
                </a:solidFill>
                <a:latin typeface="+mn-lt"/>
                <a:ea typeface="+mn-ea"/>
                <a:cs typeface="+mn-cs"/>
              </a:rPr>
              <a:t>c) From the </a:t>
            </a:r>
            <a:r>
              <a:rPr lang="en-US" sz="1200" b="1" kern="1200" dirty="0">
                <a:solidFill>
                  <a:schemeClr val="tx1"/>
                </a:solidFill>
                <a:latin typeface="+mn-lt"/>
                <a:ea typeface="+mn-ea"/>
                <a:cs typeface="+mn-cs"/>
              </a:rPr>
              <a:t>aforementioned </a:t>
            </a:r>
            <a:r>
              <a:rPr lang="en-US" sz="1200" kern="1200" dirty="0">
                <a:solidFill>
                  <a:schemeClr val="tx1"/>
                </a:solidFill>
                <a:latin typeface="+mn-lt"/>
                <a:ea typeface="+mn-ea"/>
                <a:cs typeface="+mn-cs"/>
              </a:rPr>
              <a:t>examples: we may also reuse example components or test components for a trial run,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Search and Discovery technique: in which there are </a:t>
            </a:r>
            <a:r>
              <a:rPr lang="en-GB" sz="1200" kern="1200" dirty="0">
                <a:solidFill>
                  <a:schemeClr val="tx1"/>
                </a:solidFill>
                <a:latin typeface="+mn-lt"/>
                <a:ea typeface="+mn-ea"/>
                <a:cs typeface="+mn-cs"/>
              </a:rPr>
              <a:t>four search methods, including: </a:t>
            </a:r>
            <a:r>
              <a:rPr lang="en-US" sz="1200" kern="1200" dirty="0">
                <a:solidFill>
                  <a:schemeClr val="tx1"/>
                </a:solidFill>
                <a:latin typeface="+mn-lt"/>
                <a:ea typeface="+mn-ea"/>
                <a:cs typeface="+mn-cs"/>
              </a:rPr>
              <a:t>- Keyword Search searching for the keyword in the description</a:t>
            </a:r>
          </a:p>
          <a:p>
            <a:r>
              <a:rPr lang="en-GB" sz="1200" kern="1200" dirty="0">
                <a:solidFill>
                  <a:schemeClr val="tx1"/>
                </a:solidFill>
                <a:latin typeface="+mn-lt"/>
                <a:ea typeface="+mn-ea"/>
                <a:cs typeface="+mn-cs"/>
              </a:rPr>
              <a:t>ﬁle, repository service description or keyword-augmented search.</a:t>
            </a:r>
          </a:p>
          <a:p>
            <a:r>
              <a:rPr lang="en-US" sz="1200" kern="1200" dirty="0">
                <a:solidFill>
                  <a:schemeClr val="tx1"/>
                </a:solidFill>
                <a:latin typeface="+mn-lt"/>
                <a:ea typeface="+mn-ea"/>
                <a:cs typeface="+mn-cs"/>
              </a:rPr>
              <a:t>- Semi-structured search searching by comparing the structure of the searched object with structures from the XML ﬁle.</a:t>
            </a:r>
          </a:p>
          <a:p>
            <a:r>
              <a:rPr lang="en-GB" sz="1200" kern="1200" dirty="0">
                <a:solidFill>
                  <a:schemeClr val="tx1"/>
                </a:solidFill>
                <a:latin typeface="+mn-lt"/>
                <a:ea typeface="+mn-ea"/>
                <a:cs typeface="+mn-cs"/>
              </a:rPr>
              <a:t>- Relational Query Language search.</a:t>
            </a:r>
          </a:p>
          <a:p>
            <a:r>
              <a:rPr lang="en-GB" sz="1200" kern="1200" dirty="0">
                <a:solidFill>
                  <a:schemeClr val="tx1"/>
                </a:solidFill>
                <a:latin typeface="+mn-lt"/>
                <a:ea typeface="+mn-ea"/>
                <a:cs typeface="+mn-cs"/>
              </a:rPr>
              <a:t>- Graph-structured search</a:t>
            </a:r>
          </a:p>
          <a:p>
            <a:r>
              <a:rPr lang="en-US" sz="1200" kern="1200" dirty="0">
                <a:solidFill>
                  <a:schemeClr val="tx1"/>
                </a:solidFill>
                <a:latin typeface="+mn-lt"/>
                <a:ea typeface="+mn-ea"/>
                <a:cs typeface="+mn-cs"/>
              </a:rPr>
              <a:t>b) Copy/Paste technique: using the GUI tool to copy an existing component and paste it for further usage.</a:t>
            </a:r>
          </a:p>
          <a:p>
            <a:r>
              <a:rPr lang="en-US" sz="1200" kern="1200" dirty="0">
                <a:solidFill>
                  <a:schemeClr val="tx1"/>
                </a:solidFill>
                <a:latin typeface="+mn-lt"/>
                <a:ea typeface="+mn-ea"/>
                <a:cs typeface="+mn-cs"/>
              </a:rPr>
              <a:t>c) Cloning technique: reusing the component by creating a component from the existing service via the constructor.</a:t>
            </a:r>
          </a:p>
          <a:p>
            <a:r>
              <a:rPr lang="en-US" sz="1200" kern="1200" dirty="0">
                <a:solidFill>
                  <a:schemeClr val="tx1"/>
                </a:solidFill>
                <a:latin typeface="+mn-lt"/>
                <a:ea typeface="+mn-ea"/>
                <a:cs typeface="+mn-cs"/>
              </a:rPr>
              <a:t>d) Recommendation: searching for a recommended system </a:t>
            </a:r>
            <a:r>
              <a:rPr lang="en-GB" sz="1200" kern="1200" dirty="0">
                <a:solidFill>
                  <a:schemeClr val="tx1"/>
                </a:solidFill>
                <a:latin typeface="+mn-lt"/>
                <a:ea typeface="+mn-ea"/>
                <a:cs typeface="+mn-cs"/>
              </a:rPr>
              <a:t>or tool.</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F231B7E9-5725-4CDE-B823-59173319736B}" type="slidenum">
              <a:rPr lang="en-GB" smtClean="0"/>
              <a:t>23</a:t>
            </a:fld>
            <a:endParaRPr lang="en-GB"/>
          </a:p>
        </p:txBody>
      </p:sp>
    </p:spTree>
    <p:extLst>
      <p:ext uri="{BB962C8B-B14F-4D97-AF65-F5344CB8AC3E}">
        <p14:creationId xmlns:p14="http://schemas.microsoft.com/office/powerpoint/2010/main" val="3729316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 Composition Logic: this part of service composition uses logic by using symbol or high-level code in order to proceed to the next component, in collaboration with using </a:t>
            </a:r>
            <a:r>
              <a:rPr lang="en-GB" sz="1200" kern="1200" dirty="0">
                <a:solidFill>
                  <a:schemeClr val="tx1"/>
                </a:solidFill>
                <a:latin typeface="+mn-lt"/>
                <a:ea typeface="+mn-ea"/>
                <a:cs typeface="+mn-cs"/>
              </a:rPr>
              <a:t>logic for decision making.</a:t>
            </a:r>
          </a:p>
          <a:p>
            <a:r>
              <a:rPr lang="en-US" sz="1200" kern="1200" dirty="0">
                <a:solidFill>
                  <a:schemeClr val="tx1"/>
                </a:solidFill>
                <a:latin typeface="+mn-lt"/>
                <a:ea typeface="+mn-ea"/>
                <a:cs typeface="+mn-cs"/>
              </a:rPr>
              <a:t>b) Data Transform: this part uses symbol or high-level code in order to transform data into the component. We will now survey all of the aforementioned concerns and techniques, while keeping automation our main focus.</a:t>
            </a:r>
            <a:endParaRPr lang="en-GB" dirty="0"/>
          </a:p>
        </p:txBody>
      </p:sp>
      <p:sp>
        <p:nvSpPr>
          <p:cNvPr id="4" name="Slide Number Placeholder 3"/>
          <p:cNvSpPr>
            <a:spLocks noGrp="1"/>
          </p:cNvSpPr>
          <p:nvPr>
            <p:ph type="sldNum" sz="quarter" idx="5"/>
          </p:nvPr>
        </p:nvSpPr>
        <p:spPr/>
        <p:txBody>
          <a:bodyPr/>
          <a:lstStyle/>
          <a:p>
            <a:fld id="{F231B7E9-5725-4CDE-B823-59173319736B}" type="slidenum">
              <a:rPr lang="en-GB" smtClean="0"/>
              <a:t>25</a:t>
            </a:fld>
            <a:endParaRPr lang="en-GB"/>
          </a:p>
        </p:txBody>
      </p:sp>
    </p:spTree>
    <p:extLst>
      <p:ext uri="{BB962C8B-B14F-4D97-AF65-F5344CB8AC3E}">
        <p14:creationId xmlns:p14="http://schemas.microsoft.com/office/powerpoint/2010/main" val="121032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194" name="Group 2">
            <a:extLst>
              <a:ext uri="{FF2B5EF4-FFF2-40B4-BE49-F238E27FC236}">
                <a16:creationId xmlns:a16="http://schemas.microsoft.com/office/drawing/2014/main" id="{8D52AE37-1FDC-4273-8D57-4C772ABF1C1A}"/>
              </a:ext>
            </a:extLst>
          </p:cNvPr>
          <p:cNvGrpSpPr>
            <a:grpSpLocks/>
          </p:cNvGrpSpPr>
          <p:nvPr/>
        </p:nvGrpSpPr>
        <p:grpSpPr bwMode="auto">
          <a:xfrm>
            <a:off x="0" y="2438400"/>
            <a:ext cx="9009063" cy="1052513"/>
            <a:chOff x="0" y="1536"/>
            <a:chExt cx="5675" cy="663"/>
          </a:xfrm>
        </p:grpSpPr>
        <p:grpSp>
          <p:nvGrpSpPr>
            <p:cNvPr id="8195" name="Group 3">
              <a:extLst>
                <a:ext uri="{FF2B5EF4-FFF2-40B4-BE49-F238E27FC236}">
                  <a16:creationId xmlns:a16="http://schemas.microsoft.com/office/drawing/2014/main" id="{D766FC8F-9F23-4190-A945-01A434712847}"/>
                </a:ext>
              </a:extLst>
            </p:cNvPr>
            <p:cNvGrpSpPr>
              <a:grpSpLocks/>
            </p:cNvGrpSpPr>
            <p:nvPr/>
          </p:nvGrpSpPr>
          <p:grpSpPr bwMode="auto">
            <a:xfrm>
              <a:off x="183" y="1604"/>
              <a:ext cx="448" cy="299"/>
              <a:chOff x="720" y="336"/>
              <a:chExt cx="624" cy="432"/>
            </a:xfrm>
          </p:grpSpPr>
          <p:sp>
            <p:nvSpPr>
              <p:cNvPr id="8196" name="Rectangle 4">
                <a:extLst>
                  <a:ext uri="{FF2B5EF4-FFF2-40B4-BE49-F238E27FC236}">
                    <a16:creationId xmlns:a16="http://schemas.microsoft.com/office/drawing/2014/main" id="{6A2C2105-3A75-476B-943C-A1712DA42525}"/>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197" name="Rectangle 5">
                <a:extLst>
                  <a:ext uri="{FF2B5EF4-FFF2-40B4-BE49-F238E27FC236}">
                    <a16:creationId xmlns:a16="http://schemas.microsoft.com/office/drawing/2014/main" id="{78E27648-FAC8-4919-8532-AAE91F3D7FC8}"/>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8198" name="Group 6">
              <a:extLst>
                <a:ext uri="{FF2B5EF4-FFF2-40B4-BE49-F238E27FC236}">
                  <a16:creationId xmlns:a16="http://schemas.microsoft.com/office/drawing/2014/main" id="{28FF80B7-14C4-4253-9653-3B05E43F30E2}"/>
                </a:ext>
              </a:extLst>
            </p:cNvPr>
            <p:cNvGrpSpPr>
              <a:grpSpLocks/>
            </p:cNvGrpSpPr>
            <p:nvPr/>
          </p:nvGrpSpPr>
          <p:grpSpPr bwMode="auto">
            <a:xfrm>
              <a:off x="261" y="1870"/>
              <a:ext cx="465" cy="299"/>
              <a:chOff x="912" y="2640"/>
              <a:chExt cx="672" cy="432"/>
            </a:xfrm>
          </p:grpSpPr>
          <p:sp>
            <p:nvSpPr>
              <p:cNvPr id="8199" name="Rectangle 7">
                <a:extLst>
                  <a:ext uri="{FF2B5EF4-FFF2-40B4-BE49-F238E27FC236}">
                    <a16:creationId xmlns:a16="http://schemas.microsoft.com/office/drawing/2014/main" id="{C3447363-A158-4703-9B62-FF9A8400B000}"/>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00" name="Rectangle 8">
                <a:extLst>
                  <a:ext uri="{FF2B5EF4-FFF2-40B4-BE49-F238E27FC236}">
                    <a16:creationId xmlns:a16="http://schemas.microsoft.com/office/drawing/2014/main" id="{8CE99EFE-D771-4879-A429-4981496B9DB7}"/>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8201" name="Rectangle 9">
              <a:extLst>
                <a:ext uri="{FF2B5EF4-FFF2-40B4-BE49-F238E27FC236}">
                  <a16:creationId xmlns:a16="http://schemas.microsoft.com/office/drawing/2014/main" id="{A50994BD-3A7B-49C7-9FA1-D4CA49EEDF8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02" name="Rectangle 10">
              <a:extLst>
                <a:ext uri="{FF2B5EF4-FFF2-40B4-BE49-F238E27FC236}">
                  <a16:creationId xmlns:a16="http://schemas.microsoft.com/office/drawing/2014/main" id="{3055AA96-D921-4854-90F6-BCE4BB667864}"/>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03" name="Rectangle 11">
              <a:extLst>
                <a:ext uri="{FF2B5EF4-FFF2-40B4-BE49-F238E27FC236}">
                  <a16:creationId xmlns:a16="http://schemas.microsoft.com/office/drawing/2014/main" id="{AEC56A91-B162-4B6D-A506-4045F16A368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8204" name="Rectangle 12">
            <a:extLst>
              <a:ext uri="{FF2B5EF4-FFF2-40B4-BE49-F238E27FC236}">
                <a16:creationId xmlns:a16="http://schemas.microsoft.com/office/drawing/2014/main" id="{1689F61C-0885-4B74-BF2F-D423429E93E9}"/>
              </a:ext>
            </a:extLst>
          </p:cNvPr>
          <p:cNvSpPr>
            <a:spLocks noGrp="1" noChangeArrowheads="1"/>
          </p:cNvSpPr>
          <p:nvPr>
            <p:ph type="ctrTitle"/>
          </p:nvPr>
        </p:nvSpPr>
        <p:spPr>
          <a:xfrm>
            <a:off x="990600" y="1676400"/>
            <a:ext cx="7772400" cy="1462088"/>
          </a:xfrm>
        </p:spPr>
        <p:txBody>
          <a:bodyPr/>
          <a:lstStyle>
            <a:lvl1pPr>
              <a:defRPr/>
            </a:lvl1pPr>
          </a:lstStyle>
          <a:p>
            <a:pPr lvl="0"/>
            <a:r>
              <a:rPr lang="en-US" altLang="en-US" noProof="0"/>
              <a:t>Click to edit Master title style</a:t>
            </a:r>
          </a:p>
        </p:txBody>
      </p:sp>
      <p:sp>
        <p:nvSpPr>
          <p:cNvPr id="8205" name="Rectangle 13">
            <a:extLst>
              <a:ext uri="{FF2B5EF4-FFF2-40B4-BE49-F238E27FC236}">
                <a16:creationId xmlns:a16="http://schemas.microsoft.com/office/drawing/2014/main" id="{9FA23F09-A7AB-493D-875A-C306D964E784}"/>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8206" name="Rectangle 14">
            <a:extLst>
              <a:ext uri="{FF2B5EF4-FFF2-40B4-BE49-F238E27FC236}">
                <a16:creationId xmlns:a16="http://schemas.microsoft.com/office/drawing/2014/main" id="{EB95D474-2B4A-4BD5-9080-05D39A383271}"/>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en-US"/>
          </a:p>
        </p:txBody>
      </p:sp>
      <p:sp>
        <p:nvSpPr>
          <p:cNvPr id="8207" name="Rectangle 15">
            <a:extLst>
              <a:ext uri="{FF2B5EF4-FFF2-40B4-BE49-F238E27FC236}">
                <a16:creationId xmlns:a16="http://schemas.microsoft.com/office/drawing/2014/main" id="{87048708-AD0B-4B28-9868-52E21ABCDD6C}"/>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en-US"/>
          </a:p>
        </p:txBody>
      </p:sp>
      <p:sp>
        <p:nvSpPr>
          <p:cNvPr id="8208" name="Rectangle 16">
            <a:extLst>
              <a:ext uri="{FF2B5EF4-FFF2-40B4-BE49-F238E27FC236}">
                <a16:creationId xmlns:a16="http://schemas.microsoft.com/office/drawing/2014/main" id="{F72548BA-BB96-4E27-8224-29DD5404FE82}"/>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4F3B24AA-1325-4CCC-B6A2-559C7E0BA34E}"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B465-2728-4944-9742-2BC68E90B3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7AE708-E51A-4946-9C42-4268B8994E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D32DC-0C61-495C-9EF6-77563FB6FC9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4EF6DAD-4604-4E56-9AD6-EE73B287A01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AD98F86-03AF-40D4-8665-868CB1760336}"/>
              </a:ext>
            </a:extLst>
          </p:cNvPr>
          <p:cNvSpPr>
            <a:spLocks noGrp="1"/>
          </p:cNvSpPr>
          <p:nvPr>
            <p:ph type="sldNum" sz="quarter" idx="12"/>
          </p:nvPr>
        </p:nvSpPr>
        <p:spPr/>
        <p:txBody>
          <a:bodyPr/>
          <a:lstStyle>
            <a:lvl1pPr>
              <a:defRPr/>
            </a:lvl1pPr>
          </a:lstStyle>
          <a:p>
            <a:fld id="{145DBEA7-0B9B-457F-96FC-C2484EF41C06}" type="slidenum">
              <a:rPr lang="en-US" altLang="en-US"/>
              <a:pPr/>
              <a:t>‹#›</a:t>
            </a:fld>
            <a:endParaRPr lang="en-US" altLang="en-US"/>
          </a:p>
        </p:txBody>
      </p:sp>
    </p:spTree>
    <p:extLst>
      <p:ext uri="{BB962C8B-B14F-4D97-AF65-F5344CB8AC3E}">
        <p14:creationId xmlns:p14="http://schemas.microsoft.com/office/powerpoint/2010/main" val="204105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DE270C-B19A-4E33-95FD-D5A0A12BAE97}"/>
              </a:ext>
            </a:extLst>
          </p:cNvPr>
          <p:cNvSpPr>
            <a:spLocks noGrp="1"/>
          </p:cNvSpPr>
          <p:nvPr>
            <p:ph type="title" orient="vert"/>
          </p:nvPr>
        </p:nvSpPr>
        <p:spPr>
          <a:xfrm>
            <a:off x="7004050" y="214313"/>
            <a:ext cx="1951038" cy="5918200"/>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F121E6-DE3C-49B8-9C81-EDC246A89943}"/>
              </a:ext>
            </a:extLst>
          </p:cNvPr>
          <p:cNvSpPr>
            <a:spLocks noGrp="1"/>
          </p:cNvSpPr>
          <p:nvPr>
            <p:ph type="body" orient="vert" idx="1"/>
          </p:nvPr>
        </p:nvSpPr>
        <p:spPr>
          <a:xfrm>
            <a:off x="1150938" y="214313"/>
            <a:ext cx="5700712" cy="5918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D11584-2ED3-428F-89D3-8D3F2A8628D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AD50A5A-1550-4A9B-9547-442809306B1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31F1E04-4213-4DD5-A86C-2D821B847F5E}"/>
              </a:ext>
            </a:extLst>
          </p:cNvPr>
          <p:cNvSpPr>
            <a:spLocks noGrp="1"/>
          </p:cNvSpPr>
          <p:nvPr>
            <p:ph type="sldNum" sz="quarter" idx="12"/>
          </p:nvPr>
        </p:nvSpPr>
        <p:spPr/>
        <p:txBody>
          <a:bodyPr/>
          <a:lstStyle>
            <a:lvl1pPr>
              <a:defRPr/>
            </a:lvl1pPr>
          </a:lstStyle>
          <a:p>
            <a:fld id="{A5E5CBD6-B50F-4EDA-9CBF-983E68950553}" type="slidenum">
              <a:rPr lang="en-US" altLang="en-US"/>
              <a:pPr/>
              <a:t>‹#›</a:t>
            </a:fld>
            <a:endParaRPr lang="en-US" altLang="en-US"/>
          </a:p>
        </p:txBody>
      </p:sp>
    </p:spTree>
    <p:extLst>
      <p:ext uri="{BB962C8B-B14F-4D97-AF65-F5344CB8AC3E}">
        <p14:creationId xmlns:p14="http://schemas.microsoft.com/office/powerpoint/2010/main" val="1467715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B53E-0459-4D83-8E25-FC15C9EED042}"/>
              </a:ext>
            </a:extLst>
          </p:cNvPr>
          <p:cNvSpPr>
            <a:spLocks noGrp="1"/>
          </p:cNvSpPr>
          <p:nvPr>
            <p:ph type="title"/>
          </p:nvPr>
        </p:nvSpPr>
        <p:spPr>
          <a:xfrm>
            <a:off x="1150938" y="214313"/>
            <a:ext cx="7793037" cy="1462087"/>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33E5E8-A0F3-4668-970E-FCC233BA78C1}"/>
              </a:ext>
            </a:extLst>
          </p:cNvPr>
          <p:cNvSpPr>
            <a:spLocks noGrp="1"/>
          </p:cNvSpPr>
          <p:nvPr>
            <p:ph type="body" sz="half" idx="1"/>
          </p:nvPr>
        </p:nvSpPr>
        <p:spPr>
          <a:xfrm>
            <a:off x="11826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5EEFBA4-5F17-4953-90E6-F62BF85E7A4C}"/>
              </a:ext>
            </a:extLst>
          </p:cNvPr>
          <p:cNvSpPr>
            <a:spLocks noGrp="1"/>
          </p:cNvSpPr>
          <p:nvPr>
            <p:ph sz="half" idx="2"/>
          </p:nvPr>
        </p:nvSpPr>
        <p:spPr>
          <a:xfrm>
            <a:off x="51450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7607F06-E566-484A-AFE5-C265087A1EFE}"/>
              </a:ext>
            </a:extLst>
          </p:cNvPr>
          <p:cNvSpPr>
            <a:spLocks noGrp="1"/>
          </p:cNvSpPr>
          <p:nvPr>
            <p:ph type="dt" sz="half" idx="10"/>
          </p:nvPr>
        </p:nvSpPr>
        <p:spPr>
          <a:xfrm>
            <a:off x="1162050" y="6243638"/>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CC98D84-A6D4-415E-A00F-967346E7CC93}"/>
              </a:ext>
            </a:extLst>
          </p:cNvPr>
          <p:cNvSpPr>
            <a:spLocks noGrp="1"/>
          </p:cNvSpPr>
          <p:nvPr>
            <p:ph type="ftr" sz="quarter" idx="11"/>
          </p:nvPr>
        </p:nvSpPr>
        <p:spPr>
          <a:xfrm>
            <a:off x="3657600" y="6243638"/>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5CEAC0E-7C13-414C-AD87-A8F6D2E83338}"/>
              </a:ext>
            </a:extLst>
          </p:cNvPr>
          <p:cNvSpPr>
            <a:spLocks noGrp="1"/>
          </p:cNvSpPr>
          <p:nvPr>
            <p:ph type="sldNum" sz="quarter" idx="12"/>
          </p:nvPr>
        </p:nvSpPr>
        <p:spPr>
          <a:xfrm>
            <a:off x="7042150" y="6243638"/>
            <a:ext cx="1905000" cy="457200"/>
          </a:xfrm>
        </p:spPr>
        <p:txBody>
          <a:bodyPr/>
          <a:lstStyle>
            <a:lvl1pPr>
              <a:defRPr/>
            </a:lvl1pPr>
          </a:lstStyle>
          <a:p>
            <a:fld id="{03B5C58D-8F7C-46B4-A21F-9E5E249F167E}" type="slidenum">
              <a:rPr lang="en-US" altLang="en-US"/>
              <a:pPr/>
              <a:t>‹#›</a:t>
            </a:fld>
            <a:endParaRPr lang="en-US" altLang="en-US"/>
          </a:p>
        </p:txBody>
      </p:sp>
    </p:spTree>
    <p:extLst>
      <p:ext uri="{BB962C8B-B14F-4D97-AF65-F5344CB8AC3E}">
        <p14:creationId xmlns:p14="http://schemas.microsoft.com/office/powerpoint/2010/main" val="180067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CF83-BC46-47F9-A98F-E94A197AC4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8F3DEB-84D7-4176-A265-0FEA6BA1BE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C1B5C9-AF96-43BF-8ED1-3F0F4AC70BE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BD5874B-BF88-4E4C-A87B-828DFC3A10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C83828C-C7ED-46EF-9ABE-8F6B91FEA5A0}"/>
              </a:ext>
            </a:extLst>
          </p:cNvPr>
          <p:cNvSpPr>
            <a:spLocks noGrp="1"/>
          </p:cNvSpPr>
          <p:nvPr>
            <p:ph type="sldNum" sz="quarter" idx="12"/>
          </p:nvPr>
        </p:nvSpPr>
        <p:spPr/>
        <p:txBody>
          <a:bodyPr/>
          <a:lstStyle>
            <a:lvl1pPr>
              <a:defRPr/>
            </a:lvl1pPr>
          </a:lstStyle>
          <a:p>
            <a:fld id="{23A11B74-5288-4F5C-8DEA-081EAC36F8F0}" type="slidenum">
              <a:rPr lang="en-US" altLang="en-US"/>
              <a:pPr/>
              <a:t>‹#›</a:t>
            </a:fld>
            <a:endParaRPr lang="en-US" altLang="en-US"/>
          </a:p>
        </p:txBody>
      </p:sp>
    </p:spTree>
    <p:extLst>
      <p:ext uri="{BB962C8B-B14F-4D97-AF65-F5344CB8AC3E}">
        <p14:creationId xmlns:p14="http://schemas.microsoft.com/office/powerpoint/2010/main" val="343586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0D32-E790-481F-9A66-7A9CD290C328}"/>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F96DC9-45BE-450F-80A4-56B072B622E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E4D6B30D-91F7-4ADE-8BD9-51741756011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117398F-FE5C-4B33-B81C-1B4AB93E1E7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0FC7048-5119-429B-881C-42373401C272}"/>
              </a:ext>
            </a:extLst>
          </p:cNvPr>
          <p:cNvSpPr>
            <a:spLocks noGrp="1"/>
          </p:cNvSpPr>
          <p:nvPr>
            <p:ph type="sldNum" sz="quarter" idx="12"/>
          </p:nvPr>
        </p:nvSpPr>
        <p:spPr/>
        <p:txBody>
          <a:bodyPr/>
          <a:lstStyle>
            <a:lvl1pPr>
              <a:defRPr/>
            </a:lvl1pPr>
          </a:lstStyle>
          <a:p>
            <a:fld id="{3BA81745-9D18-4E08-9B65-0513054F50A4}" type="slidenum">
              <a:rPr lang="en-US" altLang="en-US"/>
              <a:pPr/>
              <a:t>‹#›</a:t>
            </a:fld>
            <a:endParaRPr lang="en-US" altLang="en-US"/>
          </a:p>
        </p:txBody>
      </p:sp>
    </p:spTree>
    <p:extLst>
      <p:ext uri="{BB962C8B-B14F-4D97-AF65-F5344CB8AC3E}">
        <p14:creationId xmlns:p14="http://schemas.microsoft.com/office/powerpoint/2010/main" val="36194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2E6E-C461-4EF8-86EA-04496CF019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9D1D11-88C6-4546-9028-FAECE2FF3658}"/>
              </a:ext>
            </a:extLst>
          </p:cNvPr>
          <p:cNvSpPr>
            <a:spLocks noGrp="1"/>
          </p:cNvSpPr>
          <p:nvPr>
            <p:ph sz="half" idx="1"/>
          </p:nvPr>
        </p:nvSpPr>
        <p:spPr>
          <a:xfrm>
            <a:off x="11826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A4AF365-A597-4FBA-ABEC-76F1BD3B2FA4}"/>
              </a:ext>
            </a:extLst>
          </p:cNvPr>
          <p:cNvSpPr>
            <a:spLocks noGrp="1"/>
          </p:cNvSpPr>
          <p:nvPr>
            <p:ph sz="half" idx="2"/>
          </p:nvPr>
        </p:nvSpPr>
        <p:spPr>
          <a:xfrm>
            <a:off x="51450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16F935E-F990-43CC-A7CD-2CE0F9A0298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3DDD784-857E-40BA-9E31-C0677DD910D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E701551-7D3D-493B-B571-780683A30F0D}"/>
              </a:ext>
            </a:extLst>
          </p:cNvPr>
          <p:cNvSpPr>
            <a:spLocks noGrp="1"/>
          </p:cNvSpPr>
          <p:nvPr>
            <p:ph type="sldNum" sz="quarter" idx="12"/>
          </p:nvPr>
        </p:nvSpPr>
        <p:spPr/>
        <p:txBody>
          <a:bodyPr/>
          <a:lstStyle>
            <a:lvl1pPr>
              <a:defRPr/>
            </a:lvl1pPr>
          </a:lstStyle>
          <a:p>
            <a:fld id="{1BF6197B-A757-4141-9907-EDA0669EA05D}" type="slidenum">
              <a:rPr lang="en-US" altLang="en-US"/>
              <a:pPr/>
              <a:t>‹#›</a:t>
            </a:fld>
            <a:endParaRPr lang="en-US" altLang="en-US"/>
          </a:p>
        </p:txBody>
      </p:sp>
    </p:spTree>
    <p:extLst>
      <p:ext uri="{BB962C8B-B14F-4D97-AF65-F5344CB8AC3E}">
        <p14:creationId xmlns:p14="http://schemas.microsoft.com/office/powerpoint/2010/main" val="396348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ACFF-9DDF-482F-8D28-9FE4999CBD95}"/>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47B89E-40DE-4114-9EA6-B5117C71B29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4B0AF1-2303-4336-8415-E684B13B37C3}"/>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CE7A2A-4DED-47DB-B7BC-C934C18A2C2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AE0CC8-8EE4-447E-BB53-C1C6749D2570}"/>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BB5F0D6-3CE9-4B0A-BB8E-8F0BD0C6C6A6}"/>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4A9E8BC2-2935-4AA2-9FC4-6483B09B57FD}"/>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C55B3BB1-6F5A-4681-8816-7BCFDD8386C5}"/>
              </a:ext>
            </a:extLst>
          </p:cNvPr>
          <p:cNvSpPr>
            <a:spLocks noGrp="1"/>
          </p:cNvSpPr>
          <p:nvPr>
            <p:ph type="sldNum" sz="quarter" idx="12"/>
          </p:nvPr>
        </p:nvSpPr>
        <p:spPr/>
        <p:txBody>
          <a:bodyPr/>
          <a:lstStyle>
            <a:lvl1pPr>
              <a:defRPr/>
            </a:lvl1pPr>
          </a:lstStyle>
          <a:p>
            <a:fld id="{FEB60114-F192-459A-A9CA-F8E135DA56CF}" type="slidenum">
              <a:rPr lang="en-US" altLang="en-US"/>
              <a:pPr/>
              <a:t>‹#›</a:t>
            </a:fld>
            <a:endParaRPr lang="en-US" altLang="en-US"/>
          </a:p>
        </p:txBody>
      </p:sp>
    </p:spTree>
    <p:extLst>
      <p:ext uri="{BB962C8B-B14F-4D97-AF65-F5344CB8AC3E}">
        <p14:creationId xmlns:p14="http://schemas.microsoft.com/office/powerpoint/2010/main" val="369197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3B02-A6DC-471B-BD72-332CCECBA02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49D4E7-60C7-4ED0-BE31-458FF512DD53}"/>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8F87A05E-48A0-4E98-B72A-0B5F385C2AB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A9EBB94E-4B11-4663-B25B-EB7E3B1E137C}"/>
              </a:ext>
            </a:extLst>
          </p:cNvPr>
          <p:cNvSpPr>
            <a:spLocks noGrp="1"/>
          </p:cNvSpPr>
          <p:nvPr>
            <p:ph type="sldNum" sz="quarter" idx="12"/>
          </p:nvPr>
        </p:nvSpPr>
        <p:spPr/>
        <p:txBody>
          <a:bodyPr/>
          <a:lstStyle>
            <a:lvl1pPr>
              <a:defRPr/>
            </a:lvl1pPr>
          </a:lstStyle>
          <a:p>
            <a:fld id="{778E4FF5-B6EA-4A6F-AA1E-27D1A5ABF78C}" type="slidenum">
              <a:rPr lang="en-US" altLang="en-US"/>
              <a:pPr/>
              <a:t>‹#›</a:t>
            </a:fld>
            <a:endParaRPr lang="en-US" altLang="en-US"/>
          </a:p>
        </p:txBody>
      </p:sp>
    </p:spTree>
    <p:extLst>
      <p:ext uri="{BB962C8B-B14F-4D97-AF65-F5344CB8AC3E}">
        <p14:creationId xmlns:p14="http://schemas.microsoft.com/office/powerpoint/2010/main" val="15562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38E4C-5DE0-46A4-81EA-FF70AD7515A2}"/>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5E53C904-1A5F-4F0B-B135-881CA9FF8A82}"/>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184EEC50-320E-477F-A979-EEAE0815193F}"/>
              </a:ext>
            </a:extLst>
          </p:cNvPr>
          <p:cNvSpPr>
            <a:spLocks noGrp="1"/>
          </p:cNvSpPr>
          <p:nvPr>
            <p:ph type="sldNum" sz="quarter" idx="12"/>
          </p:nvPr>
        </p:nvSpPr>
        <p:spPr/>
        <p:txBody>
          <a:bodyPr/>
          <a:lstStyle>
            <a:lvl1pPr>
              <a:defRPr/>
            </a:lvl1pPr>
          </a:lstStyle>
          <a:p>
            <a:fld id="{EAE9DFC4-6863-44ED-8146-E6E583F8F60D}" type="slidenum">
              <a:rPr lang="en-US" altLang="en-US"/>
              <a:pPr/>
              <a:t>‹#›</a:t>
            </a:fld>
            <a:endParaRPr lang="en-US" altLang="en-US"/>
          </a:p>
        </p:txBody>
      </p:sp>
    </p:spTree>
    <p:extLst>
      <p:ext uri="{BB962C8B-B14F-4D97-AF65-F5344CB8AC3E}">
        <p14:creationId xmlns:p14="http://schemas.microsoft.com/office/powerpoint/2010/main" val="388203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40CD-B38D-42F5-A3B3-33CA8E4F3E1F}"/>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7991A25-9BC9-45F4-BC89-32293303252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397227F-5845-4471-8FCB-8638F2A2726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34828B-95A2-4A72-98D2-1099D90D13A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B962886-9745-4ADB-8EF3-754A4A8BE11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BA955E8-7B63-4AB8-8538-01198FAFF5CF}"/>
              </a:ext>
            </a:extLst>
          </p:cNvPr>
          <p:cNvSpPr>
            <a:spLocks noGrp="1"/>
          </p:cNvSpPr>
          <p:nvPr>
            <p:ph type="sldNum" sz="quarter" idx="12"/>
          </p:nvPr>
        </p:nvSpPr>
        <p:spPr/>
        <p:txBody>
          <a:bodyPr/>
          <a:lstStyle>
            <a:lvl1pPr>
              <a:defRPr/>
            </a:lvl1pPr>
          </a:lstStyle>
          <a:p>
            <a:fld id="{796384AE-30A5-4143-B89A-4BA591C16319}" type="slidenum">
              <a:rPr lang="en-US" altLang="en-US"/>
              <a:pPr/>
              <a:t>‹#›</a:t>
            </a:fld>
            <a:endParaRPr lang="en-US" altLang="en-US"/>
          </a:p>
        </p:txBody>
      </p:sp>
    </p:spTree>
    <p:extLst>
      <p:ext uri="{BB962C8B-B14F-4D97-AF65-F5344CB8AC3E}">
        <p14:creationId xmlns:p14="http://schemas.microsoft.com/office/powerpoint/2010/main" val="302677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9C90-0D52-42EB-8CD9-A3EB3994D554}"/>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6576C06-8628-41BA-B7DB-01CBEC5A869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7D3F8AE-A851-4877-A587-DDAD0A5ADF5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00804F-FE8F-4DE6-90EA-913A6A6027E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21F4032-CBC9-4A97-BD49-1A4C7194094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6B0D792-7F3F-41FB-9CC4-AC739813A01D}"/>
              </a:ext>
            </a:extLst>
          </p:cNvPr>
          <p:cNvSpPr>
            <a:spLocks noGrp="1"/>
          </p:cNvSpPr>
          <p:nvPr>
            <p:ph type="sldNum" sz="quarter" idx="12"/>
          </p:nvPr>
        </p:nvSpPr>
        <p:spPr/>
        <p:txBody>
          <a:bodyPr/>
          <a:lstStyle>
            <a:lvl1pPr>
              <a:defRPr/>
            </a:lvl1pPr>
          </a:lstStyle>
          <a:p>
            <a:fld id="{CFA16229-505C-402F-ACC4-D0FFB831F119}" type="slidenum">
              <a:rPr lang="en-US" altLang="en-US"/>
              <a:pPr/>
              <a:t>‹#›</a:t>
            </a:fld>
            <a:endParaRPr lang="en-US" altLang="en-US"/>
          </a:p>
        </p:txBody>
      </p:sp>
    </p:spTree>
    <p:extLst>
      <p:ext uri="{BB962C8B-B14F-4D97-AF65-F5344CB8AC3E}">
        <p14:creationId xmlns:p14="http://schemas.microsoft.com/office/powerpoint/2010/main" val="338804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713295-4300-4AB5-9AB4-E155C225C952}"/>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7171" name="Rectangle 3">
            <a:extLst>
              <a:ext uri="{FF2B5EF4-FFF2-40B4-BE49-F238E27FC236}">
                <a16:creationId xmlns:a16="http://schemas.microsoft.com/office/drawing/2014/main" id="{5859ABB1-2435-489D-BE5D-B51C4E413694}"/>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7172" name="Rectangle 4">
            <a:extLst>
              <a:ext uri="{FF2B5EF4-FFF2-40B4-BE49-F238E27FC236}">
                <a16:creationId xmlns:a16="http://schemas.microsoft.com/office/drawing/2014/main" id="{A72D2514-9D1E-4EC1-8CD3-756D0F12F0B4}"/>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7173" name="Rectangle 5">
            <a:extLst>
              <a:ext uri="{FF2B5EF4-FFF2-40B4-BE49-F238E27FC236}">
                <a16:creationId xmlns:a16="http://schemas.microsoft.com/office/drawing/2014/main" id="{F7801044-FCB9-4A46-B232-8A0F5DAD55A7}"/>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7174" name="Rectangle 6">
            <a:extLst>
              <a:ext uri="{FF2B5EF4-FFF2-40B4-BE49-F238E27FC236}">
                <a16:creationId xmlns:a16="http://schemas.microsoft.com/office/drawing/2014/main" id="{89E84F3E-D21A-4344-A66A-806A2AE84C5B}"/>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7175" name="Rectangle 7">
            <a:extLst>
              <a:ext uri="{FF2B5EF4-FFF2-40B4-BE49-F238E27FC236}">
                <a16:creationId xmlns:a16="http://schemas.microsoft.com/office/drawing/2014/main" id="{B3DD9998-B480-415B-8739-F90A4017E1DB}"/>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7176" name="Rectangle 8">
            <a:extLst>
              <a:ext uri="{FF2B5EF4-FFF2-40B4-BE49-F238E27FC236}">
                <a16:creationId xmlns:a16="http://schemas.microsoft.com/office/drawing/2014/main" id="{BEBD17F8-88DD-4D7E-BEE4-0E1DD271B330}"/>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7177" name="Rectangle 9">
            <a:extLst>
              <a:ext uri="{FF2B5EF4-FFF2-40B4-BE49-F238E27FC236}">
                <a16:creationId xmlns:a16="http://schemas.microsoft.com/office/drawing/2014/main" id="{0E226328-553F-42BC-B531-470C904CF864}"/>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178" name="Rectangle 10">
            <a:extLst>
              <a:ext uri="{FF2B5EF4-FFF2-40B4-BE49-F238E27FC236}">
                <a16:creationId xmlns:a16="http://schemas.microsoft.com/office/drawing/2014/main" id="{266FE27D-DE35-46F5-8640-FF136CC785A9}"/>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79" name="Rectangle 11">
            <a:extLst>
              <a:ext uri="{FF2B5EF4-FFF2-40B4-BE49-F238E27FC236}">
                <a16:creationId xmlns:a16="http://schemas.microsoft.com/office/drawing/2014/main" id="{B7B28B55-861E-4EF4-9CFE-C82AE36FA5C5}"/>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ltLang="en-US"/>
          </a:p>
        </p:txBody>
      </p:sp>
      <p:sp>
        <p:nvSpPr>
          <p:cNvPr id="7180" name="Rectangle 12">
            <a:extLst>
              <a:ext uri="{FF2B5EF4-FFF2-40B4-BE49-F238E27FC236}">
                <a16:creationId xmlns:a16="http://schemas.microsoft.com/office/drawing/2014/main" id="{1B7D59DB-2738-4BAA-992C-44CAC3B830E8}"/>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7181" name="Rectangle 13">
            <a:extLst>
              <a:ext uri="{FF2B5EF4-FFF2-40B4-BE49-F238E27FC236}">
                <a16:creationId xmlns:a16="http://schemas.microsoft.com/office/drawing/2014/main" id="{0E2A40D7-169C-4C65-8AF9-3F64EC6840E6}"/>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1BC8540E-1343-43C6-A66C-901985181C8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DA9725C-D6D2-4440-A9A0-048589F183D8}"/>
              </a:ext>
            </a:extLst>
          </p:cNvPr>
          <p:cNvSpPr>
            <a:spLocks noGrp="1" noChangeArrowheads="1"/>
          </p:cNvSpPr>
          <p:nvPr>
            <p:ph type="ctrTitle"/>
          </p:nvPr>
        </p:nvSpPr>
        <p:spPr/>
        <p:txBody>
          <a:bodyPr/>
          <a:lstStyle/>
          <a:p>
            <a:r>
              <a:rPr lang="en-US" altLang="en-US" dirty="0"/>
              <a:t>Web service composition &amp; Techniques</a:t>
            </a:r>
          </a:p>
        </p:txBody>
      </p:sp>
      <p:sp>
        <p:nvSpPr>
          <p:cNvPr id="2051" name="Rectangle 3">
            <a:extLst>
              <a:ext uri="{FF2B5EF4-FFF2-40B4-BE49-F238E27FC236}">
                <a16:creationId xmlns:a16="http://schemas.microsoft.com/office/drawing/2014/main" id="{71D56863-1B3B-461A-964A-C4E3F06B76E4}"/>
              </a:ext>
            </a:extLst>
          </p:cNvPr>
          <p:cNvSpPr>
            <a:spLocks noGrp="1" noChangeArrowheads="1"/>
          </p:cNvSpPr>
          <p:nvPr>
            <p:ph type="subTitle" idx="1"/>
          </p:nvPr>
        </p:nvSpPr>
        <p:spPr/>
        <p:txBody>
          <a:bodyPr/>
          <a:lstStyle/>
          <a:p>
            <a:r>
              <a:rPr lang="en-US" altLang="en-US" dirty="0"/>
              <a:t>Gerald Masaba</a:t>
            </a:r>
          </a:p>
          <a:p>
            <a:endParaRPr lang="en-US" altLang="en-US" dirty="0"/>
          </a:p>
          <a:p>
            <a:r>
              <a:rPr lang="en-GB" dirty="0"/>
              <a:t>2021/HD05/4116U</a:t>
            </a:r>
            <a:endParaRPr lang="en-US" altLang="en-US" dirty="0"/>
          </a:p>
          <a:p>
            <a:endParaRPr lang="en-US" dirty="0"/>
          </a:p>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8245-7D26-4950-9BCB-543CE76BBCF3}"/>
              </a:ext>
            </a:extLst>
          </p:cNvPr>
          <p:cNvSpPr>
            <a:spLocks noGrp="1"/>
          </p:cNvSpPr>
          <p:nvPr>
            <p:ph type="title"/>
          </p:nvPr>
        </p:nvSpPr>
        <p:spPr/>
        <p:txBody>
          <a:bodyPr/>
          <a:lstStyle/>
          <a:p>
            <a:r>
              <a:rPr lang="en-US" dirty="0"/>
              <a:t>Service deployment</a:t>
            </a:r>
            <a:endParaRPr lang="en-GB" dirty="0"/>
          </a:p>
        </p:txBody>
      </p:sp>
      <p:sp>
        <p:nvSpPr>
          <p:cNvPr id="3" name="Content Placeholder 2">
            <a:extLst>
              <a:ext uri="{FF2B5EF4-FFF2-40B4-BE49-F238E27FC236}">
                <a16:creationId xmlns:a16="http://schemas.microsoft.com/office/drawing/2014/main" id="{C344F853-0816-47A1-B7CF-F804522EFC7D}"/>
              </a:ext>
            </a:extLst>
          </p:cNvPr>
          <p:cNvSpPr>
            <a:spLocks noGrp="1"/>
          </p:cNvSpPr>
          <p:nvPr>
            <p:ph idx="1"/>
          </p:nvPr>
        </p:nvSpPr>
        <p:spPr/>
        <p:txBody>
          <a:bodyPr/>
          <a:lstStyle/>
          <a:p>
            <a:r>
              <a:rPr lang="en-US" sz="2400" dirty="0"/>
              <a:t>Concern with preparations of services</a:t>
            </a:r>
          </a:p>
          <a:p>
            <a:r>
              <a:rPr lang="en-US" sz="2400" dirty="0"/>
              <a:t>This includes:-</a:t>
            </a:r>
          </a:p>
          <a:p>
            <a:r>
              <a:rPr lang="en-US" sz="2400" b="1" dirty="0"/>
              <a:t>Service deployment </a:t>
            </a:r>
            <a:r>
              <a:rPr lang="en-US" sz="2400" dirty="0"/>
              <a:t>–Installation &amp; preparation of the application software for further use</a:t>
            </a:r>
          </a:p>
          <a:p>
            <a:r>
              <a:rPr lang="en-US" sz="2400" b="1" dirty="0"/>
              <a:t>Service register </a:t>
            </a:r>
            <a:r>
              <a:rPr lang="en-US" sz="2400" dirty="0"/>
              <a:t>- registering a service’s name with the services and registering the names, types and value of each parameter, as well as the type and value of each parameter’s </a:t>
            </a:r>
            <a:r>
              <a:rPr lang="en-GB" sz="2400" dirty="0"/>
              <a:t>output</a:t>
            </a:r>
          </a:p>
        </p:txBody>
      </p:sp>
    </p:spTree>
    <p:extLst>
      <p:ext uri="{BB962C8B-B14F-4D97-AF65-F5344CB8AC3E}">
        <p14:creationId xmlns:p14="http://schemas.microsoft.com/office/powerpoint/2010/main" val="218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09C64-254B-41F8-8B80-2CA544BD8CF5}"/>
              </a:ext>
            </a:extLst>
          </p:cNvPr>
          <p:cNvSpPr>
            <a:spLocks noGrp="1"/>
          </p:cNvSpPr>
          <p:nvPr>
            <p:ph type="title"/>
          </p:nvPr>
        </p:nvSpPr>
        <p:spPr/>
        <p:txBody>
          <a:bodyPr/>
          <a:lstStyle/>
          <a:p>
            <a:r>
              <a:rPr lang="en-GB" dirty="0"/>
              <a:t>Service Composition</a:t>
            </a:r>
          </a:p>
        </p:txBody>
      </p:sp>
      <p:sp>
        <p:nvSpPr>
          <p:cNvPr id="3" name="Content Placeholder 2">
            <a:extLst>
              <a:ext uri="{FF2B5EF4-FFF2-40B4-BE49-F238E27FC236}">
                <a16:creationId xmlns:a16="http://schemas.microsoft.com/office/drawing/2014/main" id="{DB4AC1ED-80D6-4CFB-993C-9F5F03E8CE5C}"/>
              </a:ext>
            </a:extLst>
          </p:cNvPr>
          <p:cNvSpPr>
            <a:spLocks noGrp="1"/>
          </p:cNvSpPr>
          <p:nvPr>
            <p:ph idx="1"/>
          </p:nvPr>
        </p:nvSpPr>
        <p:spPr>
          <a:xfrm>
            <a:off x="152400" y="1981199"/>
            <a:ext cx="8829675" cy="4662487"/>
          </a:xfrm>
        </p:spPr>
        <p:txBody>
          <a:bodyPr/>
          <a:lstStyle/>
          <a:p>
            <a:r>
              <a:rPr lang="en-US" sz="2400" dirty="0"/>
              <a:t>This step concerns the process for </a:t>
            </a:r>
            <a:r>
              <a:rPr lang="en-GB" sz="2400" dirty="0"/>
              <a:t>ﬁnding and creating components</a:t>
            </a:r>
          </a:p>
          <a:p>
            <a:r>
              <a:rPr lang="en-US" sz="2400" dirty="0"/>
              <a:t>T</a:t>
            </a:r>
            <a:r>
              <a:rPr lang="en-GB" sz="2400" dirty="0"/>
              <a:t>his includes:-</a:t>
            </a:r>
          </a:p>
          <a:p>
            <a:pPr lvl="1"/>
            <a:r>
              <a:rPr lang="en-US" sz="2000" dirty="0"/>
              <a:t>R</a:t>
            </a:r>
            <a:r>
              <a:rPr lang="en-GB" sz="2000" dirty="0" err="1"/>
              <a:t>equests</a:t>
            </a:r>
            <a:r>
              <a:rPr lang="en-GB" sz="2000" dirty="0"/>
              <a:t> – user request web service components</a:t>
            </a:r>
          </a:p>
          <a:p>
            <a:pPr lvl="1"/>
            <a:r>
              <a:rPr lang="en-US" sz="2000" dirty="0"/>
              <a:t>D</a:t>
            </a:r>
            <a:r>
              <a:rPr lang="en-GB" sz="2000" dirty="0" err="1"/>
              <a:t>efinitions</a:t>
            </a:r>
            <a:r>
              <a:rPr lang="en-GB" sz="2000" dirty="0"/>
              <a:t> - </a:t>
            </a:r>
            <a:r>
              <a:rPr lang="en-US" sz="2000" dirty="0"/>
              <a:t>preparation of data from the requested service</a:t>
            </a:r>
            <a:endParaRPr lang="en-GB" sz="2000" dirty="0"/>
          </a:p>
          <a:p>
            <a:pPr lvl="1"/>
            <a:r>
              <a:rPr lang="en-US" sz="2000" dirty="0"/>
              <a:t>S</a:t>
            </a:r>
            <a:r>
              <a:rPr lang="en-GB" sz="2000" dirty="0" err="1"/>
              <a:t>ervice</a:t>
            </a:r>
            <a:r>
              <a:rPr lang="en-GB" sz="2000" dirty="0"/>
              <a:t> selection- </a:t>
            </a:r>
            <a:r>
              <a:rPr lang="en-US" sz="2000" dirty="0"/>
              <a:t>the selection of components of each activity from the service repository.</a:t>
            </a:r>
            <a:endParaRPr lang="en-GB" sz="2000" dirty="0"/>
          </a:p>
          <a:p>
            <a:pPr lvl="1"/>
            <a:r>
              <a:rPr lang="en-US" sz="2000" dirty="0"/>
              <a:t>C</a:t>
            </a:r>
            <a:r>
              <a:rPr lang="en-GB" sz="2000" dirty="0" err="1"/>
              <a:t>onstructed</a:t>
            </a:r>
            <a:r>
              <a:rPr lang="en-GB" sz="2000" dirty="0"/>
              <a:t> composition service -</a:t>
            </a:r>
            <a:r>
              <a:rPr lang="en-US" sz="2000" dirty="0"/>
              <a:t>the components of the selected service will be prepared from the default value of the repository</a:t>
            </a:r>
          </a:p>
          <a:p>
            <a:pPr lvl="1"/>
            <a:r>
              <a:rPr lang="en-US" sz="2000" dirty="0"/>
              <a:t>Service repository-the storage and distribution of services.</a:t>
            </a:r>
          </a:p>
          <a:p>
            <a:pPr lvl="1"/>
            <a:r>
              <a:rPr lang="en-GB" sz="2000" dirty="0"/>
              <a:t>Execute composition service -</a:t>
            </a:r>
            <a:r>
              <a:rPr lang="en-US" sz="2000" dirty="0"/>
              <a:t>the processing of acquired data</a:t>
            </a:r>
            <a:endParaRPr lang="en-GB" sz="2000" dirty="0"/>
          </a:p>
          <a:p>
            <a:pPr lvl="1"/>
            <a:r>
              <a:rPr lang="en-US" sz="2000" dirty="0"/>
              <a:t>R</a:t>
            </a:r>
            <a:r>
              <a:rPr lang="en-GB" sz="2000" dirty="0" err="1"/>
              <a:t>esponse</a:t>
            </a:r>
            <a:r>
              <a:rPr lang="en-GB" sz="2000" dirty="0"/>
              <a:t> data-</a:t>
            </a:r>
            <a:r>
              <a:rPr lang="en-US" sz="2000" dirty="0"/>
              <a:t>once the process is complete, data will be returned to the main operation</a:t>
            </a:r>
            <a:endParaRPr lang="en-GB" sz="2000" dirty="0"/>
          </a:p>
        </p:txBody>
      </p:sp>
    </p:spTree>
    <p:extLst>
      <p:ext uri="{BB962C8B-B14F-4D97-AF65-F5344CB8AC3E}">
        <p14:creationId xmlns:p14="http://schemas.microsoft.com/office/powerpoint/2010/main" val="49666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57E0-E2CC-4B35-B891-7042433D7C46}"/>
              </a:ext>
            </a:extLst>
          </p:cNvPr>
          <p:cNvSpPr>
            <a:spLocks noGrp="1"/>
          </p:cNvSpPr>
          <p:nvPr>
            <p:ph type="title"/>
          </p:nvPr>
        </p:nvSpPr>
        <p:spPr/>
        <p:txBody>
          <a:bodyPr/>
          <a:lstStyle/>
          <a:p>
            <a:r>
              <a:rPr lang="en-US" dirty="0"/>
              <a:t>The Life Cycle of Web Service Composition</a:t>
            </a:r>
            <a:endParaRPr lang="en-GB" dirty="0"/>
          </a:p>
        </p:txBody>
      </p:sp>
      <p:pic>
        <p:nvPicPr>
          <p:cNvPr id="4" name="Content Placeholder 3">
            <a:extLst>
              <a:ext uri="{FF2B5EF4-FFF2-40B4-BE49-F238E27FC236}">
                <a16:creationId xmlns:a16="http://schemas.microsoft.com/office/drawing/2014/main" id="{74F2CD99-26BC-4E89-8817-00A88CA003D6}"/>
              </a:ext>
            </a:extLst>
          </p:cNvPr>
          <p:cNvPicPr>
            <a:picLocks noGrp="1" noChangeAspect="1"/>
          </p:cNvPicPr>
          <p:nvPr>
            <p:ph idx="1"/>
          </p:nvPr>
        </p:nvPicPr>
        <p:blipFill>
          <a:blip r:embed="rId2"/>
          <a:stretch>
            <a:fillRect/>
          </a:stretch>
        </p:blipFill>
        <p:spPr>
          <a:xfrm>
            <a:off x="1905000" y="1905000"/>
            <a:ext cx="4495800" cy="4495800"/>
          </a:xfrm>
          <a:prstGeom prst="rect">
            <a:avLst/>
          </a:prstGeom>
        </p:spPr>
      </p:pic>
    </p:spTree>
    <p:extLst>
      <p:ext uri="{BB962C8B-B14F-4D97-AF65-F5344CB8AC3E}">
        <p14:creationId xmlns:p14="http://schemas.microsoft.com/office/powerpoint/2010/main" val="412380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A254-4534-440F-B6A3-EFE66AB86856}"/>
              </a:ext>
            </a:extLst>
          </p:cNvPr>
          <p:cNvSpPr>
            <a:spLocks noGrp="1"/>
          </p:cNvSpPr>
          <p:nvPr>
            <p:ph type="title"/>
          </p:nvPr>
        </p:nvSpPr>
        <p:spPr/>
        <p:txBody>
          <a:bodyPr/>
          <a:lstStyle/>
          <a:p>
            <a:br>
              <a:rPr lang="en-GB" dirty="0"/>
            </a:br>
            <a:r>
              <a:rPr lang="en-GB" sz="4000" dirty="0" err="1"/>
              <a:t>RESTFul</a:t>
            </a:r>
            <a:r>
              <a:rPr lang="en-GB" sz="4000" dirty="0"/>
              <a:t> Service – Composition</a:t>
            </a:r>
          </a:p>
        </p:txBody>
      </p:sp>
      <p:sp>
        <p:nvSpPr>
          <p:cNvPr id="3" name="Content Placeholder 2">
            <a:extLst>
              <a:ext uri="{FF2B5EF4-FFF2-40B4-BE49-F238E27FC236}">
                <a16:creationId xmlns:a16="http://schemas.microsoft.com/office/drawing/2014/main" id="{C1763882-EFF8-4400-9A0E-1C7EC8BB19BE}"/>
              </a:ext>
            </a:extLst>
          </p:cNvPr>
          <p:cNvSpPr>
            <a:spLocks noGrp="1"/>
          </p:cNvSpPr>
          <p:nvPr>
            <p:ph idx="1"/>
          </p:nvPr>
        </p:nvSpPr>
        <p:spPr/>
        <p:txBody>
          <a:bodyPr/>
          <a:lstStyle/>
          <a:p>
            <a:r>
              <a:rPr lang="en-US" sz="2400" dirty="0"/>
              <a:t>Gathering the functions of other web services by using characteristics of the </a:t>
            </a:r>
            <a:r>
              <a:rPr lang="en-US" sz="2400" dirty="0" err="1"/>
              <a:t>RESTFul</a:t>
            </a:r>
            <a:r>
              <a:rPr lang="en-US" sz="2400" dirty="0"/>
              <a:t> web service involves several.</a:t>
            </a:r>
          </a:p>
          <a:p>
            <a:r>
              <a:rPr lang="en-US" sz="2400" dirty="0"/>
              <a:t>It involves the aspect below:-</a:t>
            </a:r>
          </a:p>
          <a:p>
            <a:r>
              <a:rPr lang="en-GB" sz="2400" dirty="0"/>
              <a:t>a) Orchestration-</a:t>
            </a:r>
            <a:r>
              <a:rPr lang="en-US" sz="2400" dirty="0"/>
              <a:t> carried out by gathering components </a:t>
            </a:r>
            <a:r>
              <a:rPr lang="en-GB" sz="2400" dirty="0"/>
              <a:t>internally </a:t>
            </a:r>
            <a:r>
              <a:rPr lang="en-US" sz="2400" dirty="0"/>
              <a:t>focusing on central processing and maintaining operation state until the end</a:t>
            </a:r>
            <a:endParaRPr lang="en-GB" sz="2400" dirty="0"/>
          </a:p>
          <a:p>
            <a:r>
              <a:rPr lang="en-GB" sz="2400" dirty="0"/>
              <a:t>b) Choreography -</a:t>
            </a:r>
            <a:r>
              <a:rPr lang="en-US" sz="2400" dirty="0"/>
              <a:t>by mainly spreading data into other communication with the general protocol in order to facilitate communication among services</a:t>
            </a:r>
          </a:p>
          <a:p>
            <a:endParaRPr lang="en-US" sz="2400" dirty="0"/>
          </a:p>
          <a:p>
            <a:endParaRPr lang="en-GB" dirty="0"/>
          </a:p>
        </p:txBody>
      </p:sp>
    </p:spTree>
    <p:extLst>
      <p:ext uri="{BB962C8B-B14F-4D97-AF65-F5344CB8AC3E}">
        <p14:creationId xmlns:p14="http://schemas.microsoft.com/office/powerpoint/2010/main" val="424721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A254-4534-440F-B6A3-EFE66AB86856}"/>
              </a:ext>
            </a:extLst>
          </p:cNvPr>
          <p:cNvSpPr>
            <a:spLocks noGrp="1"/>
          </p:cNvSpPr>
          <p:nvPr>
            <p:ph type="title"/>
          </p:nvPr>
        </p:nvSpPr>
        <p:spPr>
          <a:xfrm>
            <a:off x="1150939" y="178218"/>
            <a:ext cx="7612062" cy="1162319"/>
          </a:xfrm>
        </p:spPr>
        <p:txBody>
          <a:bodyPr/>
          <a:lstStyle/>
          <a:p>
            <a:br>
              <a:rPr lang="en-GB" dirty="0"/>
            </a:br>
            <a:r>
              <a:rPr lang="en-GB" sz="4000" dirty="0"/>
              <a:t>Orchestration vs Choreography</a:t>
            </a:r>
          </a:p>
        </p:txBody>
      </p:sp>
      <p:sp>
        <p:nvSpPr>
          <p:cNvPr id="3" name="Content Placeholder 2">
            <a:extLst>
              <a:ext uri="{FF2B5EF4-FFF2-40B4-BE49-F238E27FC236}">
                <a16:creationId xmlns:a16="http://schemas.microsoft.com/office/drawing/2014/main" id="{C1763882-EFF8-4400-9A0E-1C7EC8BB19BE}"/>
              </a:ext>
            </a:extLst>
          </p:cNvPr>
          <p:cNvSpPr>
            <a:spLocks noGrp="1"/>
          </p:cNvSpPr>
          <p:nvPr>
            <p:ph idx="1"/>
          </p:nvPr>
        </p:nvSpPr>
        <p:spPr/>
        <p:txBody>
          <a:bodyPr/>
          <a:lstStyle/>
          <a:p>
            <a:endParaRPr lang="en-US" sz="2400" dirty="0"/>
          </a:p>
          <a:p>
            <a:endParaRPr lang="en-GB" dirty="0"/>
          </a:p>
        </p:txBody>
      </p:sp>
      <p:pic>
        <p:nvPicPr>
          <p:cNvPr id="4" name="Picture 3">
            <a:extLst>
              <a:ext uri="{FF2B5EF4-FFF2-40B4-BE49-F238E27FC236}">
                <a16:creationId xmlns:a16="http://schemas.microsoft.com/office/drawing/2014/main" id="{E3CB8F13-E4CC-42FF-AF9E-8A5B6467CDBB}"/>
              </a:ext>
            </a:extLst>
          </p:cNvPr>
          <p:cNvPicPr>
            <a:picLocks noChangeAspect="1"/>
          </p:cNvPicPr>
          <p:nvPr/>
        </p:nvPicPr>
        <p:blipFill>
          <a:blip r:embed="rId3"/>
          <a:stretch>
            <a:fillRect/>
          </a:stretch>
        </p:blipFill>
        <p:spPr>
          <a:xfrm>
            <a:off x="2209800" y="1733267"/>
            <a:ext cx="3505200" cy="4916192"/>
          </a:xfrm>
          <a:prstGeom prst="rect">
            <a:avLst/>
          </a:prstGeom>
        </p:spPr>
      </p:pic>
    </p:spTree>
    <p:extLst>
      <p:ext uri="{BB962C8B-B14F-4D97-AF65-F5344CB8AC3E}">
        <p14:creationId xmlns:p14="http://schemas.microsoft.com/office/powerpoint/2010/main" val="42764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DEEC-A3D6-4DE0-9630-5B8E5076050E}"/>
              </a:ext>
            </a:extLst>
          </p:cNvPr>
          <p:cNvSpPr>
            <a:spLocks noGrp="1"/>
          </p:cNvSpPr>
          <p:nvPr>
            <p:ph type="title"/>
          </p:nvPr>
        </p:nvSpPr>
        <p:spPr/>
        <p:txBody>
          <a:bodyPr/>
          <a:lstStyle/>
          <a:p>
            <a:r>
              <a:rPr lang="en-GB" dirty="0"/>
              <a:t>Composition Concerns</a:t>
            </a:r>
            <a:br>
              <a:rPr lang="en-GB" dirty="0"/>
            </a:br>
            <a:endParaRPr lang="en-GB" dirty="0"/>
          </a:p>
        </p:txBody>
      </p:sp>
      <p:sp>
        <p:nvSpPr>
          <p:cNvPr id="3" name="Content Placeholder 2">
            <a:extLst>
              <a:ext uri="{FF2B5EF4-FFF2-40B4-BE49-F238E27FC236}">
                <a16:creationId xmlns:a16="http://schemas.microsoft.com/office/drawing/2014/main" id="{C3988A86-966F-465C-A865-3209B966FA57}"/>
              </a:ext>
            </a:extLst>
          </p:cNvPr>
          <p:cNvSpPr>
            <a:spLocks noGrp="1"/>
          </p:cNvSpPr>
          <p:nvPr>
            <p:ph idx="1"/>
          </p:nvPr>
        </p:nvSpPr>
        <p:spPr>
          <a:xfrm>
            <a:off x="304800" y="2017712"/>
            <a:ext cx="8639175" cy="4535487"/>
          </a:xfrm>
        </p:spPr>
        <p:txBody>
          <a:bodyPr/>
          <a:lstStyle/>
          <a:p>
            <a:r>
              <a:rPr lang="en-US" sz="2400" dirty="0"/>
              <a:t>1) Component Access: to support access to and the </a:t>
            </a:r>
            <a:r>
              <a:rPr lang="en-US" sz="2400" dirty="0" err="1"/>
              <a:t>appli</a:t>
            </a:r>
            <a:r>
              <a:rPr lang="en-US" sz="2400" dirty="0"/>
              <a:t>-cation of other components that are available to the servicing application, returning such components for accepting service </a:t>
            </a:r>
            <a:r>
              <a:rPr lang="en-GB" sz="2400" dirty="0"/>
              <a:t>transactions.</a:t>
            </a:r>
          </a:p>
          <a:p>
            <a:r>
              <a:rPr lang="en-GB" sz="2400" dirty="0"/>
              <a:t>2) Conversation Management: to manage communication </a:t>
            </a:r>
            <a:r>
              <a:rPr lang="en-US" sz="2400" dirty="0"/>
              <a:t>among components and the hierarchy of components in order to allow the precise and correct transfer of data.</a:t>
            </a:r>
          </a:p>
          <a:p>
            <a:r>
              <a:rPr lang="en-US" sz="2400" dirty="0"/>
              <a:t>3) Control ﬂow: components’ use order is also important. Therefore, the system will require control over components’ order of operation. For example, the system will wait for component B to ﬁnish its operation, then components C and D may initiate their operations.</a:t>
            </a:r>
          </a:p>
          <a:p>
            <a:endParaRPr lang="en-GB" sz="2400" dirty="0"/>
          </a:p>
        </p:txBody>
      </p:sp>
    </p:spTree>
    <p:extLst>
      <p:ext uri="{BB962C8B-B14F-4D97-AF65-F5344CB8AC3E}">
        <p14:creationId xmlns:p14="http://schemas.microsoft.com/office/powerpoint/2010/main" val="417612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DEEC-A3D6-4DE0-9630-5B8E5076050E}"/>
              </a:ext>
            </a:extLst>
          </p:cNvPr>
          <p:cNvSpPr>
            <a:spLocks noGrp="1"/>
          </p:cNvSpPr>
          <p:nvPr>
            <p:ph type="title"/>
          </p:nvPr>
        </p:nvSpPr>
        <p:spPr/>
        <p:txBody>
          <a:bodyPr/>
          <a:lstStyle/>
          <a:p>
            <a:r>
              <a:rPr lang="en-GB" dirty="0"/>
              <a:t>Composition Concerns</a:t>
            </a:r>
            <a:br>
              <a:rPr lang="en-GB" dirty="0"/>
            </a:br>
            <a:endParaRPr lang="en-GB" dirty="0"/>
          </a:p>
        </p:txBody>
      </p:sp>
      <p:sp>
        <p:nvSpPr>
          <p:cNvPr id="3" name="Content Placeholder 2">
            <a:extLst>
              <a:ext uri="{FF2B5EF4-FFF2-40B4-BE49-F238E27FC236}">
                <a16:creationId xmlns:a16="http://schemas.microsoft.com/office/drawing/2014/main" id="{C3988A86-966F-465C-A865-3209B966FA57}"/>
              </a:ext>
            </a:extLst>
          </p:cNvPr>
          <p:cNvSpPr>
            <a:spLocks noGrp="1"/>
          </p:cNvSpPr>
          <p:nvPr>
            <p:ph idx="1"/>
          </p:nvPr>
        </p:nvSpPr>
        <p:spPr>
          <a:xfrm>
            <a:off x="304800" y="2017713"/>
            <a:ext cx="8650288" cy="4114800"/>
          </a:xfrm>
        </p:spPr>
        <p:txBody>
          <a:bodyPr/>
          <a:lstStyle/>
          <a:p>
            <a:r>
              <a:rPr lang="en-US" sz="2400" dirty="0"/>
              <a:t>4) Data Flow: to control the ﬂow of data for the purpose of data communication. This concerns the ﬁrst to the last components that have been </a:t>
            </a:r>
            <a:r>
              <a:rPr lang="en-US" sz="2400" dirty="0" err="1"/>
              <a:t>initialised</a:t>
            </a:r>
            <a:r>
              <a:rPr lang="en-US" sz="2400" dirty="0"/>
              <a:t>, where all components have to be </a:t>
            </a:r>
            <a:r>
              <a:rPr lang="en-US" sz="2400" dirty="0" err="1"/>
              <a:t>initialised</a:t>
            </a:r>
            <a:r>
              <a:rPr lang="en-US" sz="2400" dirty="0"/>
              <a:t> correctly and harmoniously.</a:t>
            </a:r>
          </a:p>
          <a:p>
            <a:r>
              <a:rPr lang="en-US" sz="2400" dirty="0"/>
              <a:t>5) Data Transformation: to transform data that is being  sent and received among components. This is because various types of data, such as XML and JSON, are sent and received among components. Therefore, the system requires the transformation of such data so that it can be used on the intended component. Another mode of data transformation </a:t>
            </a:r>
            <a:r>
              <a:rPr lang="en-US" sz="2400" dirty="0" err="1"/>
              <a:t>issize</a:t>
            </a:r>
            <a:r>
              <a:rPr lang="en-US" sz="2400" dirty="0"/>
              <a:t>, where each component receives a different size of data of the same type.</a:t>
            </a:r>
          </a:p>
          <a:p>
            <a:endParaRPr lang="en-GB" sz="2400" dirty="0"/>
          </a:p>
        </p:txBody>
      </p:sp>
    </p:spTree>
    <p:extLst>
      <p:ext uri="{BB962C8B-B14F-4D97-AF65-F5344CB8AC3E}">
        <p14:creationId xmlns:p14="http://schemas.microsoft.com/office/powerpoint/2010/main" val="869764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3BD2-B44E-4E86-B09C-07229A8D69B9}"/>
              </a:ext>
            </a:extLst>
          </p:cNvPr>
          <p:cNvSpPr>
            <a:spLocks noGrp="1"/>
          </p:cNvSpPr>
          <p:nvPr>
            <p:ph type="title"/>
          </p:nvPr>
        </p:nvSpPr>
        <p:spPr/>
        <p:txBody>
          <a:bodyPr/>
          <a:lstStyle/>
          <a:p>
            <a:r>
              <a:rPr lang="en-GB" dirty="0"/>
              <a:t>Composition Constructs</a:t>
            </a:r>
            <a:br>
              <a:rPr lang="en-GB" dirty="0"/>
            </a:br>
            <a:endParaRPr lang="en-GB" dirty="0"/>
          </a:p>
        </p:txBody>
      </p:sp>
      <p:sp>
        <p:nvSpPr>
          <p:cNvPr id="3" name="Content Placeholder 2">
            <a:extLst>
              <a:ext uri="{FF2B5EF4-FFF2-40B4-BE49-F238E27FC236}">
                <a16:creationId xmlns:a16="http://schemas.microsoft.com/office/drawing/2014/main" id="{40F9A901-90E4-4B28-9262-68E1EF4FE328}"/>
              </a:ext>
            </a:extLst>
          </p:cNvPr>
          <p:cNvSpPr>
            <a:spLocks noGrp="1"/>
          </p:cNvSpPr>
          <p:nvPr>
            <p:ph idx="1"/>
          </p:nvPr>
        </p:nvSpPr>
        <p:spPr/>
        <p:txBody>
          <a:bodyPr/>
          <a:lstStyle/>
          <a:p>
            <a:r>
              <a:rPr lang="en-US" sz="2800" dirty="0"/>
              <a:t>In order to construct the composition, there are several steps in the construction and gathering of service components</a:t>
            </a:r>
          </a:p>
          <a:p>
            <a:r>
              <a:rPr lang="en-US" sz="2800" dirty="0"/>
              <a:t>These can be organized in 3 categories:</a:t>
            </a:r>
          </a:p>
          <a:p>
            <a:pPr marL="514350" indent="-514350">
              <a:buFont typeface="+mj-lt"/>
              <a:buAutoNum type="arabicPeriod"/>
            </a:pPr>
            <a:r>
              <a:rPr lang="en-US" sz="2800" dirty="0"/>
              <a:t>Control flow patterns</a:t>
            </a:r>
          </a:p>
          <a:p>
            <a:pPr marL="514350" indent="-514350">
              <a:buFont typeface="+mj-lt"/>
              <a:buAutoNum type="arabicPeriod"/>
            </a:pPr>
            <a:r>
              <a:rPr lang="en-US" sz="2800" dirty="0"/>
              <a:t>Data Flow Patterns</a:t>
            </a:r>
          </a:p>
          <a:p>
            <a:pPr marL="514350" indent="-514350">
              <a:buFont typeface="+mj-lt"/>
              <a:buAutoNum type="arabicPeriod"/>
            </a:pPr>
            <a:r>
              <a:rPr lang="en-US" sz="2800" dirty="0"/>
              <a:t>Data Transformation capabilities</a:t>
            </a:r>
            <a:endParaRPr lang="en-GB" sz="2800" dirty="0"/>
          </a:p>
        </p:txBody>
      </p:sp>
    </p:spTree>
    <p:extLst>
      <p:ext uri="{BB962C8B-B14F-4D97-AF65-F5344CB8AC3E}">
        <p14:creationId xmlns:p14="http://schemas.microsoft.com/office/powerpoint/2010/main" val="877001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CEE3-13EA-4492-99D1-5F6F6C46FE17}"/>
              </a:ext>
            </a:extLst>
          </p:cNvPr>
          <p:cNvSpPr>
            <a:spLocks noGrp="1"/>
          </p:cNvSpPr>
          <p:nvPr>
            <p:ph type="title"/>
          </p:nvPr>
        </p:nvSpPr>
        <p:spPr/>
        <p:txBody>
          <a:bodyPr/>
          <a:lstStyle/>
          <a:p>
            <a:r>
              <a:rPr lang="en-US" dirty="0"/>
              <a:t>Control flow patterns</a:t>
            </a:r>
            <a:br>
              <a:rPr lang="en-US" dirty="0"/>
            </a:br>
            <a:endParaRPr lang="en-GB" dirty="0"/>
          </a:p>
        </p:txBody>
      </p:sp>
      <p:sp>
        <p:nvSpPr>
          <p:cNvPr id="3" name="Content Placeholder 2">
            <a:extLst>
              <a:ext uri="{FF2B5EF4-FFF2-40B4-BE49-F238E27FC236}">
                <a16:creationId xmlns:a16="http://schemas.microsoft.com/office/drawing/2014/main" id="{30C61538-A796-4F36-97C5-3433460A2999}"/>
              </a:ext>
            </a:extLst>
          </p:cNvPr>
          <p:cNvSpPr>
            <a:spLocks noGrp="1"/>
          </p:cNvSpPr>
          <p:nvPr>
            <p:ph idx="1"/>
          </p:nvPr>
        </p:nvSpPr>
        <p:spPr/>
        <p:txBody>
          <a:bodyPr/>
          <a:lstStyle/>
          <a:p>
            <a:r>
              <a:rPr lang="en-US" sz="2400" dirty="0"/>
              <a:t>This step speciﬁes the ﬂow from one component to another, in order fashion, pertaining to the </a:t>
            </a:r>
            <a:r>
              <a:rPr lang="en-GB" sz="2400" dirty="0"/>
              <a:t>given ﬂow criteria</a:t>
            </a:r>
          </a:p>
          <a:p>
            <a:r>
              <a:rPr lang="en-US" sz="2400" dirty="0"/>
              <a:t>The legitimate component will be called for and it will return data as a default value for the construction of the new component. This step will be repeated to the end </a:t>
            </a:r>
            <a:r>
              <a:rPr lang="en-GB" sz="2400" dirty="0"/>
              <a:t>of the service component</a:t>
            </a:r>
          </a:p>
        </p:txBody>
      </p:sp>
    </p:spTree>
    <p:extLst>
      <p:ext uri="{BB962C8B-B14F-4D97-AF65-F5344CB8AC3E}">
        <p14:creationId xmlns:p14="http://schemas.microsoft.com/office/powerpoint/2010/main" val="145978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893A-59DE-4D48-918A-725E2FD9B779}"/>
              </a:ext>
            </a:extLst>
          </p:cNvPr>
          <p:cNvSpPr>
            <a:spLocks noGrp="1"/>
          </p:cNvSpPr>
          <p:nvPr>
            <p:ph type="title"/>
          </p:nvPr>
        </p:nvSpPr>
        <p:spPr/>
        <p:txBody>
          <a:bodyPr/>
          <a:lstStyle/>
          <a:p>
            <a:r>
              <a:rPr lang="en-GB" dirty="0"/>
              <a:t>Data Flow Patters</a:t>
            </a:r>
          </a:p>
        </p:txBody>
      </p:sp>
      <p:sp>
        <p:nvSpPr>
          <p:cNvPr id="3" name="Content Placeholder 2">
            <a:extLst>
              <a:ext uri="{FF2B5EF4-FFF2-40B4-BE49-F238E27FC236}">
                <a16:creationId xmlns:a16="http://schemas.microsoft.com/office/drawing/2014/main" id="{3F305985-C685-4D08-9071-0BCF18CF83C3}"/>
              </a:ext>
            </a:extLst>
          </p:cNvPr>
          <p:cNvSpPr>
            <a:spLocks noGrp="1"/>
          </p:cNvSpPr>
          <p:nvPr>
            <p:ph idx="1"/>
          </p:nvPr>
        </p:nvSpPr>
        <p:spPr/>
        <p:txBody>
          <a:bodyPr/>
          <a:lstStyle/>
          <a:p>
            <a:r>
              <a:rPr lang="en-US" sz="2400" dirty="0"/>
              <a:t>The system must also understand the data that </a:t>
            </a:r>
            <a:r>
              <a:rPr lang="en-GB" sz="2400" dirty="0"/>
              <a:t>each component requires</a:t>
            </a:r>
          </a:p>
          <a:p>
            <a:r>
              <a:rPr lang="en-US" sz="2400" dirty="0"/>
              <a:t>Previous component that now serves as the input of the current </a:t>
            </a:r>
            <a:r>
              <a:rPr lang="en-GB" sz="2400" dirty="0"/>
              <a:t>component </a:t>
            </a:r>
            <a:r>
              <a:rPr lang="en-US" sz="2400" dirty="0"/>
              <a:t> current component may also require part of the data of the component from another component before the previous one</a:t>
            </a:r>
          </a:p>
          <a:p>
            <a:r>
              <a:rPr lang="en-US" sz="2000" dirty="0"/>
              <a:t>Solution :</a:t>
            </a:r>
            <a:r>
              <a:rPr lang="en-US" sz="2000" dirty="0" err="1"/>
              <a:t>categorised</a:t>
            </a:r>
            <a:r>
              <a:rPr lang="en-US" sz="2000" dirty="0"/>
              <a:t> into scopes</a:t>
            </a:r>
          </a:p>
          <a:p>
            <a:pPr lvl="1"/>
            <a:r>
              <a:rPr lang="en-US" sz="1600" dirty="0"/>
              <a:t>Data of global scope</a:t>
            </a:r>
          </a:p>
          <a:p>
            <a:pPr lvl="1"/>
            <a:r>
              <a:rPr lang="en-US" sz="1600" dirty="0"/>
              <a:t>Data of session scope</a:t>
            </a:r>
          </a:p>
          <a:p>
            <a:pPr lvl="1"/>
            <a:r>
              <a:rPr lang="en-US" sz="1600" dirty="0"/>
              <a:t>Data of request scope</a:t>
            </a:r>
            <a:endParaRPr lang="en-GB" sz="1600" dirty="0"/>
          </a:p>
        </p:txBody>
      </p:sp>
    </p:spTree>
    <p:extLst>
      <p:ext uri="{BB962C8B-B14F-4D97-AF65-F5344CB8AC3E}">
        <p14:creationId xmlns:p14="http://schemas.microsoft.com/office/powerpoint/2010/main" val="23699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D10DA-06D5-4747-9C29-E1A3CB14DB37}"/>
              </a:ext>
            </a:extLst>
          </p:cNvPr>
          <p:cNvSpPr>
            <a:spLocks noGrp="1"/>
          </p:cNvSpPr>
          <p:nvPr>
            <p:ph type="title"/>
          </p:nvPr>
        </p:nvSpPr>
        <p:spPr/>
        <p:txBody>
          <a:bodyPr/>
          <a:lstStyle/>
          <a:p>
            <a:r>
              <a:rPr lang="en-US" dirty="0"/>
              <a:t>Overview</a:t>
            </a:r>
            <a:endParaRPr lang="en-GB" dirty="0"/>
          </a:p>
        </p:txBody>
      </p:sp>
      <p:sp>
        <p:nvSpPr>
          <p:cNvPr id="3" name="Content Placeholder 2">
            <a:extLst>
              <a:ext uri="{FF2B5EF4-FFF2-40B4-BE49-F238E27FC236}">
                <a16:creationId xmlns:a16="http://schemas.microsoft.com/office/drawing/2014/main" id="{8E06EAE9-9ED8-4529-9BAA-8C1065EC112F}"/>
              </a:ext>
            </a:extLst>
          </p:cNvPr>
          <p:cNvSpPr>
            <a:spLocks noGrp="1"/>
          </p:cNvSpPr>
          <p:nvPr>
            <p:ph idx="1"/>
          </p:nvPr>
        </p:nvSpPr>
        <p:spPr/>
        <p:txBody>
          <a:bodyPr/>
          <a:lstStyle/>
          <a:p>
            <a:pPr marL="457200" indent="-457200">
              <a:buFont typeface="Wingdings" panose="05000000000000000000" pitchFamily="2" charset="2"/>
              <a:buChar char="ü"/>
            </a:pPr>
            <a:r>
              <a:rPr lang="en-US" altLang="en-US" sz="2400" dirty="0"/>
              <a:t>Introduction</a:t>
            </a:r>
          </a:p>
          <a:p>
            <a:pPr marL="457200" indent="-457200">
              <a:buFont typeface="Wingdings" panose="05000000000000000000" pitchFamily="2" charset="2"/>
              <a:buChar char="ü"/>
            </a:pPr>
            <a:r>
              <a:rPr lang="en-US" altLang="en-US" sz="2400" dirty="0"/>
              <a:t>Web services</a:t>
            </a:r>
          </a:p>
          <a:p>
            <a:pPr marL="457200" indent="-457200">
              <a:buFont typeface="Wingdings" panose="05000000000000000000" pitchFamily="2" charset="2"/>
              <a:buChar char="ü"/>
            </a:pPr>
            <a:r>
              <a:rPr lang="en-US" altLang="en-US" sz="2400" dirty="0"/>
              <a:t>Web service composition</a:t>
            </a:r>
          </a:p>
          <a:p>
            <a:pPr marL="457200" indent="-457200">
              <a:buFont typeface="Wingdings" panose="05000000000000000000" pitchFamily="2" charset="2"/>
              <a:buChar char="ü"/>
            </a:pPr>
            <a:r>
              <a:rPr lang="en-US" altLang="en-US" sz="2400" dirty="0"/>
              <a:t>Restful service composition</a:t>
            </a:r>
          </a:p>
          <a:p>
            <a:pPr marL="457200" indent="-457200">
              <a:buFont typeface="Wingdings" panose="05000000000000000000" pitchFamily="2" charset="2"/>
              <a:buChar char="ü"/>
            </a:pPr>
            <a:r>
              <a:rPr lang="en-US" altLang="en-US" sz="2400" dirty="0"/>
              <a:t>Composition concern</a:t>
            </a:r>
          </a:p>
          <a:p>
            <a:pPr marL="457200" indent="-457200">
              <a:buFont typeface="Wingdings" panose="05000000000000000000" pitchFamily="2" charset="2"/>
              <a:buChar char="ü"/>
            </a:pPr>
            <a:r>
              <a:rPr lang="en-US" altLang="en-US" sz="2400" dirty="0"/>
              <a:t>Composition construct</a:t>
            </a:r>
          </a:p>
          <a:p>
            <a:pPr marL="457200" indent="-457200">
              <a:buFont typeface="Wingdings" panose="05000000000000000000" pitchFamily="2" charset="2"/>
              <a:buChar char="ü"/>
            </a:pPr>
            <a:r>
              <a:rPr lang="en-US" altLang="en-US" sz="2400" dirty="0"/>
              <a:t>Cross cutting concerns</a:t>
            </a:r>
          </a:p>
          <a:p>
            <a:pPr marL="457200" indent="-457200">
              <a:buFont typeface="Wingdings" panose="05000000000000000000" pitchFamily="2" charset="2"/>
              <a:buChar char="ü"/>
            </a:pPr>
            <a:r>
              <a:rPr lang="en-US" altLang="en-US" sz="2400" dirty="0"/>
              <a:t>Knowledge reuse </a:t>
            </a:r>
          </a:p>
          <a:p>
            <a:pPr marL="457200" indent="-457200">
              <a:buFont typeface="Wingdings" panose="05000000000000000000" pitchFamily="2" charset="2"/>
              <a:buChar char="ü"/>
            </a:pPr>
            <a:r>
              <a:rPr lang="en-US" altLang="en-US" sz="2400" dirty="0"/>
              <a:t>Automation level</a:t>
            </a:r>
          </a:p>
          <a:p>
            <a:pPr marL="457200" indent="-457200">
              <a:buFont typeface="Wingdings" panose="05000000000000000000" pitchFamily="2" charset="2"/>
              <a:buChar char="ü"/>
            </a:pPr>
            <a:endParaRPr lang="en-US" altLang="en-US" dirty="0"/>
          </a:p>
          <a:p>
            <a:endParaRPr lang="en-GB" dirty="0"/>
          </a:p>
        </p:txBody>
      </p:sp>
    </p:spTree>
    <p:extLst>
      <p:ext uri="{BB962C8B-B14F-4D97-AF65-F5344CB8AC3E}">
        <p14:creationId xmlns:p14="http://schemas.microsoft.com/office/powerpoint/2010/main" val="1435027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45BC-B9D6-49DE-BA51-ED0CB334D014}"/>
              </a:ext>
            </a:extLst>
          </p:cNvPr>
          <p:cNvSpPr>
            <a:spLocks noGrp="1"/>
          </p:cNvSpPr>
          <p:nvPr>
            <p:ph type="title"/>
          </p:nvPr>
        </p:nvSpPr>
        <p:spPr/>
        <p:txBody>
          <a:bodyPr/>
          <a:lstStyle/>
          <a:p>
            <a:r>
              <a:rPr lang="en-GB" sz="4000" dirty="0"/>
              <a:t>Data transformation capabilities</a:t>
            </a:r>
          </a:p>
        </p:txBody>
      </p:sp>
      <p:sp>
        <p:nvSpPr>
          <p:cNvPr id="3" name="Content Placeholder 2">
            <a:extLst>
              <a:ext uri="{FF2B5EF4-FFF2-40B4-BE49-F238E27FC236}">
                <a16:creationId xmlns:a16="http://schemas.microsoft.com/office/drawing/2014/main" id="{F22E1096-8273-49DC-8B92-2F3282E27119}"/>
              </a:ext>
            </a:extLst>
          </p:cNvPr>
          <p:cNvSpPr>
            <a:spLocks noGrp="1"/>
          </p:cNvSpPr>
          <p:nvPr>
            <p:ph idx="1"/>
          </p:nvPr>
        </p:nvSpPr>
        <p:spPr>
          <a:xfrm>
            <a:off x="609600" y="2017712"/>
            <a:ext cx="8345488" cy="4230687"/>
          </a:xfrm>
        </p:spPr>
        <p:txBody>
          <a:bodyPr/>
          <a:lstStyle/>
          <a:p>
            <a:r>
              <a:rPr lang="en-US" sz="2000" dirty="0"/>
              <a:t>components from different web services will be different in terms of input and output data</a:t>
            </a:r>
          </a:p>
          <a:p>
            <a:r>
              <a:rPr lang="en-US" sz="2000" b="1" dirty="0"/>
              <a:t>Automated Transformation</a:t>
            </a:r>
          </a:p>
          <a:p>
            <a:pPr lvl="1"/>
            <a:r>
              <a:rPr lang="en-US" sz="2000" dirty="0"/>
              <a:t>Data transformation of the same type and format.</a:t>
            </a:r>
          </a:p>
          <a:p>
            <a:pPr lvl="1"/>
            <a:r>
              <a:rPr lang="en-US" sz="2000" dirty="0"/>
              <a:t>Data transformation of the same type but only partial </a:t>
            </a:r>
            <a:r>
              <a:rPr lang="en-GB" sz="2000" dirty="0"/>
              <a:t>transformation is required.</a:t>
            </a:r>
          </a:p>
          <a:p>
            <a:pPr lvl="1"/>
            <a:r>
              <a:rPr lang="en-US" sz="2000" dirty="0"/>
              <a:t>Data transformation of different types and the structure of entire data needs to be transformed.</a:t>
            </a:r>
          </a:p>
          <a:p>
            <a:pPr lvl="1"/>
            <a:r>
              <a:rPr lang="en-US" sz="2000" dirty="0"/>
              <a:t>Data transformation of different types but only partial </a:t>
            </a:r>
            <a:r>
              <a:rPr lang="en-GB" sz="2000" dirty="0"/>
              <a:t>transformation is required.</a:t>
            </a:r>
          </a:p>
          <a:p>
            <a:r>
              <a:rPr lang="en-GB" sz="2000" b="1" dirty="0"/>
              <a:t>Semi-automated Transformation</a:t>
            </a:r>
          </a:p>
          <a:p>
            <a:r>
              <a:rPr lang="en-US" sz="2000" dirty="0"/>
              <a:t>this is a data trans-formation that the user has previously speciﬁed</a:t>
            </a:r>
            <a:endParaRPr lang="en-GB" sz="2000" dirty="0"/>
          </a:p>
        </p:txBody>
      </p:sp>
    </p:spTree>
    <p:extLst>
      <p:ext uri="{BB962C8B-B14F-4D97-AF65-F5344CB8AC3E}">
        <p14:creationId xmlns:p14="http://schemas.microsoft.com/office/powerpoint/2010/main" val="146045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A770-6529-4009-A991-B6A7FD8EE555}"/>
              </a:ext>
            </a:extLst>
          </p:cNvPr>
          <p:cNvSpPr>
            <a:spLocks noGrp="1"/>
          </p:cNvSpPr>
          <p:nvPr>
            <p:ph type="title"/>
          </p:nvPr>
        </p:nvSpPr>
        <p:spPr/>
        <p:txBody>
          <a:bodyPr/>
          <a:lstStyle/>
          <a:p>
            <a:r>
              <a:rPr lang="en-GB" dirty="0"/>
              <a:t>Crosscutting – Concerns</a:t>
            </a:r>
            <a:br>
              <a:rPr lang="en-GB" dirty="0"/>
            </a:br>
            <a:endParaRPr lang="en-GB" dirty="0"/>
          </a:p>
        </p:txBody>
      </p:sp>
      <p:sp>
        <p:nvSpPr>
          <p:cNvPr id="3" name="Content Placeholder 2">
            <a:extLst>
              <a:ext uri="{FF2B5EF4-FFF2-40B4-BE49-F238E27FC236}">
                <a16:creationId xmlns:a16="http://schemas.microsoft.com/office/drawing/2014/main" id="{28E860BA-4727-4D67-9E8B-69A400AAE445}"/>
              </a:ext>
            </a:extLst>
          </p:cNvPr>
          <p:cNvSpPr>
            <a:spLocks noGrp="1"/>
          </p:cNvSpPr>
          <p:nvPr>
            <p:ph idx="1"/>
          </p:nvPr>
        </p:nvSpPr>
        <p:spPr/>
        <p:txBody>
          <a:bodyPr/>
          <a:lstStyle/>
          <a:p>
            <a:r>
              <a:rPr lang="en-US" sz="2000" dirty="0"/>
              <a:t>There are several crosscutting concerns for the preparation of web service composition, ranging from the initiation process </a:t>
            </a:r>
            <a:r>
              <a:rPr lang="en-GB" sz="2000" dirty="0"/>
              <a:t>to the ﬁnalised process</a:t>
            </a:r>
          </a:p>
          <a:p>
            <a:r>
              <a:rPr lang="en-GB" sz="2000" dirty="0"/>
              <a:t>Exception -</a:t>
            </a:r>
            <a:r>
              <a:rPr lang="en-US" sz="2000" dirty="0"/>
              <a:t>web service composition must be able to detect potential errors and </a:t>
            </a:r>
            <a:r>
              <a:rPr lang="en-US" sz="2000" dirty="0" err="1"/>
              <a:t>analyse</a:t>
            </a:r>
            <a:r>
              <a:rPr lang="en-US" sz="2000" dirty="0"/>
              <a:t> the extent that such an error will cause to the operation of the components</a:t>
            </a:r>
            <a:endParaRPr lang="en-GB" sz="2000" dirty="0"/>
          </a:p>
          <a:p>
            <a:pPr marL="571500" indent="-571500">
              <a:buFont typeface="+mj-lt"/>
              <a:buAutoNum type="romanUcPeriod"/>
            </a:pPr>
            <a:r>
              <a:rPr lang="en-US" sz="2000" dirty="0"/>
              <a:t>T</a:t>
            </a:r>
            <a:r>
              <a:rPr lang="en-GB" sz="2000" dirty="0" err="1"/>
              <a:t>ransaction</a:t>
            </a:r>
            <a:r>
              <a:rPr lang="en-GB" sz="2000" dirty="0"/>
              <a:t> -</a:t>
            </a:r>
            <a:r>
              <a:rPr lang="en-US" sz="2000" dirty="0"/>
              <a:t>When these components are initialized from several web service compositions, the major concern for the system is that it has to work correctly with precise data. This is called “Transaction</a:t>
            </a:r>
            <a:endParaRPr lang="en-GB" sz="2000" dirty="0"/>
          </a:p>
          <a:p>
            <a:pPr marL="571500" indent="-571500">
              <a:buFont typeface="+mj-lt"/>
              <a:buAutoNum type="romanUcPeriod"/>
            </a:pPr>
            <a:r>
              <a:rPr lang="en-US" sz="2000" dirty="0"/>
              <a:t>S</a:t>
            </a:r>
            <a:r>
              <a:rPr lang="en-GB" sz="2000" dirty="0" err="1"/>
              <a:t>ecurity</a:t>
            </a:r>
            <a:r>
              <a:rPr lang="en-GB" sz="2000" dirty="0"/>
              <a:t> –</a:t>
            </a:r>
            <a:r>
              <a:rPr lang="en-US" sz="2000" dirty="0"/>
              <a:t>the security of web service composition begins with entry protection, permission to access web service composition and permission to use each component of each composition</a:t>
            </a:r>
            <a:endParaRPr lang="en-GB" sz="2000" dirty="0"/>
          </a:p>
          <a:p>
            <a:pPr marL="571500" indent="-571500">
              <a:buFont typeface="+mj-lt"/>
              <a:buAutoNum type="romanUcPeriod"/>
            </a:pPr>
            <a:r>
              <a:rPr lang="en-US" sz="2000" dirty="0"/>
              <a:t>S</a:t>
            </a:r>
            <a:r>
              <a:rPr lang="en-GB" sz="2000" dirty="0"/>
              <a:t>LA &amp; QoS-</a:t>
            </a:r>
            <a:r>
              <a:rPr lang="en-US" sz="2000" dirty="0"/>
              <a:t>an important mutual agreement between the service composition user and the service composition </a:t>
            </a:r>
            <a:r>
              <a:rPr lang="en-GB" sz="2000" dirty="0"/>
              <a:t>provider</a:t>
            </a:r>
          </a:p>
          <a:p>
            <a:pPr marL="571500" indent="-571500">
              <a:buFont typeface="+mj-lt"/>
              <a:buAutoNum type="romanUcPeriod"/>
            </a:pPr>
            <a:endParaRPr lang="en-GB" sz="2800" dirty="0"/>
          </a:p>
          <a:p>
            <a:pPr marL="571500" indent="-571500">
              <a:buFont typeface="+mj-lt"/>
              <a:buAutoNum type="romanUcPeriod"/>
            </a:pPr>
            <a:endParaRPr lang="en-GB" sz="2800" dirty="0"/>
          </a:p>
        </p:txBody>
      </p:sp>
    </p:spTree>
    <p:extLst>
      <p:ext uri="{BB962C8B-B14F-4D97-AF65-F5344CB8AC3E}">
        <p14:creationId xmlns:p14="http://schemas.microsoft.com/office/powerpoint/2010/main" val="2361473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A770-6529-4009-A991-B6A7FD8EE555}"/>
              </a:ext>
            </a:extLst>
          </p:cNvPr>
          <p:cNvSpPr>
            <a:spLocks noGrp="1"/>
          </p:cNvSpPr>
          <p:nvPr>
            <p:ph type="title"/>
          </p:nvPr>
        </p:nvSpPr>
        <p:spPr/>
        <p:txBody>
          <a:bodyPr/>
          <a:lstStyle/>
          <a:p>
            <a:r>
              <a:rPr lang="en-GB" dirty="0"/>
              <a:t>Crosscutting – Concerns</a:t>
            </a:r>
            <a:br>
              <a:rPr lang="en-GB" dirty="0"/>
            </a:br>
            <a:endParaRPr lang="en-GB" dirty="0"/>
          </a:p>
        </p:txBody>
      </p:sp>
      <p:sp>
        <p:nvSpPr>
          <p:cNvPr id="3" name="Content Placeholder 2">
            <a:extLst>
              <a:ext uri="{FF2B5EF4-FFF2-40B4-BE49-F238E27FC236}">
                <a16:creationId xmlns:a16="http://schemas.microsoft.com/office/drawing/2014/main" id="{28E860BA-4727-4D67-9E8B-69A400AAE445}"/>
              </a:ext>
            </a:extLst>
          </p:cNvPr>
          <p:cNvSpPr>
            <a:spLocks noGrp="1"/>
          </p:cNvSpPr>
          <p:nvPr>
            <p:ph idx="1"/>
          </p:nvPr>
        </p:nvSpPr>
        <p:spPr/>
        <p:txBody>
          <a:bodyPr/>
          <a:lstStyle/>
          <a:p>
            <a:pPr marL="571500" indent="-571500">
              <a:buFont typeface="+mj-lt"/>
              <a:buAutoNum type="romanUcPeriod"/>
            </a:pPr>
            <a:r>
              <a:rPr lang="en-US" sz="2000" dirty="0"/>
              <a:t>S</a:t>
            </a:r>
            <a:r>
              <a:rPr lang="en-GB" sz="2000" dirty="0" err="1"/>
              <a:t>ecurity</a:t>
            </a:r>
            <a:r>
              <a:rPr lang="en-GB" sz="2000" dirty="0"/>
              <a:t> –</a:t>
            </a:r>
            <a:r>
              <a:rPr lang="en-US" sz="2000" dirty="0"/>
              <a:t>the security of web service composition begins with entry protection, permission to access web service composition and permission to use each component of each composition. The security of web service composition can be divided into four levels:</a:t>
            </a:r>
          </a:p>
          <a:p>
            <a:pPr marL="971550" lvl="1" indent="-571500">
              <a:buFont typeface="Wingdings" panose="05000000000000000000" pitchFamily="2" charset="2"/>
              <a:buChar char="v"/>
            </a:pPr>
            <a:r>
              <a:rPr lang="en-US" sz="1600" dirty="0"/>
              <a:t>User Level using authentication with OpenID, single </a:t>
            </a:r>
            <a:r>
              <a:rPr lang="en-US" sz="1600" dirty="0" err="1"/>
              <a:t>signon</a:t>
            </a:r>
            <a:r>
              <a:rPr lang="en-US" sz="1600" dirty="0"/>
              <a:t>, standards for user authentication and </a:t>
            </a:r>
            <a:r>
              <a:rPr lang="en-US" sz="1600" dirty="0" err="1"/>
              <a:t>authorisation</a:t>
            </a:r>
            <a:r>
              <a:rPr lang="en-US" sz="1600" dirty="0"/>
              <a:t> with WS-Security and OAuth.</a:t>
            </a:r>
          </a:p>
          <a:p>
            <a:pPr marL="971550" lvl="1" indent="-571500">
              <a:buFont typeface="Wingdings" panose="05000000000000000000" pitchFamily="2" charset="2"/>
              <a:buChar char="v"/>
            </a:pPr>
            <a:r>
              <a:rPr lang="en-US" sz="1600" dirty="0"/>
              <a:t>Message Level using encryption at the service composition provider level and decryption at the service composition consumer level</a:t>
            </a:r>
          </a:p>
          <a:p>
            <a:pPr marL="971550" lvl="1" indent="-571500">
              <a:buFont typeface="Wingdings" panose="05000000000000000000" pitchFamily="2" charset="2"/>
              <a:buChar char="v"/>
            </a:pPr>
            <a:r>
              <a:rPr lang="en-US" sz="1600" dirty="0"/>
              <a:t>Service Level protection against thread attacks and denial of service by using access protection and detection, as well as imposing the service provider’s security policy by checking service composition attacks</a:t>
            </a:r>
            <a:endParaRPr lang="en-GB" sz="1600" dirty="0"/>
          </a:p>
          <a:p>
            <a:pPr marL="571500" indent="-571500">
              <a:buFont typeface="+mj-lt"/>
              <a:buAutoNum type="romanUcPeriod"/>
            </a:pPr>
            <a:r>
              <a:rPr lang="en-US" sz="2000" dirty="0"/>
              <a:t>S</a:t>
            </a:r>
            <a:r>
              <a:rPr lang="en-GB" sz="2000" dirty="0"/>
              <a:t>LA &amp; QoS-</a:t>
            </a:r>
            <a:r>
              <a:rPr lang="en-US" sz="2000" dirty="0"/>
              <a:t>an important mutual agreement between the service composition user and the service composition </a:t>
            </a:r>
            <a:r>
              <a:rPr lang="en-GB" sz="2000" dirty="0"/>
              <a:t>provider</a:t>
            </a:r>
          </a:p>
          <a:p>
            <a:pPr marL="571500" indent="-571500">
              <a:buFont typeface="+mj-lt"/>
              <a:buAutoNum type="romanUcPeriod"/>
            </a:pPr>
            <a:endParaRPr lang="en-GB" sz="2800" dirty="0"/>
          </a:p>
          <a:p>
            <a:pPr marL="571500" indent="-571500">
              <a:buFont typeface="+mj-lt"/>
              <a:buAutoNum type="romanUcPeriod"/>
            </a:pPr>
            <a:endParaRPr lang="en-GB" sz="2800" dirty="0"/>
          </a:p>
        </p:txBody>
      </p:sp>
    </p:spTree>
    <p:extLst>
      <p:ext uri="{BB962C8B-B14F-4D97-AF65-F5344CB8AC3E}">
        <p14:creationId xmlns:p14="http://schemas.microsoft.com/office/powerpoint/2010/main" val="117811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6938-407F-4F99-898F-C333385549EB}"/>
              </a:ext>
            </a:extLst>
          </p:cNvPr>
          <p:cNvSpPr>
            <a:spLocks noGrp="1"/>
          </p:cNvSpPr>
          <p:nvPr>
            <p:ph type="title"/>
          </p:nvPr>
        </p:nvSpPr>
        <p:spPr>
          <a:xfrm>
            <a:off x="1150938" y="214313"/>
            <a:ext cx="7793037" cy="1004887"/>
          </a:xfrm>
        </p:spPr>
        <p:txBody>
          <a:bodyPr/>
          <a:lstStyle/>
          <a:p>
            <a:r>
              <a:rPr lang="en-GB" dirty="0"/>
              <a:t>Knowledge Reuse</a:t>
            </a:r>
          </a:p>
        </p:txBody>
      </p:sp>
      <p:sp>
        <p:nvSpPr>
          <p:cNvPr id="3" name="Content Placeholder 2">
            <a:extLst>
              <a:ext uri="{FF2B5EF4-FFF2-40B4-BE49-F238E27FC236}">
                <a16:creationId xmlns:a16="http://schemas.microsoft.com/office/drawing/2014/main" id="{A0DF9D71-594F-4391-B424-83915F25BAF7}"/>
              </a:ext>
            </a:extLst>
          </p:cNvPr>
          <p:cNvSpPr>
            <a:spLocks noGrp="1"/>
          </p:cNvSpPr>
          <p:nvPr>
            <p:ph idx="1"/>
          </p:nvPr>
        </p:nvSpPr>
        <p:spPr>
          <a:xfrm>
            <a:off x="152400" y="1905000"/>
            <a:ext cx="8802688" cy="4738687"/>
          </a:xfrm>
        </p:spPr>
        <p:txBody>
          <a:bodyPr/>
          <a:lstStyle/>
          <a:p>
            <a:r>
              <a:rPr lang="en-US" sz="2000" dirty="0"/>
              <a:t>Reuse is an important and prominent part of service com-position. Reuse contains two parts: reused artifact and reused </a:t>
            </a:r>
            <a:r>
              <a:rPr lang="en-GB" sz="2000" dirty="0"/>
              <a:t>technique.</a:t>
            </a:r>
          </a:p>
          <a:p>
            <a:pPr marL="514350" indent="-514350">
              <a:buFont typeface="+mj-lt"/>
              <a:buAutoNum type="arabicPeriod"/>
            </a:pPr>
            <a:r>
              <a:rPr lang="en-US" sz="2000" dirty="0"/>
              <a:t>R</a:t>
            </a:r>
            <a:r>
              <a:rPr lang="en-GB" sz="2000" dirty="0" err="1"/>
              <a:t>eused</a:t>
            </a:r>
            <a:r>
              <a:rPr lang="en-GB" sz="2000" dirty="0"/>
              <a:t> </a:t>
            </a:r>
            <a:r>
              <a:rPr lang="en-GB" sz="2000" dirty="0" err="1"/>
              <a:t>Artifact</a:t>
            </a:r>
            <a:r>
              <a:rPr lang="en-GB" sz="2000" dirty="0"/>
              <a:t>-</a:t>
            </a:r>
            <a:r>
              <a:rPr lang="en-US" sz="2000" dirty="0"/>
              <a:t>Once components have been gathered into composition, it can be reused as a composition or reused as a sub-component of another composition in the following ways:</a:t>
            </a:r>
          </a:p>
          <a:p>
            <a:pPr marL="914400" lvl="1" indent="-514350"/>
            <a:r>
              <a:rPr lang="en-US" sz="2000" dirty="0"/>
              <a:t>In line</a:t>
            </a:r>
          </a:p>
          <a:p>
            <a:pPr marL="914400" lvl="1" indent="-514350"/>
            <a:r>
              <a:rPr lang="en-GB" sz="2000" dirty="0"/>
              <a:t>From process fragment</a:t>
            </a:r>
          </a:p>
          <a:p>
            <a:pPr marL="914400" lvl="1" indent="-514350"/>
            <a:r>
              <a:rPr lang="en-GB" sz="2000" dirty="0"/>
              <a:t>From the aforementioned examples</a:t>
            </a:r>
          </a:p>
          <a:p>
            <a:pPr marL="514350" indent="-514350">
              <a:buFont typeface="+mj-lt"/>
              <a:buAutoNum type="arabicPeriod"/>
            </a:pPr>
            <a:r>
              <a:rPr lang="en-US" sz="2000" dirty="0"/>
              <a:t>R</a:t>
            </a:r>
            <a:r>
              <a:rPr lang="en-GB" sz="2000" dirty="0" err="1"/>
              <a:t>eused</a:t>
            </a:r>
            <a:r>
              <a:rPr lang="en-GB" sz="2000" dirty="0"/>
              <a:t> Technique</a:t>
            </a:r>
          </a:p>
          <a:p>
            <a:pPr marL="914400" lvl="1" indent="-514350"/>
            <a:r>
              <a:rPr lang="en-US" sz="2000" dirty="0"/>
              <a:t>S</a:t>
            </a:r>
            <a:r>
              <a:rPr lang="en-GB" sz="2000" dirty="0" err="1"/>
              <a:t>earch</a:t>
            </a:r>
            <a:r>
              <a:rPr lang="en-GB" sz="2000" dirty="0"/>
              <a:t> &amp; discovery</a:t>
            </a:r>
          </a:p>
          <a:p>
            <a:pPr marL="914400" lvl="1" indent="-514350"/>
            <a:r>
              <a:rPr lang="en-US" sz="2000" dirty="0"/>
              <a:t>C</a:t>
            </a:r>
            <a:r>
              <a:rPr lang="en-GB" sz="2000" dirty="0" err="1"/>
              <a:t>opy</a:t>
            </a:r>
            <a:r>
              <a:rPr lang="en-GB" sz="2000" dirty="0"/>
              <a:t>/Paste technique</a:t>
            </a:r>
          </a:p>
          <a:p>
            <a:pPr marL="914400" lvl="1" indent="-514350"/>
            <a:r>
              <a:rPr lang="en-US" sz="2000" dirty="0"/>
              <a:t>C</a:t>
            </a:r>
            <a:r>
              <a:rPr lang="en-GB" sz="2000" dirty="0" err="1"/>
              <a:t>loning</a:t>
            </a:r>
            <a:r>
              <a:rPr lang="en-GB" sz="2000" dirty="0"/>
              <a:t> technique</a:t>
            </a:r>
          </a:p>
          <a:p>
            <a:pPr marL="914400" lvl="1" indent="-514350"/>
            <a:r>
              <a:rPr lang="en-US" sz="2000" dirty="0"/>
              <a:t>R</a:t>
            </a:r>
            <a:r>
              <a:rPr lang="en-GB" sz="2000" dirty="0"/>
              <a:t>recommendation</a:t>
            </a:r>
          </a:p>
        </p:txBody>
      </p:sp>
    </p:spTree>
    <p:extLst>
      <p:ext uri="{BB962C8B-B14F-4D97-AF65-F5344CB8AC3E}">
        <p14:creationId xmlns:p14="http://schemas.microsoft.com/office/powerpoint/2010/main" val="206906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D899-D60D-41AD-9E15-2A33C283D47C}"/>
              </a:ext>
            </a:extLst>
          </p:cNvPr>
          <p:cNvSpPr>
            <a:spLocks noGrp="1"/>
          </p:cNvSpPr>
          <p:nvPr>
            <p:ph type="title"/>
          </p:nvPr>
        </p:nvSpPr>
        <p:spPr/>
        <p:txBody>
          <a:bodyPr/>
          <a:lstStyle/>
          <a:p>
            <a:r>
              <a:rPr lang="en-GB" dirty="0"/>
              <a:t>Automation Level</a:t>
            </a:r>
            <a:br>
              <a:rPr lang="en-GB" dirty="0"/>
            </a:br>
            <a:endParaRPr lang="en-GB" dirty="0"/>
          </a:p>
        </p:txBody>
      </p:sp>
      <p:sp>
        <p:nvSpPr>
          <p:cNvPr id="3" name="Content Placeholder 2">
            <a:extLst>
              <a:ext uri="{FF2B5EF4-FFF2-40B4-BE49-F238E27FC236}">
                <a16:creationId xmlns:a16="http://schemas.microsoft.com/office/drawing/2014/main" id="{4B5A4915-D39C-409E-8FEA-D9E348848C83}"/>
              </a:ext>
            </a:extLst>
          </p:cNvPr>
          <p:cNvSpPr>
            <a:spLocks noGrp="1"/>
          </p:cNvSpPr>
          <p:nvPr>
            <p:ph idx="1"/>
          </p:nvPr>
        </p:nvSpPr>
        <p:spPr/>
        <p:txBody>
          <a:bodyPr/>
          <a:lstStyle/>
          <a:p>
            <a:r>
              <a:rPr lang="en-US" sz="2400" dirty="0"/>
              <a:t>We have 3 levels</a:t>
            </a:r>
          </a:p>
          <a:p>
            <a:r>
              <a:rPr lang="en-US" sz="2400" b="1" dirty="0"/>
              <a:t>Manual</a:t>
            </a:r>
            <a:r>
              <a:rPr lang="en-US" sz="2400" dirty="0"/>
              <a:t> - the user creates the document, criteria and component, then saves them and instructs the computer to follow the criteria of the web service component; </a:t>
            </a:r>
          </a:p>
          <a:p>
            <a:r>
              <a:rPr lang="en-US" sz="2400" b="1" dirty="0"/>
              <a:t>Automated</a:t>
            </a:r>
            <a:r>
              <a:rPr lang="en-US" sz="2400" dirty="0"/>
              <a:t> – Computer is responsible for making a decision on its own by using artiﬁcial intelligence (AI) </a:t>
            </a:r>
          </a:p>
          <a:p>
            <a:r>
              <a:rPr lang="en-US" sz="2400" b="1" dirty="0"/>
              <a:t>Semi Automated- </a:t>
            </a:r>
            <a:r>
              <a:rPr lang="en-US" sz="2400" dirty="0"/>
              <a:t>the system and user work collaboratively</a:t>
            </a:r>
            <a:endParaRPr lang="en-GB" sz="2400" dirty="0"/>
          </a:p>
        </p:txBody>
      </p:sp>
    </p:spTree>
    <p:extLst>
      <p:ext uri="{BB962C8B-B14F-4D97-AF65-F5344CB8AC3E}">
        <p14:creationId xmlns:p14="http://schemas.microsoft.com/office/powerpoint/2010/main" val="3409535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6FCD-7601-4784-9632-CBF80BF6144D}"/>
              </a:ext>
            </a:extLst>
          </p:cNvPr>
          <p:cNvSpPr>
            <a:spLocks noGrp="1"/>
          </p:cNvSpPr>
          <p:nvPr>
            <p:ph type="title"/>
          </p:nvPr>
        </p:nvSpPr>
        <p:spPr/>
        <p:txBody>
          <a:bodyPr/>
          <a:lstStyle/>
          <a:p>
            <a:r>
              <a:rPr lang="en-GB" dirty="0"/>
              <a:t>Automation Technique</a:t>
            </a:r>
            <a:br>
              <a:rPr lang="en-GB" dirty="0"/>
            </a:br>
            <a:endParaRPr lang="en-GB" dirty="0"/>
          </a:p>
        </p:txBody>
      </p:sp>
      <p:sp>
        <p:nvSpPr>
          <p:cNvPr id="3" name="Content Placeholder 2">
            <a:extLst>
              <a:ext uri="{FF2B5EF4-FFF2-40B4-BE49-F238E27FC236}">
                <a16:creationId xmlns:a16="http://schemas.microsoft.com/office/drawing/2014/main" id="{37A5D398-7148-41A7-9A51-BAF9FB09730E}"/>
              </a:ext>
            </a:extLst>
          </p:cNvPr>
          <p:cNvSpPr>
            <a:spLocks noGrp="1"/>
          </p:cNvSpPr>
          <p:nvPr>
            <p:ph idx="1"/>
          </p:nvPr>
        </p:nvSpPr>
        <p:spPr>
          <a:xfrm>
            <a:off x="533400" y="2017712"/>
            <a:ext cx="8421688" cy="4459287"/>
          </a:xfrm>
        </p:spPr>
        <p:txBody>
          <a:bodyPr/>
          <a:lstStyle/>
          <a:p>
            <a:r>
              <a:rPr lang="en-US" sz="2000" dirty="0"/>
              <a:t>Using an automation technique reduces human error and supports complex operations. There are three automation techniques,</a:t>
            </a:r>
            <a:r>
              <a:rPr lang="en-GB" sz="2000" dirty="0"/>
              <a:t>as outlined below.</a:t>
            </a:r>
          </a:p>
          <a:p>
            <a:r>
              <a:rPr lang="en-US" sz="2000" dirty="0"/>
              <a:t>There are three automation techniques:-</a:t>
            </a:r>
          </a:p>
          <a:p>
            <a:pPr marL="457200" indent="-457200">
              <a:buFont typeface="+mj-lt"/>
              <a:buAutoNum type="arabicPeriod"/>
            </a:pPr>
            <a:r>
              <a:rPr lang="en-US" sz="2000" dirty="0"/>
              <a:t>Synthesis technique -imitating the target to control the ﬂow and complexity and proportionately solve the problem</a:t>
            </a:r>
          </a:p>
          <a:p>
            <a:pPr marL="457200" indent="-457200">
              <a:buFont typeface="+mj-lt"/>
              <a:buAutoNum type="arabicPeriod"/>
            </a:pPr>
            <a:r>
              <a:rPr lang="en-US" sz="2000" dirty="0"/>
              <a:t>Planning technique -creating semantic meaning by using high-level decision-making language</a:t>
            </a:r>
          </a:p>
          <a:p>
            <a:pPr marL="457200" indent="-457200">
              <a:buFont typeface="+mj-lt"/>
              <a:buAutoNum type="arabicPeriod"/>
            </a:pPr>
            <a:r>
              <a:rPr lang="en-GB" sz="2000" dirty="0"/>
              <a:t>Model-driven development technique-</a:t>
            </a:r>
            <a:r>
              <a:rPr lang="en-US" sz="2000" dirty="0"/>
              <a:t>creating semantic meaning by using high-level decision-making language </a:t>
            </a:r>
            <a:r>
              <a:rPr lang="en-US" sz="2000" dirty="0" err="1"/>
              <a:t>e.g</a:t>
            </a:r>
            <a:r>
              <a:rPr lang="en-US" sz="2000" dirty="0"/>
              <a:t> xml .divided into two parts:-</a:t>
            </a:r>
          </a:p>
          <a:p>
            <a:pPr lvl="1"/>
            <a:r>
              <a:rPr lang="en-US" sz="2000" dirty="0"/>
              <a:t>Composition logic</a:t>
            </a:r>
          </a:p>
          <a:p>
            <a:pPr lvl="1"/>
            <a:r>
              <a:rPr lang="en-US" sz="2000" dirty="0"/>
              <a:t>Data Transform</a:t>
            </a:r>
          </a:p>
          <a:p>
            <a:pPr marL="0" indent="0">
              <a:buNone/>
            </a:pPr>
            <a:endParaRPr lang="en-GB" sz="2000" dirty="0"/>
          </a:p>
        </p:txBody>
      </p:sp>
    </p:spTree>
    <p:extLst>
      <p:ext uri="{BB962C8B-B14F-4D97-AF65-F5344CB8AC3E}">
        <p14:creationId xmlns:p14="http://schemas.microsoft.com/office/powerpoint/2010/main" val="1825151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7F62-6A08-4D0F-800A-47B9DE7E62E3}"/>
              </a:ext>
            </a:extLst>
          </p:cNvPr>
          <p:cNvSpPr>
            <a:spLocks noGrp="1"/>
          </p:cNvSpPr>
          <p:nvPr>
            <p:ph type="title"/>
          </p:nvPr>
        </p:nvSpPr>
        <p:spPr/>
        <p:txBody>
          <a:bodyPr/>
          <a:lstStyle/>
          <a:p>
            <a:r>
              <a:rPr lang="en-US" sz="2800" dirty="0"/>
              <a:t>Presentation Technique and Level of </a:t>
            </a:r>
            <a:r>
              <a:rPr lang="en-US" sz="2800" dirty="0" err="1"/>
              <a:t>RESTFul</a:t>
            </a:r>
            <a:r>
              <a:rPr lang="en-US" sz="2800" dirty="0"/>
              <a:t> Web Service Composition</a:t>
            </a:r>
            <a:endParaRPr lang="en-GB" sz="2800" dirty="0"/>
          </a:p>
        </p:txBody>
      </p:sp>
      <p:pic>
        <p:nvPicPr>
          <p:cNvPr id="4" name="Content Placeholder 3">
            <a:extLst>
              <a:ext uri="{FF2B5EF4-FFF2-40B4-BE49-F238E27FC236}">
                <a16:creationId xmlns:a16="http://schemas.microsoft.com/office/drawing/2014/main" id="{C7DCA76E-0377-4674-892A-2135EBFB906F}"/>
              </a:ext>
            </a:extLst>
          </p:cNvPr>
          <p:cNvPicPr>
            <a:picLocks noGrp="1" noChangeAspect="1"/>
          </p:cNvPicPr>
          <p:nvPr>
            <p:ph idx="1"/>
          </p:nvPr>
        </p:nvPicPr>
        <p:blipFill>
          <a:blip r:embed="rId3"/>
          <a:stretch>
            <a:fillRect/>
          </a:stretch>
        </p:blipFill>
        <p:spPr>
          <a:xfrm>
            <a:off x="609600" y="1981200"/>
            <a:ext cx="7498177" cy="4459143"/>
          </a:xfrm>
          <a:prstGeom prst="rect">
            <a:avLst/>
          </a:prstGeom>
        </p:spPr>
      </p:pic>
    </p:spTree>
    <p:extLst>
      <p:ext uri="{BB962C8B-B14F-4D97-AF65-F5344CB8AC3E}">
        <p14:creationId xmlns:p14="http://schemas.microsoft.com/office/powerpoint/2010/main" val="2875681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8EF4-9779-41DF-B186-C7A9710A8D3B}"/>
              </a:ext>
            </a:extLst>
          </p:cNvPr>
          <p:cNvSpPr>
            <a:spLocks noGrp="1"/>
          </p:cNvSpPr>
          <p:nvPr>
            <p:ph type="title"/>
          </p:nvPr>
        </p:nvSpPr>
        <p:spPr>
          <a:xfrm>
            <a:off x="1150938" y="214313"/>
            <a:ext cx="7793037" cy="1538287"/>
          </a:xfrm>
        </p:spPr>
        <p:txBody>
          <a:bodyPr/>
          <a:lstStyle/>
          <a:p>
            <a:r>
              <a:rPr lang="en-US" sz="2400" dirty="0"/>
              <a:t>Presentation Technique and Level of </a:t>
            </a:r>
            <a:r>
              <a:rPr lang="en-US" sz="2400" dirty="0" err="1"/>
              <a:t>RESTFul</a:t>
            </a:r>
            <a:r>
              <a:rPr lang="en-US" sz="2400" dirty="0"/>
              <a:t> Web Service Composition</a:t>
            </a:r>
            <a:endParaRPr lang="en-GB" sz="2400" dirty="0"/>
          </a:p>
        </p:txBody>
      </p:sp>
      <p:pic>
        <p:nvPicPr>
          <p:cNvPr id="4" name="Content Placeholder 3">
            <a:extLst>
              <a:ext uri="{FF2B5EF4-FFF2-40B4-BE49-F238E27FC236}">
                <a16:creationId xmlns:a16="http://schemas.microsoft.com/office/drawing/2014/main" id="{CD5B74B3-8C1B-4941-B6DC-18D6B227EC49}"/>
              </a:ext>
            </a:extLst>
          </p:cNvPr>
          <p:cNvPicPr>
            <a:picLocks noGrp="1" noChangeAspect="1"/>
          </p:cNvPicPr>
          <p:nvPr>
            <p:ph idx="1"/>
          </p:nvPr>
        </p:nvPicPr>
        <p:blipFill>
          <a:blip r:embed="rId2"/>
          <a:stretch>
            <a:fillRect/>
          </a:stretch>
        </p:blipFill>
        <p:spPr>
          <a:xfrm>
            <a:off x="914399" y="2017294"/>
            <a:ext cx="7182853" cy="4536539"/>
          </a:xfrm>
          <a:prstGeom prst="rect">
            <a:avLst/>
          </a:prstGeom>
        </p:spPr>
      </p:pic>
    </p:spTree>
    <p:extLst>
      <p:ext uri="{BB962C8B-B14F-4D97-AF65-F5344CB8AC3E}">
        <p14:creationId xmlns:p14="http://schemas.microsoft.com/office/powerpoint/2010/main" val="3683593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5E7C-4706-43E1-8F00-972420445FF2}"/>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2AE3099-EB65-43E2-BBB8-F9C4AF39DF11}"/>
              </a:ext>
            </a:extLst>
          </p:cNvPr>
          <p:cNvSpPr>
            <a:spLocks noGrp="1"/>
          </p:cNvSpPr>
          <p:nvPr>
            <p:ph idx="1"/>
          </p:nvPr>
        </p:nvSpPr>
        <p:spPr/>
        <p:txBody>
          <a:bodyPr/>
          <a:lstStyle/>
          <a:p>
            <a:pPr>
              <a:buFont typeface="+mj-lt"/>
              <a:buAutoNum type="arabicPeriod"/>
            </a:pPr>
            <a:r>
              <a:rPr lang="en-GB" sz="1800" dirty="0"/>
              <a:t>K. </a:t>
            </a:r>
            <a:r>
              <a:rPr lang="en-GB" sz="1800" dirty="0" err="1"/>
              <a:t>Sangsanit</a:t>
            </a:r>
            <a:r>
              <a:rPr lang="en-GB" sz="1800" dirty="0"/>
              <a:t>, W. </a:t>
            </a:r>
            <a:r>
              <a:rPr lang="en-GB" sz="1800" dirty="0" err="1"/>
              <a:t>Kurutach</a:t>
            </a:r>
            <a:r>
              <a:rPr lang="en-GB" sz="1800" dirty="0"/>
              <a:t> and S. </a:t>
            </a:r>
            <a:r>
              <a:rPr lang="en-GB" sz="1800" dirty="0" err="1"/>
              <a:t>Phoomvuthisarn</a:t>
            </a:r>
            <a:r>
              <a:rPr lang="en-GB" sz="1800" dirty="0"/>
              <a:t>, "REST web service composition: A survey of automation and techniques," 2018 International Conference on Information Networking (ICOIN), 2018, pp. 116-121, </a:t>
            </a:r>
            <a:r>
              <a:rPr lang="en-GB" sz="1800" dirty="0" err="1"/>
              <a:t>doi</a:t>
            </a:r>
            <a:r>
              <a:rPr lang="en-GB" sz="1800" dirty="0"/>
              <a:t>: 10.1109/ICOIN.2018.8343096.</a:t>
            </a:r>
          </a:p>
          <a:p>
            <a:pPr>
              <a:buFont typeface="+mj-lt"/>
              <a:buAutoNum type="arabicPeriod"/>
            </a:pPr>
            <a:r>
              <a:rPr lang="en-US" sz="1800" dirty="0"/>
              <a:t>Sepulveda, C., R. Alarcon, and J. </a:t>
            </a:r>
            <a:r>
              <a:rPr lang="en-US" sz="1800" dirty="0" err="1"/>
              <a:t>Bellido</a:t>
            </a:r>
            <a:r>
              <a:rPr lang="en-US" sz="1800" dirty="0"/>
              <a:t>, QoS aware descriptions for RESTful service composition: security domain. World Wide Web, 18(4): p. 767-794. 2015.</a:t>
            </a:r>
            <a:endParaRPr lang="en-GB" sz="1800" dirty="0"/>
          </a:p>
        </p:txBody>
      </p:sp>
    </p:spTree>
    <p:extLst>
      <p:ext uri="{BB962C8B-B14F-4D97-AF65-F5344CB8AC3E}">
        <p14:creationId xmlns:p14="http://schemas.microsoft.com/office/powerpoint/2010/main" val="2099155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a:extLst>
              <a:ext uri="{FF2B5EF4-FFF2-40B4-BE49-F238E27FC236}">
                <a16:creationId xmlns:a16="http://schemas.microsoft.com/office/drawing/2014/main" id="{642FAA9F-3D75-465E-A18C-9E45EE158BC1}"/>
              </a:ext>
            </a:extLst>
          </p:cNvPr>
          <p:cNvSpPr>
            <a:spLocks noGrp="1" noChangeArrowheads="1"/>
          </p:cNvSpPr>
          <p:nvPr>
            <p:ph type="title"/>
          </p:nvPr>
        </p:nvSpPr>
        <p:spPr/>
        <p:txBody>
          <a:bodyPr/>
          <a:lstStyle/>
          <a:p>
            <a:r>
              <a:rPr lang="en-US" altLang="en-US"/>
              <a:t>Thank you for your patience!!</a:t>
            </a:r>
          </a:p>
        </p:txBody>
      </p:sp>
      <p:pic>
        <p:nvPicPr>
          <p:cNvPr id="35847" name="Picture 7" descr="j0286034">
            <a:extLst>
              <a:ext uri="{FF2B5EF4-FFF2-40B4-BE49-F238E27FC236}">
                <a16:creationId xmlns:a16="http://schemas.microsoft.com/office/drawing/2014/main" id="{0666652E-96B0-4BA7-94CE-188611BE47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14800" y="3429000"/>
            <a:ext cx="919163" cy="8858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3005-8A0B-4BB3-9274-940367CCFA34}"/>
              </a:ext>
            </a:extLst>
          </p:cNvPr>
          <p:cNvSpPr>
            <a:spLocks noGrp="1"/>
          </p:cNvSpPr>
          <p:nvPr>
            <p:ph type="title"/>
          </p:nvPr>
        </p:nvSpPr>
        <p:spPr/>
        <p:txBody>
          <a:bodyPr/>
          <a:lstStyle/>
          <a:p>
            <a:r>
              <a:rPr lang="en-US" dirty="0"/>
              <a:t>Introduction </a:t>
            </a:r>
            <a:endParaRPr lang="en-GB" dirty="0"/>
          </a:p>
        </p:txBody>
      </p:sp>
      <p:sp>
        <p:nvSpPr>
          <p:cNvPr id="3" name="Content Placeholder 2">
            <a:extLst>
              <a:ext uri="{FF2B5EF4-FFF2-40B4-BE49-F238E27FC236}">
                <a16:creationId xmlns:a16="http://schemas.microsoft.com/office/drawing/2014/main" id="{60CDE90D-F8EF-46E8-96D3-8F80D55D75E8}"/>
              </a:ext>
            </a:extLst>
          </p:cNvPr>
          <p:cNvSpPr>
            <a:spLocks noGrp="1"/>
          </p:cNvSpPr>
          <p:nvPr>
            <p:ph idx="1"/>
          </p:nvPr>
        </p:nvSpPr>
        <p:spPr/>
        <p:txBody>
          <a:bodyPr/>
          <a:lstStyle/>
          <a:p>
            <a:r>
              <a:rPr lang="en-US" sz="2400" dirty="0"/>
              <a:t>Web services are widely used in various sector business, communication, education, and medicine.</a:t>
            </a:r>
          </a:p>
          <a:p>
            <a:r>
              <a:rPr lang="en-US" sz="2400" dirty="0"/>
              <a:t>With web service you provide:</a:t>
            </a:r>
          </a:p>
          <a:p>
            <a:pPr lvl="1"/>
            <a:r>
              <a:rPr lang="en-US" sz="2400" dirty="0"/>
              <a:t>Creation of new work processes</a:t>
            </a:r>
          </a:p>
          <a:p>
            <a:pPr lvl="1"/>
            <a:r>
              <a:rPr lang="en-US" sz="2400" dirty="0"/>
              <a:t>Provide access to existing processes</a:t>
            </a:r>
          </a:p>
          <a:p>
            <a:r>
              <a:rPr lang="en-US" sz="2400" dirty="0"/>
              <a:t>Challenges also exists e.g. human errors or duplicate services</a:t>
            </a:r>
            <a:endParaRPr lang="en-GB" sz="2400" dirty="0"/>
          </a:p>
        </p:txBody>
      </p:sp>
    </p:spTree>
    <p:extLst>
      <p:ext uri="{BB962C8B-B14F-4D97-AF65-F5344CB8AC3E}">
        <p14:creationId xmlns:p14="http://schemas.microsoft.com/office/powerpoint/2010/main" val="1984818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7BDD-EE14-4F73-92D0-11CE86783F36}"/>
              </a:ext>
            </a:extLst>
          </p:cNvPr>
          <p:cNvSpPr>
            <a:spLocks noGrp="1"/>
          </p:cNvSpPr>
          <p:nvPr>
            <p:ph type="title"/>
          </p:nvPr>
        </p:nvSpPr>
        <p:spPr>
          <a:xfrm>
            <a:off x="1150938" y="214313"/>
            <a:ext cx="7793037" cy="1385887"/>
          </a:xfrm>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96F3E5E1-8727-481A-BA24-F84E3C8EE783}"/>
              </a:ext>
            </a:extLst>
          </p:cNvPr>
          <p:cNvSpPr>
            <a:spLocks noGrp="1"/>
          </p:cNvSpPr>
          <p:nvPr>
            <p:ph idx="1"/>
          </p:nvPr>
        </p:nvSpPr>
        <p:spPr>
          <a:xfrm>
            <a:off x="304800" y="1752600"/>
            <a:ext cx="8650288" cy="4724399"/>
          </a:xfrm>
        </p:spPr>
        <p:txBody>
          <a:bodyPr/>
          <a:lstStyle/>
          <a:p>
            <a:r>
              <a:rPr lang="en-GB" dirty="0"/>
              <a:t> </a:t>
            </a:r>
            <a:r>
              <a:rPr lang="en-GB" sz="2400" dirty="0"/>
              <a:t>A web </a:t>
            </a:r>
            <a:r>
              <a:rPr lang="en-US" sz="2400" dirty="0"/>
              <a:t>service contains various servicing components—and more components are being developed</a:t>
            </a:r>
          </a:p>
          <a:p>
            <a:r>
              <a:rPr lang="en-US" sz="2400" dirty="0"/>
              <a:t>This helps in </a:t>
            </a:r>
          </a:p>
          <a:p>
            <a:pPr lvl="1"/>
            <a:r>
              <a:rPr lang="en-US" sz="2400" dirty="0"/>
              <a:t>in order to provide services to an organization, </a:t>
            </a:r>
          </a:p>
          <a:p>
            <a:pPr lvl="1"/>
            <a:r>
              <a:rPr lang="en-US" sz="2400" dirty="0"/>
              <a:t>to support more complex operations a</a:t>
            </a:r>
          </a:p>
          <a:p>
            <a:pPr lvl="1"/>
            <a:r>
              <a:rPr lang="en-US" sz="2400" dirty="0"/>
              <a:t>to </a:t>
            </a:r>
            <a:r>
              <a:rPr lang="en-GB" sz="2400" dirty="0"/>
              <a:t>reduce duplicate operations</a:t>
            </a:r>
          </a:p>
          <a:p>
            <a:r>
              <a:rPr lang="en-US" sz="2400" dirty="0"/>
              <a:t>This led to the development of web composition, where various web services from similar or different services, whether from existing web services or the new service, could be brought together to create a new web composition</a:t>
            </a:r>
            <a:endParaRPr lang="en-GB" sz="2400" dirty="0"/>
          </a:p>
        </p:txBody>
      </p:sp>
    </p:spTree>
    <p:extLst>
      <p:ext uri="{BB962C8B-B14F-4D97-AF65-F5344CB8AC3E}">
        <p14:creationId xmlns:p14="http://schemas.microsoft.com/office/powerpoint/2010/main" val="132652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15CC-0100-4E6C-ADCC-46BFE5285B4E}"/>
              </a:ext>
            </a:extLst>
          </p:cNvPr>
          <p:cNvSpPr>
            <a:spLocks noGrp="1"/>
          </p:cNvSpPr>
          <p:nvPr>
            <p:ph type="title"/>
          </p:nvPr>
        </p:nvSpPr>
        <p:spPr/>
        <p:txBody>
          <a:bodyPr/>
          <a:lstStyle/>
          <a:p>
            <a:r>
              <a:rPr lang="en-US" dirty="0"/>
              <a:t>Introduction – web composition</a:t>
            </a:r>
            <a:endParaRPr lang="en-GB" dirty="0"/>
          </a:p>
        </p:txBody>
      </p:sp>
      <p:sp>
        <p:nvSpPr>
          <p:cNvPr id="3" name="Content Placeholder 2">
            <a:extLst>
              <a:ext uri="{FF2B5EF4-FFF2-40B4-BE49-F238E27FC236}">
                <a16:creationId xmlns:a16="http://schemas.microsoft.com/office/drawing/2014/main" id="{AE774A7C-C00C-4D8F-870E-0B11858F4459}"/>
              </a:ext>
            </a:extLst>
          </p:cNvPr>
          <p:cNvSpPr>
            <a:spLocks noGrp="1"/>
          </p:cNvSpPr>
          <p:nvPr>
            <p:ph idx="1"/>
          </p:nvPr>
        </p:nvSpPr>
        <p:spPr/>
        <p:txBody>
          <a:bodyPr/>
          <a:lstStyle/>
          <a:p>
            <a:r>
              <a:rPr lang="en-US" dirty="0"/>
              <a:t>Web composition was created to reduce the duplication of service &amp; support increasingly complex nature of servicing components.</a:t>
            </a:r>
          </a:p>
          <a:p>
            <a:r>
              <a:rPr lang="en-GB" dirty="0"/>
              <a:t>Various components were </a:t>
            </a:r>
            <a:r>
              <a:rPr lang="en-US" dirty="0"/>
              <a:t>developed to facilitate and support access to and the use </a:t>
            </a:r>
            <a:r>
              <a:rPr lang="en-GB" dirty="0"/>
              <a:t>of web components. </a:t>
            </a:r>
            <a:endParaRPr lang="en-US" dirty="0"/>
          </a:p>
          <a:p>
            <a:endParaRPr lang="en-GB" dirty="0"/>
          </a:p>
        </p:txBody>
      </p:sp>
    </p:spTree>
    <p:extLst>
      <p:ext uri="{BB962C8B-B14F-4D97-AF65-F5344CB8AC3E}">
        <p14:creationId xmlns:p14="http://schemas.microsoft.com/office/powerpoint/2010/main" val="353799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427C-3835-4C06-BB76-155C0BEA89BD}"/>
              </a:ext>
            </a:extLst>
          </p:cNvPr>
          <p:cNvSpPr>
            <a:spLocks noGrp="1"/>
          </p:cNvSpPr>
          <p:nvPr>
            <p:ph type="title"/>
          </p:nvPr>
        </p:nvSpPr>
        <p:spPr/>
        <p:txBody>
          <a:bodyPr/>
          <a:lstStyle/>
          <a:p>
            <a:r>
              <a:rPr lang="en-US" dirty="0"/>
              <a:t>Automatic web composition</a:t>
            </a:r>
            <a:endParaRPr lang="en-GB" dirty="0"/>
          </a:p>
        </p:txBody>
      </p:sp>
      <p:sp>
        <p:nvSpPr>
          <p:cNvPr id="3" name="Content Placeholder 2">
            <a:extLst>
              <a:ext uri="{FF2B5EF4-FFF2-40B4-BE49-F238E27FC236}">
                <a16:creationId xmlns:a16="http://schemas.microsoft.com/office/drawing/2014/main" id="{FD297E12-DAF5-4F68-A880-8D1C50E7F101}"/>
              </a:ext>
            </a:extLst>
          </p:cNvPr>
          <p:cNvSpPr>
            <a:spLocks noGrp="1"/>
          </p:cNvSpPr>
          <p:nvPr>
            <p:ph idx="1"/>
          </p:nvPr>
        </p:nvSpPr>
        <p:spPr/>
        <p:txBody>
          <a:bodyPr/>
          <a:lstStyle/>
          <a:p>
            <a:r>
              <a:rPr lang="en-US" sz="2000" dirty="0"/>
              <a:t>Automation was developed to ensure communication among components, operation control and data transfer and transformation, as well to both eliminate potential error and human error within web components and manage a large quantity of web composition</a:t>
            </a:r>
          </a:p>
          <a:p>
            <a:r>
              <a:rPr lang="en-US" sz="2000" dirty="0"/>
              <a:t>Automatic web composition can be categorized into:-</a:t>
            </a:r>
          </a:p>
          <a:p>
            <a:endParaRPr lang="en-GB" sz="2000" dirty="0"/>
          </a:p>
        </p:txBody>
      </p:sp>
    </p:spTree>
    <p:extLst>
      <p:ext uri="{BB962C8B-B14F-4D97-AF65-F5344CB8AC3E}">
        <p14:creationId xmlns:p14="http://schemas.microsoft.com/office/powerpoint/2010/main" val="149097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0639-2423-4C79-ABC8-24A198BFCE97}"/>
              </a:ext>
            </a:extLst>
          </p:cNvPr>
          <p:cNvSpPr>
            <a:spLocks noGrp="1"/>
          </p:cNvSpPr>
          <p:nvPr>
            <p:ph type="title"/>
          </p:nvPr>
        </p:nvSpPr>
        <p:spPr/>
        <p:txBody>
          <a:bodyPr/>
          <a:lstStyle/>
          <a:p>
            <a:br>
              <a:rPr lang="en-GB" dirty="0"/>
            </a:br>
            <a:r>
              <a:rPr lang="en-GB" dirty="0"/>
              <a:t>WEB SERVICE</a:t>
            </a:r>
          </a:p>
        </p:txBody>
      </p:sp>
      <p:sp>
        <p:nvSpPr>
          <p:cNvPr id="3" name="Content Placeholder 2">
            <a:extLst>
              <a:ext uri="{FF2B5EF4-FFF2-40B4-BE49-F238E27FC236}">
                <a16:creationId xmlns:a16="http://schemas.microsoft.com/office/drawing/2014/main" id="{2A3C3788-7C0D-4091-9294-192A5CB98BC3}"/>
              </a:ext>
            </a:extLst>
          </p:cNvPr>
          <p:cNvSpPr>
            <a:spLocks noGrp="1"/>
          </p:cNvSpPr>
          <p:nvPr>
            <p:ph idx="1"/>
          </p:nvPr>
        </p:nvSpPr>
        <p:spPr/>
        <p:txBody>
          <a:bodyPr/>
          <a:lstStyle/>
          <a:p>
            <a:r>
              <a:rPr lang="en-US" sz="2400" dirty="0"/>
              <a:t>A web service allows the use of application software via a network, where an application’s data is exchanged through </a:t>
            </a:r>
            <a:r>
              <a:rPr lang="en-GB" sz="2400" dirty="0"/>
              <a:t>URL queries</a:t>
            </a:r>
          </a:p>
          <a:p>
            <a:r>
              <a:rPr lang="en-US" sz="2400" dirty="0"/>
              <a:t>Input is processed and output is given via HTTP protocol, as data is exchanged in the form of XML (SOAP) Web Service Description Language (WSDL) is used to explain the characteristics of the object that is being used </a:t>
            </a:r>
            <a:r>
              <a:rPr lang="en-GB" sz="2400" dirty="0"/>
              <a:t>for communication</a:t>
            </a:r>
          </a:p>
        </p:txBody>
      </p:sp>
    </p:spTree>
    <p:extLst>
      <p:ext uri="{BB962C8B-B14F-4D97-AF65-F5344CB8AC3E}">
        <p14:creationId xmlns:p14="http://schemas.microsoft.com/office/powerpoint/2010/main" val="183467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A5F4-BBCD-4D69-894E-97BA55BCA30A}"/>
              </a:ext>
            </a:extLst>
          </p:cNvPr>
          <p:cNvSpPr>
            <a:spLocks noGrp="1"/>
          </p:cNvSpPr>
          <p:nvPr>
            <p:ph type="title"/>
          </p:nvPr>
        </p:nvSpPr>
        <p:spPr/>
        <p:txBody>
          <a:bodyPr/>
          <a:lstStyle/>
          <a:p>
            <a:r>
              <a:rPr lang="en-GB" dirty="0" err="1"/>
              <a:t>RESTFul</a:t>
            </a:r>
            <a:r>
              <a:rPr lang="en-GB" dirty="0"/>
              <a:t> Web Service</a:t>
            </a:r>
            <a:br>
              <a:rPr lang="en-GB" dirty="0"/>
            </a:br>
            <a:endParaRPr lang="en-GB" dirty="0"/>
          </a:p>
        </p:txBody>
      </p:sp>
      <p:sp>
        <p:nvSpPr>
          <p:cNvPr id="3" name="Content Placeholder 2">
            <a:extLst>
              <a:ext uri="{FF2B5EF4-FFF2-40B4-BE49-F238E27FC236}">
                <a16:creationId xmlns:a16="http://schemas.microsoft.com/office/drawing/2014/main" id="{CC83100B-07B0-4966-8130-A3AEE42CB61B}"/>
              </a:ext>
            </a:extLst>
          </p:cNvPr>
          <p:cNvSpPr>
            <a:spLocks noGrp="1"/>
          </p:cNvSpPr>
          <p:nvPr>
            <p:ph idx="1"/>
          </p:nvPr>
        </p:nvSpPr>
        <p:spPr>
          <a:xfrm>
            <a:off x="609600" y="2017712"/>
            <a:ext cx="8345488" cy="4383087"/>
          </a:xfrm>
        </p:spPr>
        <p:txBody>
          <a:bodyPr/>
          <a:lstStyle/>
          <a:p>
            <a:r>
              <a:rPr lang="en-GB" sz="2400" dirty="0"/>
              <a:t>Mode of web service</a:t>
            </a:r>
          </a:p>
          <a:p>
            <a:r>
              <a:rPr lang="en-US" sz="2400" dirty="0"/>
              <a:t>Characteristics</a:t>
            </a:r>
            <a:endParaRPr lang="en-GB" sz="2400" dirty="0"/>
          </a:p>
          <a:p>
            <a:pPr lvl="1"/>
            <a:r>
              <a:rPr lang="en-US" sz="2000" dirty="0"/>
              <a:t>1) Understandable: in the </a:t>
            </a:r>
            <a:r>
              <a:rPr lang="en-US" sz="2000" dirty="0" err="1"/>
              <a:t>RESTFul</a:t>
            </a:r>
            <a:r>
              <a:rPr lang="en-US" sz="2000" dirty="0"/>
              <a:t> web service, resources can be acquired by referencing the resource’s name via HTTP protocol </a:t>
            </a:r>
          </a:p>
          <a:p>
            <a:pPr lvl="1"/>
            <a:r>
              <a:rPr lang="en-US" sz="2000" dirty="0"/>
              <a:t>2) Scalable: as resources are accessed via URL, the Restful web service supports server-side operation, caching, alleviation and load balancing.</a:t>
            </a:r>
          </a:p>
          <a:p>
            <a:pPr lvl="1"/>
            <a:r>
              <a:rPr lang="en-US" sz="2000" dirty="0"/>
              <a:t>3) Declarative: the </a:t>
            </a:r>
            <a:r>
              <a:rPr lang="en-US" sz="2000" dirty="0" err="1"/>
              <a:t>RESTFul</a:t>
            </a:r>
            <a:r>
              <a:rPr lang="en-US" sz="2000" dirty="0"/>
              <a:t> web service focuses more on resources’ names than their usage.</a:t>
            </a:r>
          </a:p>
          <a:p>
            <a:pPr lvl="1"/>
            <a:r>
              <a:rPr lang="en-US" sz="2000" dirty="0"/>
              <a:t>4) Lightweight: the </a:t>
            </a:r>
            <a:r>
              <a:rPr lang="en-US" sz="2000" dirty="0" err="1"/>
              <a:t>RESTFul</a:t>
            </a:r>
            <a:r>
              <a:rPr lang="en-US" sz="2000" dirty="0"/>
              <a:t> web service does not require the SOAP protocol. Rather, the service allows lightweight management; that is, it creates a smaller processing </a:t>
            </a:r>
            <a:r>
              <a:rPr lang="en-US" sz="2000" dirty="0" err="1"/>
              <a:t>burdenand</a:t>
            </a:r>
            <a:r>
              <a:rPr lang="en-US" sz="2000" dirty="0"/>
              <a:t> allows stateless operation. </a:t>
            </a:r>
            <a:endParaRPr lang="en-GB" dirty="0"/>
          </a:p>
        </p:txBody>
      </p:sp>
    </p:spTree>
    <p:extLst>
      <p:ext uri="{BB962C8B-B14F-4D97-AF65-F5344CB8AC3E}">
        <p14:creationId xmlns:p14="http://schemas.microsoft.com/office/powerpoint/2010/main" val="297421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2539-7576-43D9-AFA0-86E97FAACBD7}"/>
              </a:ext>
            </a:extLst>
          </p:cNvPr>
          <p:cNvSpPr>
            <a:spLocks noGrp="1"/>
          </p:cNvSpPr>
          <p:nvPr>
            <p:ph type="title"/>
          </p:nvPr>
        </p:nvSpPr>
        <p:spPr>
          <a:xfrm>
            <a:off x="1150938" y="214313"/>
            <a:ext cx="7793037" cy="1462087"/>
          </a:xfrm>
        </p:spPr>
        <p:txBody>
          <a:bodyPr/>
          <a:lstStyle/>
          <a:p>
            <a:r>
              <a:rPr lang="en-GB" dirty="0"/>
              <a:t>Web Service Composition</a:t>
            </a:r>
            <a:br>
              <a:rPr lang="en-GB" dirty="0"/>
            </a:br>
            <a:endParaRPr lang="en-GB" dirty="0"/>
          </a:p>
        </p:txBody>
      </p:sp>
      <p:sp>
        <p:nvSpPr>
          <p:cNvPr id="3" name="Content Placeholder 2">
            <a:extLst>
              <a:ext uri="{FF2B5EF4-FFF2-40B4-BE49-F238E27FC236}">
                <a16:creationId xmlns:a16="http://schemas.microsoft.com/office/drawing/2014/main" id="{B6DD6118-B95B-467A-925E-EFD52A055821}"/>
              </a:ext>
            </a:extLst>
          </p:cNvPr>
          <p:cNvSpPr>
            <a:spLocks noGrp="1"/>
          </p:cNvSpPr>
          <p:nvPr>
            <p:ph idx="1"/>
          </p:nvPr>
        </p:nvSpPr>
        <p:spPr>
          <a:xfrm>
            <a:off x="990600" y="2017712"/>
            <a:ext cx="7964488" cy="4535487"/>
          </a:xfrm>
        </p:spPr>
        <p:txBody>
          <a:bodyPr/>
          <a:lstStyle/>
          <a:p>
            <a:r>
              <a:rPr lang="en-US" sz="2400" dirty="0"/>
              <a:t>Refers to the collection of functions from other web services  to create and access machine</a:t>
            </a:r>
          </a:p>
          <a:p>
            <a:r>
              <a:rPr lang="en-US" sz="2400" dirty="0"/>
              <a:t>This can be creation of existing services or a new service</a:t>
            </a:r>
          </a:p>
          <a:p>
            <a:r>
              <a:rPr lang="en-US" sz="2400" dirty="0"/>
              <a:t>Lifecycle of web service composition </a:t>
            </a:r>
          </a:p>
          <a:p>
            <a:pPr marL="514350" indent="-514350">
              <a:buFont typeface="+mj-lt"/>
              <a:buAutoNum type="arabicPeriod"/>
            </a:pPr>
            <a:r>
              <a:rPr lang="en-US" sz="2400" dirty="0"/>
              <a:t>Service Deployment</a:t>
            </a:r>
          </a:p>
          <a:p>
            <a:pPr marL="514350" indent="-514350">
              <a:buFont typeface="+mj-lt"/>
              <a:buAutoNum type="arabicPeriod"/>
            </a:pPr>
            <a:r>
              <a:rPr lang="en-US" sz="2400" dirty="0"/>
              <a:t>Service composition</a:t>
            </a:r>
          </a:p>
          <a:p>
            <a:endParaRPr lang="en-GB" dirty="0"/>
          </a:p>
        </p:txBody>
      </p:sp>
    </p:spTree>
    <p:extLst>
      <p:ext uri="{BB962C8B-B14F-4D97-AF65-F5344CB8AC3E}">
        <p14:creationId xmlns:p14="http://schemas.microsoft.com/office/powerpoint/2010/main" val="4215628115"/>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3703</TotalTime>
  <Words>2374</Words>
  <Application>Microsoft Office PowerPoint</Application>
  <PresentationFormat>On-screen Show (4:3)</PresentationFormat>
  <Paragraphs>185</Paragraphs>
  <Slides>29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Tahoma</vt:lpstr>
      <vt:lpstr>Wingdings</vt:lpstr>
      <vt:lpstr>Blends</vt:lpstr>
      <vt:lpstr>Web service composition &amp; Techniques</vt:lpstr>
      <vt:lpstr>Overview</vt:lpstr>
      <vt:lpstr>Introduction </vt:lpstr>
      <vt:lpstr>Introduction</vt:lpstr>
      <vt:lpstr>Introduction – web composition</vt:lpstr>
      <vt:lpstr>Automatic web composition</vt:lpstr>
      <vt:lpstr> WEB SERVICE</vt:lpstr>
      <vt:lpstr>RESTFul Web Service </vt:lpstr>
      <vt:lpstr>Web Service Composition </vt:lpstr>
      <vt:lpstr>Service deployment</vt:lpstr>
      <vt:lpstr>Service Composition</vt:lpstr>
      <vt:lpstr>The Life Cycle of Web Service Composition</vt:lpstr>
      <vt:lpstr> RESTFul Service – Composition</vt:lpstr>
      <vt:lpstr> Orchestration vs Choreography</vt:lpstr>
      <vt:lpstr>Composition Concerns </vt:lpstr>
      <vt:lpstr>Composition Concerns </vt:lpstr>
      <vt:lpstr>Composition Constructs </vt:lpstr>
      <vt:lpstr>Control flow patterns </vt:lpstr>
      <vt:lpstr>Data Flow Patters</vt:lpstr>
      <vt:lpstr>Data transformation capabilities</vt:lpstr>
      <vt:lpstr>Crosscutting – Concerns </vt:lpstr>
      <vt:lpstr>Crosscutting – Concerns </vt:lpstr>
      <vt:lpstr>Knowledge Reuse</vt:lpstr>
      <vt:lpstr>Automation Level </vt:lpstr>
      <vt:lpstr>Automation Technique </vt:lpstr>
      <vt:lpstr>Presentation Technique and Level of RESTFul Web Service Composition</vt:lpstr>
      <vt:lpstr>Presentation Technique and Level of RESTFul Web Service Composition</vt:lpstr>
      <vt:lpstr>References</vt:lpstr>
      <vt:lpstr>Thank you for your patience!!</vt:lpstr>
    </vt:vector>
  </TitlesOfParts>
  <Company>Western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802.15.4</dc:title>
  <dc:creator>Mobile User</dc:creator>
  <cp:lastModifiedBy>Gerald Masaba</cp:lastModifiedBy>
  <cp:revision>116</cp:revision>
  <dcterms:created xsi:type="dcterms:W3CDTF">2004-11-22T20:53:01Z</dcterms:created>
  <dcterms:modified xsi:type="dcterms:W3CDTF">2022-07-30T08:24:15Z</dcterms:modified>
</cp:coreProperties>
</file>