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6"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 initials="D" lastIdx="1" clrIdx="0">
    <p:extLst>
      <p:ext uri="{19B8F6BF-5375-455C-9EA6-DF929625EA0E}">
        <p15:presenceInfo xmlns:p15="http://schemas.microsoft.com/office/powerpoint/2012/main" userId="099f3ae7b34f27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8C7B70-E0A3-4E20-AA86-810BC0A105E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77254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8C7B70-E0A3-4E20-AA86-810BC0A105E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415265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8C7B70-E0A3-4E20-AA86-810BC0A105E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235697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8C7B70-E0A3-4E20-AA86-810BC0A105E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192636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C7B70-E0A3-4E20-AA86-810BC0A105E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220198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8C7B70-E0A3-4E20-AA86-810BC0A105E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149720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8C7B70-E0A3-4E20-AA86-810BC0A105E4}"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248189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8C7B70-E0A3-4E20-AA86-810BC0A105E4}"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18609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C7B70-E0A3-4E20-AA86-810BC0A105E4}"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41141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7B70-E0A3-4E20-AA86-810BC0A105E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16177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7B70-E0A3-4E20-AA86-810BC0A105E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9F811-B7B2-4867-986D-D934B813BE4D}" type="slidenum">
              <a:rPr lang="en-US" smtClean="0"/>
              <a:t>‹#›</a:t>
            </a:fld>
            <a:endParaRPr lang="en-US"/>
          </a:p>
        </p:txBody>
      </p:sp>
    </p:spTree>
    <p:extLst>
      <p:ext uri="{BB962C8B-B14F-4D97-AF65-F5344CB8AC3E}">
        <p14:creationId xmlns:p14="http://schemas.microsoft.com/office/powerpoint/2010/main" val="9340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C7B70-E0A3-4E20-AA86-810BC0A105E4}" type="datetimeFigureOut">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9F811-B7B2-4867-986D-D934B813BE4D}" type="slidenum">
              <a:rPr lang="en-US" smtClean="0"/>
              <a:t>‹#›</a:t>
            </a:fld>
            <a:endParaRPr lang="en-US"/>
          </a:p>
        </p:txBody>
      </p:sp>
    </p:spTree>
    <p:extLst>
      <p:ext uri="{BB962C8B-B14F-4D97-AF65-F5344CB8AC3E}">
        <p14:creationId xmlns:p14="http://schemas.microsoft.com/office/powerpoint/2010/main" val="21855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Advanced Software Engineering processes - Assignments</a:t>
            </a:r>
            <a:endParaRPr lang="en-US" dirty="0"/>
          </a:p>
        </p:txBody>
      </p:sp>
      <p:sp>
        <p:nvSpPr>
          <p:cNvPr id="3" name="Subtitle 2"/>
          <p:cNvSpPr>
            <a:spLocks noGrp="1"/>
          </p:cNvSpPr>
          <p:nvPr>
            <p:ph type="subTitle" idx="1"/>
          </p:nvPr>
        </p:nvSpPr>
        <p:spPr>
          <a:xfrm>
            <a:off x="1523999" y="3602038"/>
            <a:ext cx="9577589" cy="2734368"/>
          </a:xfrm>
        </p:spPr>
        <p:txBody>
          <a:bodyPr>
            <a:noAutofit/>
          </a:bodyPr>
          <a:lstStyle/>
          <a:p>
            <a:pPr marL="742950" indent="-742950" algn="l">
              <a:buFont typeface="+mj-lt"/>
              <a:buAutoNum type="arabicPeriod"/>
            </a:pPr>
            <a:r>
              <a:rPr lang="en-US" sz="3600" dirty="0" smtClean="0"/>
              <a:t>House of Quality</a:t>
            </a:r>
          </a:p>
          <a:p>
            <a:pPr marL="742950" indent="-742950" algn="l">
              <a:buFont typeface="+mj-lt"/>
              <a:buAutoNum type="arabicPeriod"/>
            </a:pPr>
            <a:r>
              <a:rPr lang="en-US" sz="3600" dirty="0" smtClean="0"/>
              <a:t>Testing</a:t>
            </a:r>
          </a:p>
          <a:p>
            <a:pPr marL="742950" indent="-742950" algn="l">
              <a:buFont typeface="+mj-lt"/>
              <a:buAutoNum type="arabicPeriod"/>
            </a:pPr>
            <a:r>
              <a:rPr lang="en-US" sz="3600" dirty="0" smtClean="0"/>
              <a:t>Code Review</a:t>
            </a:r>
          </a:p>
          <a:p>
            <a:pPr marL="742950" indent="-742950" algn="l">
              <a:buFont typeface="+mj-lt"/>
              <a:buAutoNum type="arabicPeriod"/>
            </a:pPr>
            <a:r>
              <a:rPr lang="en-US" sz="3600" dirty="0" smtClean="0"/>
              <a:t>Code Refactoring</a:t>
            </a:r>
            <a:endParaRPr lang="en-US" sz="3600" dirty="0"/>
          </a:p>
        </p:txBody>
      </p:sp>
    </p:spTree>
    <p:extLst>
      <p:ext uri="{BB962C8B-B14F-4D97-AF65-F5344CB8AC3E}">
        <p14:creationId xmlns:p14="http://schemas.microsoft.com/office/powerpoint/2010/main" val="2261535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423" y="207963"/>
            <a:ext cx="9144000" cy="1257766"/>
          </a:xfrm>
        </p:spPr>
        <p:txBody>
          <a:bodyPr/>
          <a:lstStyle/>
          <a:p>
            <a:r>
              <a:rPr lang="en-US" b="1" dirty="0" smtClean="0"/>
              <a:t>TESTING</a:t>
            </a:r>
            <a:endParaRPr lang="en-US" b="1" dirty="0"/>
          </a:p>
        </p:txBody>
      </p:sp>
      <p:sp>
        <p:nvSpPr>
          <p:cNvPr id="3" name="Subtitle 2"/>
          <p:cNvSpPr>
            <a:spLocks noGrp="1"/>
          </p:cNvSpPr>
          <p:nvPr>
            <p:ph type="subTitle" idx="1"/>
          </p:nvPr>
        </p:nvSpPr>
        <p:spPr>
          <a:xfrm>
            <a:off x="1524000" y="2124635"/>
            <a:ext cx="9144000" cy="4087906"/>
          </a:xfrm>
        </p:spPr>
        <p:txBody>
          <a:bodyPr>
            <a:normAutofit/>
          </a:bodyPr>
          <a:lstStyle/>
          <a:p>
            <a:pPr marL="457200" indent="-457200" algn="l">
              <a:buFont typeface="+mj-lt"/>
              <a:buAutoNum type="arabicPeriod"/>
            </a:pPr>
            <a:r>
              <a:rPr lang="en-US" sz="2800" b="1" dirty="0"/>
              <a:t>Aim: </a:t>
            </a:r>
            <a:r>
              <a:rPr lang="en-US" sz="2800" dirty="0"/>
              <a:t>To select an application and perform testing techniques over it using </a:t>
            </a:r>
            <a:r>
              <a:rPr lang="en-US" sz="2800" dirty="0" smtClean="0"/>
              <a:t>selenium as a testing tool.</a:t>
            </a:r>
            <a:endParaRPr lang="en-US" sz="2800" dirty="0"/>
          </a:p>
          <a:p>
            <a:pPr marL="457200" indent="-457200" algn="l">
              <a:buFont typeface="+mj-lt"/>
              <a:buAutoNum type="arabicPeriod"/>
            </a:pPr>
            <a:r>
              <a:rPr lang="en-US" sz="2800" b="1" dirty="0"/>
              <a:t>Application Selected: </a:t>
            </a:r>
            <a:r>
              <a:rPr lang="en-US" sz="2800" dirty="0"/>
              <a:t>E-Commerce Platform</a:t>
            </a:r>
          </a:p>
          <a:p>
            <a:pPr marL="457200" indent="-457200" algn="l">
              <a:buFont typeface="+mj-lt"/>
              <a:buAutoNum type="arabicPeriod"/>
            </a:pPr>
            <a:r>
              <a:rPr lang="en-US" sz="2800" b="1" dirty="0"/>
              <a:t>Software type: </a:t>
            </a:r>
            <a:r>
              <a:rPr lang="en-US" sz="2800" dirty="0"/>
              <a:t>Web Application.</a:t>
            </a:r>
            <a:r>
              <a:rPr lang="en-US" sz="2800" b="1" dirty="0"/>
              <a:t> </a:t>
            </a:r>
            <a:endParaRPr lang="en-US" sz="2800" dirty="0"/>
          </a:p>
          <a:p>
            <a:pPr marL="457200" indent="-457200" algn="l">
              <a:buFont typeface="+mj-lt"/>
              <a:buAutoNum type="arabicPeriod"/>
            </a:pPr>
            <a:r>
              <a:rPr lang="en-US" sz="2800" b="1" dirty="0"/>
              <a:t>Features of </a:t>
            </a:r>
            <a:r>
              <a:rPr lang="en-US" sz="2800" b="1" dirty="0" smtClean="0"/>
              <a:t>Testing-Shop</a:t>
            </a:r>
            <a:r>
              <a:rPr lang="en-US" sz="2800" dirty="0" smtClean="0"/>
              <a:t> </a:t>
            </a:r>
            <a:r>
              <a:rPr lang="en-US" sz="2800" dirty="0"/>
              <a:t>include Newsletter, </a:t>
            </a:r>
            <a:r>
              <a:rPr lang="en-US" sz="2800" dirty="0" smtClean="0"/>
              <a:t>Email, Inventory</a:t>
            </a:r>
            <a:r>
              <a:rPr lang="en-US" sz="2800" dirty="0"/>
              <a:t>, Payment Gateways, and Shipping etc.  </a:t>
            </a:r>
          </a:p>
          <a:p>
            <a:pPr marL="457200" indent="-457200" algn="l">
              <a:buFont typeface="+mj-lt"/>
              <a:buAutoNum type="arabicPeriod"/>
            </a:pPr>
            <a:r>
              <a:rPr lang="en-US" sz="2800" b="1" dirty="0"/>
              <a:t>Built on: </a:t>
            </a:r>
            <a:r>
              <a:rPr lang="en-US" sz="2800" dirty="0" err="1"/>
              <a:t>Django</a:t>
            </a:r>
            <a:r>
              <a:rPr lang="en-US" sz="2800" dirty="0"/>
              <a:t> (Python web based framework)</a:t>
            </a:r>
          </a:p>
        </p:txBody>
      </p:sp>
    </p:spTree>
    <p:extLst>
      <p:ext uri="{BB962C8B-B14F-4D97-AF65-F5344CB8AC3E}">
        <p14:creationId xmlns:p14="http://schemas.microsoft.com/office/powerpoint/2010/main" val="3824218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215154"/>
            <a:ext cx="10950388" cy="5961810"/>
          </a:xfrm>
        </p:spPr>
        <p:txBody>
          <a:bodyPr>
            <a:normAutofit/>
          </a:bodyPr>
          <a:lstStyle/>
          <a:p>
            <a:r>
              <a:rPr lang="en-US" sz="3200" b="1" dirty="0"/>
              <a:t>Software Testing Tools selected:</a:t>
            </a:r>
            <a:endParaRPr lang="en-US" sz="3200" dirty="0"/>
          </a:p>
          <a:p>
            <a:pPr lvl="1"/>
            <a:r>
              <a:rPr lang="en-US" sz="3200" dirty="0"/>
              <a:t>Functional Testing Tool: Selenium</a:t>
            </a:r>
          </a:p>
          <a:p>
            <a:endParaRPr lang="en-US" sz="3200" dirty="0"/>
          </a:p>
          <a:p>
            <a:r>
              <a:rPr lang="en-US" sz="3200" b="1" dirty="0"/>
              <a:t>Types of testing we intend to do:</a:t>
            </a:r>
            <a:endParaRPr lang="en-US" sz="3200" dirty="0"/>
          </a:p>
          <a:p>
            <a:pPr lvl="1"/>
            <a:r>
              <a:rPr lang="en-US" sz="3200" b="1" dirty="0"/>
              <a:t>Functional Tests:</a:t>
            </a:r>
          </a:p>
          <a:p>
            <a:pPr lvl="2"/>
            <a:r>
              <a:rPr lang="en-US" sz="3200" dirty="0"/>
              <a:t>Unit Testing</a:t>
            </a:r>
          </a:p>
          <a:p>
            <a:pPr lvl="2"/>
            <a:r>
              <a:rPr lang="en-US" sz="3200" dirty="0"/>
              <a:t>Black Box Testing</a:t>
            </a:r>
          </a:p>
          <a:p>
            <a:pPr lvl="1"/>
            <a:r>
              <a:rPr lang="en-US" sz="3200" b="1" dirty="0"/>
              <a:t>Non-Functional Tests:</a:t>
            </a:r>
          </a:p>
          <a:p>
            <a:pPr lvl="2"/>
            <a:r>
              <a:rPr lang="en-US" sz="2800" dirty="0"/>
              <a:t>Load Testing</a:t>
            </a:r>
          </a:p>
          <a:p>
            <a:pPr lvl="2"/>
            <a:r>
              <a:rPr lang="en-US" sz="2800" dirty="0"/>
              <a:t>Stress Testing</a:t>
            </a:r>
          </a:p>
        </p:txBody>
      </p:sp>
    </p:spTree>
    <p:extLst>
      <p:ext uri="{BB962C8B-B14F-4D97-AF65-F5344CB8AC3E}">
        <p14:creationId xmlns:p14="http://schemas.microsoft.com/office/powerpoint/2010/main" val="756231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lstStyle/>
          <a:p>
            <a:r>
              <a:rPr lang="en-US" b="1" dirty="0" smtClean="0"/>
              <a:t>Test Plan</a:t>
            </a:r>
            <a:endParaRPr lang="en-US" b="1" dirty="0"/>
          </a:p>
        </p:txBody>
      </p:sp>
      <p:sp>
        <p:nvSpPr>
          <p:cNvPr id="3" name="Content Placeholder 2"/>
          <p:cNvSpPr>
            <a:spLocks noGrp="1"/>
          </p:cNvSpPr>
          <p:nvPr>
            <p:ph idx="1"/>
          </p:nvPr>
        </p:nvSpPr>
        <p:spPr>
          <a:xfrm>
            <a:off x="363071" y="1290918"/>
            <a:ext cx="10990729" cy="5419164"/>
          </a:xfrm>
        </p:spPr>
        <p:txBody>
          <a:bodyPr/>
          <a:lstStyle/>
          <a:p>
            <a:r>
              <a:rPr lang="en-US" dirty="0"/>
              <a:t>The objective of the testing is to find as many software defects as possible, or ensure that </a:t>
            </a:r>
            <a:r>
              <a:rPr lang="en-US" dirty="0" smtClean="0"/>
              <a:t>the software </a:t>
            </a:r>
            <a:r>
              <a:rPr lang="en-US" dirty="0"/>
              <a:t>under test is bug free</a:t>
            </a:r>
            <a:r>
              <a:rPr lang="en-US" dirty="0" smtClean="0"/>
              <a:t>.</a:t>
            </a:r>
          </a:p>
          <a:p>
            <a:endParaRPr lang="en-US" dirty="0" smtClean="0"/>
          </a:p>
          <a:p>
            <a:r>
              <a:rPr lang="en-US" b="1" dirty="0"/>
              <a:t>Login and Security</a:t>
            </a:r>
          </a:p>
          <a:p>
            <a:pPr lvl="1"/>
            <a:r>
              <a:rPr lang="en-US" sz="3200" dirty="0"/>
              <a:t>1. Check the login </a:t>
            </a:r>
            <a:r>
              <a:rPr lang="en-US" sz="3200" dirty="0" smtClean="0"/>
              <a:t>capability</a:t>
            </a:r>
          </a:p>
          <a:p>
            <a:pPr lvl="1"/>
            <a:endParaRPr lang="en-US" dirty="0"/>
          </a:p>
          <a:p>
            <a:r>
              <a:rPr lang="en-US" b="1" dirty="0"/>
              <a:t>Page Display</a:t>
            </a:r>
          </a:p>
          <a:p>
            <a:r>
              <a:rPr lang="en-US" dirty="0"/>
              <a:t>1. Check if the pages are displayed correctly.</a:t>
            </a:r>
          </a:p>
          <a:p>
            <a:r>
              <a:rPr lang="en-US" dirty="0"/>
              <a:t>2. Detect dead hyperlinks , plugin dependencies, font sizing </a:t>
            </a:r>
            <a:r>
              <a:rPr lang="en-US" dirty="0" err="1" smtClean="0"/>
              <a:t>etc</a:t>
            </a:r>
            <a:endParaRPr lang="en-US" dirty="0" smtClean="0"/>
          </a:p>
          <a:p>
            <a:r>
              <a:rPr lang="en-US" dirty="0" smtClean="0"/>
              <a:t>4</a:t>
            </a:r>
            <a:r>
              <a:rPr lang="en-US" dirty="0"/>
              <a:t>. Check if runtime error messages are displayed correctly.</a:t>
            </a:r>
          </a:p>
          <a:p>
            <a:r>
              <a:rPr lang="en-US" dirty="0"/>
              <a:t>5. Check if alerts are displayed whenever required</a:t>
            </a:r>
          </a:p>
        </p:txBody>
      </p:sp>
    </p:spTree>
    <p:extLst>
      <p:ext uri="{BB962C8B-B14F-4D97-AF65-F5344CB8AC3E}">
        <p14:creationId xmlns:p14="http://schemas.microsoft.com/office/powerpoint/2010/main" val="197217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6387353"/>
          </a:xfrm>
        </p:spPr>
        <p:txBody>
          <a:bodyPr>
            <a:normAutofit/>
          </a:bodyPr>
          <a:lstStyle/>
          <a:p>
            <a:r>
              <a:rPr lang="en-US" b="1" dirty="0"/>
              <a:t>Usability</a:t>
            </a:r>
          </a:p>
          <a:p>
            <a:pPr lvl="1"/>
            <a:r>
              <a:rPr lang="en-US" sz="3200" dirty="0"/>
              <a:t>1. Check if the design is non intuitive.</a:t>
            </a:r>
          </a:p>
          <a:p>
            <a:pPr lvl="1"/>
            <a:r>
              <a:rPr lang="en-US" sz="3200" dirty="0"/>
              <a:t>2. Check if the site navigation is poor.</a:t>
            </a:r>
          </a:p>
          <a:p>
            <a:pPr lvl="1"/>
            <a:r>
              <a:rPr lang="en-US" sz="3200" dirty="0"/>
              <a:t>3. Check if help-support feature is poor.</a:t>
            </a:r>
          </a:p>
          <a:p>
            <a:pPr lvl="1"/>
            <a:r>
              <a:rPr lang="en-US" sz="3200" dirty="0"/>
              <a:t>4. Check if catalog navigation for the customer is not proper</a:t>
            </a:r>
            <a:r>
              <a:rPr lang="en-US" sz="3200" dirty="0" smtClean="0"/>
              <a:t>.</a:t>
            </a:r>
          </a:p>
          <a:p>
            <a:endParaRPr lang="en-US" dirty="0"/>
          </a:p>
          <a:p>
            <a:r>
              <a:rPr lang="en-US" b="1" dirty="0"/>
              <a:t>Shopping order processing and purchasing</a:t>
            </a:r>
          </a:p>
          <a:p>
            <a:pPr lvl="1"/>
            <a:r>
              <a:rPr lang="en-US" sz="3200" dirty="0"/>
              <a:t>1. Check if the shopping cart functionality works properly.</a:t>
            </a:r>
          </a:p>
          <a:p>
            <a:pPr lvl="1"/>
            <a:r>
              <a:rPr lang="en-US" sz="3200" dirty="0"/>
              <a:t>2. Check if the order processing happens as desired.</a:t>
            </a:r>
          </a:p>
          <a:p>
            <a:pPr lvl="1"/>
            <a:r>
              <a:rPr lang="en-US" sz="3200" dirty="0"/>
              <a:t>3. Check if payment processing works properly.</a:t>
            </a:r>
          </a:p>
          <a:p>
            <a:pPr lvl="1"/>
            <a:r>
              <a:rPr lang="en-US" sz="3200" dirty="0"/>
              <a:t>4. Check if the order tracking feature is proper.</a:t>
            </a:r>
            <a:endParaRPr lang="en-US" sz="3200" dirty="0"/>
          </a:p>
        </p:txBody>
      </p:sp>
    </p:spTree>
    <p:extLst>
      <p:ext uri="{BB962C8B-B14F-4D97-AF65-F5344CB8AC3E}">
        <p14:creationId xmlns:p14="http://schemas.microsoft.com/office/powerpoint/2010/main" val="329425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851"/>
          </a:xfrm>
        </p:spPr>
        <p:txBody>
          <a:bodyPr>
            <a:normAutofit fontScale="90000"/>
          </a:bodyPr>
          <a:lstStyle/>
          <a:p>
            <a:r>
              <a:rPr lang="en-US" b="1" dirty="0"/>
              <a:t>OUT OF SCOPE</a:t>
            </a:r>
            <a:endParaRPr lang="en-US" dirty="0"/>
          </a:p>
        </p:txBody>
      </p:sp>
      <p:sp>
        <p:nvSpPr>
          <p:cNvPr id="3" name="Content Placeholder 2"/>
          <p:cNvSpPr>
            <a:spLocks noGrp="1"/>
          </p:cNvSpPr>
          <p:nvPr>
            <p:ph idx="1"/>
          </p:nvPr>
        </p:nvSpPr>
        <p:spPr>
          <a:xfrm>
            <a:off x="838200" y="1129552"/>
            <a:ext cx="10515600" cy="5607423"/>
          </a:xfrm>
        </p:spPr>
        <p:txBody>
          <a:bodyPr>
            <a:normAutofit/>
          </a:bodyPr>
          <a:lstStyle/>
          <a:p>
            <a:pPr marL="0" indent="0">
              <a:buNone/>
            </a:pPr>
            <a:r>
              <a:rPr lang="en-US" sz="3200" dirty="0"/>
              <a:t>The following features </a:t>
            </a:r>
            <a:r>
              <a:rPr lang="en-US" sz="3200" dirty="0" smtClean="0"/>
              <a:t>were not tested due to lack of enough time and resources.</a:t>
            </a:r>
          </a:p>
          <a:p>
            <a:pPr lvl="1"/>
            <a:r>
              <a:rPr lang="en-US" sz="3200" b="1" dirty="0"/>
              <a:t>Session </a:t>
            </a:r>
            <a:r>
              <a:rPr lang="en-US" sz="3200" b="1" dirty="0" smtClean="0"/>
              <a:t>Testing </a:t>
            </a:r>
            <a:r>
              <a:rPr lang="en-US" b="1" dirty="0" err="1" smtClean="0"/>
              <a:t>e.g</a:t>
            </a:r>
            <a:r>
              <a:rPr lang="en-US" b="1" dirty="0" smtClean="0"/>
              <a:t> timeouts</a:t>
            </a:r>
          </a:p>
          <a:p>
            <a:pPr lvl="1"/>
            <a:r>
              <a:rPr lang="en-US" sz="3200" b="1" dirty="0"/>
              <a:t>Content </a:t>
            </a:r>
            <a:r>
              <a:rPr lang="en-US" sz="3200" b="1" dirty="0" smtClean="0"/>
              <a:t>Analysis </a:t>
            </a:r>
            <a:r>
              <a:rPr lang="en-US" b="1" dirty="0" smtClean="0"/>
              <a:t>such as misleading pages</a:t>
            </a:r>
          </a:p>
          <a:p>
            <a:pPr lvl="1"/>
            <a:r>
              <a:rPr lang="en-US" sz="3200" b="1" dirty="0" smtClean="0"/>
              <a:t>Availability test </a:t>
            </a:r>
            <a:r>
              <a:rPr lang="en-US" b="1" dirty="0" err="1" smtClean="0"/>
              <a:t>e.g</a:t>
            </a:r>
            <a:r>
              <a:rPr lang="en-US" b="1" dirty="0" smtClean="0"/>
              <a:t> DOS</a:t>
            </a:r>
          </a:p>
          <a:p>
            <a:pPr lvl="1"/>
            <a:r>
              <a:rPr lang="en-US" sz="3200" b="1" dirty="0"/>
              <a:t>Back-up and Recovery </a:t>
            </a:r>
            <a:r>
              <a:rPr lang="en-US" sz="3200" b="1" dirty="0" smtClean="0"/>
              <a:t>Testing, </a:t>
            </a:r>
            <a:r>
              <a:rPr lang="en-US" b="1" dirty="0" smtClean="0"/>
              <a:t>how each component will react when the server is down</a:t>
            </a:r>
          </a:p>
          <a:p>
            <a:pPr lvl="1"/>
            <a:r>
              <a:rPr lang="en-US" sz="3200" b="1" dirty="0"/>
              <a:t>Performance </a:t>
            </a:r>
            <a:r>
              <a:rPr lang="en-US" sz="3200" b="1" dirty="0" smtClean="0"/>
              <a:t>Testing, </a:t>
            </a:r>
            <a:r>
              <a:rPr lang="en-US" b="1" dirty="0" smtClean="0"/>
              <a:t>check for scalability of the application</a:t>
            </a:r>
            <a:endParaRPr lang="en-US" dirty="0"/>
          </a:p>
        </p:txBody>
      </p:sp>
    </p:spTree>
    <p:extLst>
      <p:ext uri="{BB962C8B-B14F-4D97-AF65-F5344CB8AC3E}">
        <p14:creationId xmlns:p14="http://schemas.microsoft.com/office/powerpoint/2010/main" val="342229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comes of the tests</a:t>
            </a:r>
            <a:endParaRPr lang="en-US" dirty="0"/>
          </a:p>
        </p:txBody>
      </p:sp>
      <p:sp>
        <p:nvSpPr>
          <p:cNvPr id="3" name="Content Placeholder 2"/>
          <p:cNvSpPr>
            <a:spLocks noGrp="1"/>
          </p:cNvSpPr>
          <p:nvPr>
            <p:ph idx="1"/>
          </p:nvPr>
        </p:nvSpPr>
        <p:spPr>
          <a:xfrm>
            <a:off x="838200" y="1506071"/>
            <a:ext cx="10515600" cy="4545105"/>
          </a:xfrm>
        </p:spPr>
        <p:txBody>
          <a:bodyPr>
            <a:normAutofit/>
          </a:bodyPr>
          <a:lstStyle/>
          <a:p>
            <a:r>
              <a:rPr lang="en-US" sz="3200" dirty="0" smtClean="0"/>
              <a:t>All the 100 tests performed according to the test plan, passed the tests.</a:t>
            </a:r>
          </a:p>
          <a:p>
            <a:r>
              <a:rPr lang="en-US" sz="3200" dirty="0" smtClean="0"/>
              <a:t>This shows that the application works or functions as desired.</a:t>
            </a:r>
          </a:p>
          <a:p>
            <a:r>
              <a:rPr lang="en-US" sz="3200" dirty="0" smtClean="0"/>
              <a:t>But there is need to add adjust in test planning to include the tests that were not done such as performance and availability which are so crucial for an ecommerce application.</a:t>
            </a:r>
            <a:endParaRPr lang="en-US" sz="3200" dirty="0"/>
          </a:p>
        </p:txBody>
      </p:sp>
    </p:spTree>
    <p:extLst>
      <p:ext uri="{BB962C8B-B14F-4D97-AF65-F5344CB8AC3E}">
        <p14:creationId xmlns:p14="http://schemas.microsoft.com/office/powerpoint/2010/main" val="4193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House Of Quality - HOQ</a:t>
            </a:r>
            <a:endParaRPr lang="en-US" b="1" dirty="0"/>
          </a:p>
        </p:txBody>
      </p:sp>
      <p:sp>
        <p:nvSpPr>
          <p:cNvPr id="3" name="Content Placeholder 2"/>
          <p:cNvSpPr>
            <a:spLocks noGrp="1"/>
          </p:cNvSpPr>
          <p:nvPr>
            <p:ph idx="1"/>
          </p:nvPr>
        </p:nvSpPr>
        <p:spPr>
          <a:xfrm>
            <a:off x="838200" y="1825625"/>
            <a:ext cx="10515600" cy="4794116"/>
          </a:xfrm>
        </p:spPr>
        <p:txBody>
          <a:bodyPr>
            <a:normAutofit/>
          </a:bodyPr>
          <a:lstStyle/>
          <a:p>
            <a:r>
              <a:rPr lang="en-US" sz="4000" dirty="0" smtClean="0"/>
              <a:t>Brief overview of what house of quality is.</a:t>
            </a:r>
          </a:p>
          <a:p>
            <a:pPr lvl="1"/>
            <a:r>
              <a:rPr lang="en-US" sz="4000" dirty="0" smtClean="0"/>
              <a:t>A diagram resembling a house used to correlate customer desires to product capabilities.</a:t>
            </a:r>
          </a:p>
          <a:p>
            <a:pPr lvl="1"/>
            <a:r>
              <a:rPr lang="en-US" sz="4000" dirty="0" smtClean="0"/>
              <a:t>HOQ is part of Quality function deployment, a planning matrix to relate what the customer wants to how the firm that produces products will handle these wants.</a:t>
            </a:r>
          </a:p>
          <a:p>
            <a:pPr lvl="1"/>
            <a:endParaRPr lang="en-US" dirty="0"/>
          </a:p>
        </p:txBody>
      </p:sp>
    </p:spTree>
    <p:extLst>
      <p:ext uri="{BB962C8B-B14F-4D97-AF65-F5344CB8AC3E}">
        <p14:creationId xmlns:p14="http://schemas.microsoft.com/office/powerpoint/2010/main" val="4213032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Function Deployment (QFD) in Software Quality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30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2" y="2152672"/>
            <a:ext cx="9144000" cy="2767057"/>
          </a:xfrm>
        </p:spPr>
        <p:txBody>
          <a:bodyPr/>
          <a:lstStyle/>
          <a:p>
            <a:r>
              <a:rPr lang="en-US" dirty="0"/>
              <a:t>Beefed Rolex HOQ</a:t>
            </a:r>
          </a:p>
        </p:txBody>
      </p:sp>
    </p:spTree>
    <p:extLst>
      <p:ext uri="{BB962C8B-B14F-4D97-AF65-F5344CB8AC3E}">
        <p14:creationId xmlns:p14="http://schemas.microsoft.com/office/powerpoint/2010/main" val="293075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87886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809" y="38637"/>
            <a:ext cx="12191999" cy="6857999"/>
          </a:xfrm>
          <a:prstGeom prst="rect">
            <a:avLst/>
          </a:prstGeom>
        </p:spPr>
      </p:pic>
      <p:sp>
        <p:nvSpPr>
          <p:cNvPr id="4" name="TextBox 3"/>
          <p:cNvSpPr txBox="1"/>
          <p:nvPr/>
        </p:nvSpPr>
        <p:spPr>
          <a:xfrm>
            <a:off x="257578" y="4468969"/>
            <a:ext cx="2923504" cy="369332"/>
          </a:xfrm>
          <a:prstGeom prst="rect">
            <a:avLst/>
          </a:prstGeom>
          <a:solidFill>
            <a:schemeClr val="tx1"/>
          </a:solidFill>
        </p:spPr>
        <p:txBody>
          <a:bodyPr wrap="square" rtlCol="0">
            <a:spAutoFit/>
          </a:bodyPr>
          <a:lstStyle/>
          <a:p>
            <a:endParaRPr lang="en-US" dirty="0">
              <a:solidFill>
                <a:schemeClr val="bg1">
                  <a:lumMod val="65000"/>
                  <a:lumOff val="35000"/>
                </a:schemeClr>
              </a:solidFill>
            </a:endParaRPr>
          </a:p>
        </p:txBody>
      </p:sp>
      <p:sp>
        <p:nvSpPr>
          <p:cNvPr id="5" name="TextBox 4"/>
          <p:cNvSpPr txBox="1"/>
          <p:nvPr/>
        </p:nvSpPr>
        <p:spPr>
          <a:xfrm>
            <a:off x="128789" y="4677108"/>
            <a:ext cx="2923504" cy="369332"/>
          </a:xfrm>
          <a:prstGeom prst="rect">
            <a:avLst/>
          </a:prstGeom>
          <a:noFill/>
        </p:spPr>
        <p:txBody>
          <a:bodyPr wrap="square" rtlCol="0">
            <a:spAutoFit/>
          </a:bodyPr>
          <a:lstStyle/>
          <a:p>
            <a:r>
              <a:rPr lang="en-US" b="1" dirty="0" smtClean="0">
                <a:solidFill>
                  <a:schemeClr val="bg1">
                    <a:lumMod val="65000"/>
                    <a:lumOff val="35000"/>
                  </a:schemeClr>
                </a:solidFill>
                <a:latin typeface="Algerian" panose="04020705040A02060702" pitchFamily="82" charset="0"/>
              </a:rPr>
              <a:t>TARGETS</a:t>
            </a:r>
            <a:endParaRPr lang="en-US" b="1" dirty="0">
              <a:solidFill>
                <a:schemeClr val="bg1">
                  <a:lumMod val="65000"/>
                  <a:lumOff val="35000"/>
                </a:schemeClr>
              </a:solidFill>
              <a:latin typeface="Algerian" panose="04020705040A02060702" pitchFamily="82" charset="0"/>
            </a:endParaRPr>
          </a:p>
        </p:txBody>
      </p:sp>
      <p:sp>
        <p:nvSpPr>
          <p:cNvPr id="6" name="TextBox 5"/>
          <p:cNvSpPr txBox="1"/>
          <p:nvPr/>
        </p:nvSpPr>
        <p:spPr>
          <a:xfrm>
            <a:off x="5067837" y="-109470"/>
            <a:ext cx="1352282" cy="369332"/>
          </a:xfrm>
          <a:prstGeom prst="rect">
            <a:avLst/>
          </a:prstGeom>
          <a:noFill/>
        </p:spPr>
        <p:txBody>
          <a:bodyPr wrap="square" rtlCol="0">
            <a:spAutoFit/>
          </a:bodyPr>
          <a:lstStyle/>
          <a:p>
            <a:r>
              <a:rPr lang="en-US" b="1" dirty="0" smtClean="0">
                <a:solidFill>
                  <a:schemeClr val="bg1">
                    <a:lumMod val="65000"/>
                    <a:lumOff val="35000"/>
                  </a:schemeClr>
                </a:solidFill>
              </a:rPr>
              <a:t>Price</a:t>
            </a:r>
            <a:endParaRPr lang="en-US" b="1" dirty="0">
              <a:solidFill>
                <a:schemeClr val="bg1">
                  <a:lumMod val="65000"/>
                  <a:lumOff val="35000"/>
                </a:schemeClr>
              </a:solidFill>
            </a:endParaRPr>
          </a:p>
        </p:txBody>
      </p:sp>
      <p:sp>
        <p:nvSpPr>
          <p:cNvPr id="7" name="TextBox 6"/>
          <p:cNvSpPr txBox="1"/>
          <p:nvPr/>
        </p:nvSpPr>
        <p:spPr>
          <a:xfrm>
            <a:off x="6151808" y="-109470"/>
            <a:ext cx="875763" cy="369332"/>
          </a:xfrm>
          <a:prstGeom prst="rect">
            <a:avLst/>
          </a:prstGeom>
          <a:noFill/>
        </p:spPr>
        <p:txBody>
          <a:bodyPr wrap="square" rtlCol="0">
            <a:spAutoFit/>
          </a:bodyPr>
          <a:lstStyle/>
          <a:p>
            <a:r>
              <a:rPr lang="en-US" b="1" dirty="0" smtClean="0">
                <a:solidFill>
                  <a:schemeClr val="bg1">
                    <a:lumMod val="65000"/>
                    <a:lumOff val="35000"/>
                  </a:schemeClr>
                </a:solidFill>
              </a:rPr>
              <a:t>Size</a:t>
            </a:r>
            <a:endParaRPr lang="en-US" b="1" dirty="0">
              <a:solidFill>
                <a:schemeClr val="bg1">
                  <a:lumMod val="65000"/>
                  <a:lumOff val="35000"/>
                </a:schemeClr>
              </a:solidFill>
            </a:endParaRPr>
          </a:p>
        </p:txBody>
      </p:sp>
      <p:sp>
        <p:nvSpPr>
          <p:cNvPr id="8" name="TextBox 7"/>
          <p:cNvSpPr txBox="1"/>
          <p:nvPr/>
        </p:nvSpPr>
        <p:spPr>
          <a:xfrm>
            <a:off x="7431110" y="-109470"/>
            <a:ext cx="1171977" cy="369332"/>
          </a:xfrm>
          <a:prstGeom prst="rect">
            <a:avLst/>
          </a:prstGeom>
          <a:noFill/>
        </p:spPr>
        <p:txBody>
          <a:bodyPr wrap="square" rtlCol="0">
            <a:spAutoFit/>
          </a:bodyPr>
          <a:lstStyle/>
          <a:p>
            <a:r>
              <a:rPr lang="en-US" b="1" dirty="0" smtClean="0">
                <a:solidFill>
                  <a:schemeClr val="bg1">
                    <a:lumMod val="65000"/>
                    <a:lumOff val="35000"/>
                  </a:schemeClr>
                </a:solidFill>
              </a:rPr>
              <a:t>Eggs</a:t>
            </a:r>
            <a:endParaRPr lang="en-US" b="1" dirty="0">
              <a:solidFill>
                <a:schemeClr val="bg1">
                  <a:lumMod val="65000"/>
                  <a:lumOff val="35000"/>
                </a:schemeClr>
              </a:solidFill>
            </a:endParaRPr>
          </a:p>
        </p:txBody>
      </p:sp>
      <p:sp>
        <p:nvSpPr>
          <p:cNvPr id="9" name="TextBox 8"/>
          <p:cNvSpPr txBox="1"/>
          <p:nvPr/>
        </p:nvSpPr>
        <p:spPr>
          <a:xfrm>
            <a:off x="8558010" y="-109470"/>
            <a:ext cx="1056068" cy="369332"/>
          </a:xfrm>
          <a:prstGeom prst="rect">
            <a:avLst/>
          </a:prstGeom>
          <a:noFill/>
        </p:spPr>
        <p:txBody>
          <a:bodyPr wrap="square" rtlCol="0">
            <a:spAutoFit/>
          </a:bodyPr>
          <a:lstStyle/>
          <a:p>
            <a:r>
              <a:rPr lang="en-US" b="1" dirty="0" smtClean="0">
                <a:solidFill>
                  <a:schemeClr val="bg1">
                    <a:lumMod val="65000"/>
                    <a:lumOff val="35000"/>
                  </a:schemeClr>
                </a:solidFill>
              </a:rPr>
              <a:t>Beef</a:t>
            </a:r>
            <a:endParaRPr lang="en-US" b="1" dirty="0">
              <a:solidFill>
                <a:schemeClr val="bg1">
                  <a:lumMod val="65000"/>
                  <a:lumOff val="35000"/>
                </a:schemeClr>
              </a:solidFill>
            </a:endParaRPr>
          </a:p>
        </p:txBody>
      </p:sp>
      <p:sp>
        <p:nvSpPr>
          <p:cNvPr id="12" name="TextBox 11"/>
          <p:cNvSpPr txBox="1"/>
          <p:nvPr/>
        </p:nvSpPr>
        <p:spPr>
          <a:xfrm>
            <a:off x="4507606" y="3979572"/>
            <a:ext cx="412124" cy="489397"/>
          </a:xfrm>
          <a:prstGeom prst="rect">
            <a:avLst/>
          </a:prstGeom>
          <a:solidFill>
            <a:schemeClr val="tx1"/>
          </a:solidFill>
        </p:spPr>
        <p:txBody>
          <a:bodyPr wrap="square" rtlCol="0">
            <a:spAutoFit/>
          </a:bodyPr>
          <a:lstStyle/>
          <a:p>
            <a:endParaRPr lang="en-US" dirty="0"/>
          </a:p>
        </p:txBody>
      </p:sp>
      <p:sp>
        <p:nvSpPr>
          <p:cNvPr id="14" name="TextBox 13"/>
          <p:cNvSpPr txBox="1"/>
          <p:nvPr/>
        </p:nvSpPr>
        <p:spPr>
          <a:xfrm>
            <a:off x="3554569" y="4268914"/>
            <a:ext cx="528033" cy="400110"/>
          </a:xfrm>
          <a:prstGeom prst="rect">
            <a:avLst/>
          </a:prstGeom>
          <a:noFill/>
        </p:spPr>
        <p:txBody>
          <a:bodyPr wrap="square" rtlCol="0">
            <a:spAutoFit/>
          </a:bodyPr>
          <a:lstStyle/>
          <a:p>
            <a:r>
              <a:rPr lang="en-US" sz="2000" b="1" dirty="0" smtClean="0">
                <a:solidFill>
                  <a:schemeClr val="bg1">
                    <a:lumMod val="65000"/>
                    <a:lumOff val="35000"/>
                  </a:schemeClr>
                </a:solidFill>
              </a:rPr>
              <a:t>5 -</a:t>
            </a:r>
            <a:endParaRPr lang="en-US" sz="2000" b="1" dirty="0">
              <a:solidFill>
                <a:schemeClr val="bg1">
                  <a:lumMod val="65000"/>
                  <a:lumOff val="35000"/>
                </a:schemeClr>
              </a:solidFill>
            </a:endParaRPr>
          </a:p>
        </p:txBody>
      </p:sp>
      <p:sp>
        <p:nvSpPr>
          <p:cNvPr id="17" name="TextBox 16"/>
          <p:cNvSpPr txBox="1"/>
          <p:nvPr/>
        </p:nvSpPr>
        <p:spPr>
          <a:xfrm>
            <a:off x="8628845" y="4838301"/>
            <a:ext cx="540913" cy="416279"/>
          </a:xfrm>
          <a:prstGeom prst="rect">
            <a:avLst/>
          </a:prstGeom>
          <a:noFill/>
        </p:spPr>
        <p:txBody>
          <a:bodyPr wrap="square" rtlCol="0">
            <a:spAutoFit/>
          </a:bodyPr>
          <a:lstStyle/>
          <a:p>
            <a:endParaRPr lang="en-US" dirty="0"/>
          </a:p>
        </p:txBody>
      </p:sp>
      <p:cxnSp>
        <p:nvCxnSpPr>
          <p:cNvPr id="21" name="Straight Connector 20"/>
          <p:cNvCxnSpPr/>
          <p:nvPr/>
        </p:nvCxnSpPr>
        <p:spPr>
          <a:xfrm>
            <a:off x="257578" y="4677108"/>
            <a:ext cx="2923503" cy="69796"/>
          </a:xfrm>
          <a:prstGeom prst="line">
            <a:avLst/>
          </a:prstGeom>
          <a:ln w="2857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5396248" y="5048518"/>
            <a:ext cx="3451538" cy="1468192"/>
          </a:xfrm>
          <a:custGeom>
            <a:avLst/>
            <a:gdLst>
              <a:gd name="connsiteX0" fmla="*/ 0 w 3451538"/>
              <a:gd name="connsiteY0" fmla="*/ 0 h 1468192"/>
              <a:gd name="connsiteX1" fmla="*/ 1146220 w 3451538"/>
              <a:gd name="connsiteY1" fmla="*/ 1468192 h 1468192"/>
              <a:gd name="connsiteX2" fmla="*/ 3374265 w 3451538"/>
              <a:gd name="connsiteY2" fmla="*/ 0 h 1468192"/>
              <a:gd name="connsiteX3" fmla="*/ 3374265 w 3451538"/>
              <a:gd name="connsiteY3" fmla="*/ 0 h 1468192"/>
              <a:gd name="connsiteX4" fmla="*/ 3451538 w 3451538"/>
              <a:gd name="connsiteY4" fmla="*/ 25758 h 1468192"/>
              <a:gd name="connsiteX5" fmla="*/ 3451538 w 3451538"/>
              <a:gd name="connsiteY5" fmla="*/ 25758 h 146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1538" h="1468192">
                <a:moveTo>
                  <a:pt x="0" y="0"/>
                </a:moveTo>
                <a:cubicBezTo>
                  <a:pt x="291921" y="734096"/>
                  <a:pt x="583843" y="1468192"/>
                  <a:pt x="1146220" y="1468192"/>
                </a:cubicBezTo>
                <a:cubicBezTo>
                  <a:pt x="1708597" y="1468192"/>
                  <a:pt x="3374265" y="0"/>
                  <a:pt x="3374265" y="0"/>
                </a:cubicBezTo>
                <a:lnTo>
                  <a:pt x="3374265" y="0"/>
                </a:lnTo>
                <a:lnTo>
                  <a:pt x="3451538" y="25758"/>
                </a:lnTo>
                <a:lnTo>
                  <a:pt x="3451538" y="25758"/>
                </a:lnTo>
              </a:path>
            </a:pathLst>
          </a:custGeom>
          <a:ln>
            <a:solidFill>
              <a:schemeClr val="bg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7276563" y="4861774"/>
            <a:ext cx="978795" cy="400110"/>
          </a:xfrm>
          <a:prstGeom prst="rect">
            <a:avLst/>
          </a:prstGeom>
          <a:noFill/>
        </p:spPr>
        <p:txBody>
          <a:bodyPr wrap="square" rtlCol="0">
            <a:spAutoFit/>
          </a:bodyPr>
          <a:lstStyle/>
          <a:p>
            <a:r>
              <a:rPr lang="en-US" dirty="0" smtClean="0"/>
              <a:t>      </a:t>
            </a:r>
            <a:r>
              <a:rPr lang="en-US" sz="2000" dirty="0" smtClean="0">
                <a:solidFill>
                  <a:schemeClr val="bg1">
                    <a:lumMod val="65000"/>
                    <a:lumOff val="35000"/>
                  </a:schemeClr>
                </a:solidFill>
              </a:rPr>
              <a:t>H</a:t>
            </a:r>
            <a:endParaRPr lang="en-US" sz="2000" dirty="0">
              <a:solidFill>
                <a:schemeClr val="bg1">
                  <a:lumMod val="65000"/>
                  <a:lumOff val="35000"/>
                </a:schemeClr>
              </a:solidFill>
            </a:endParaRPr>
          </a:p>
        </p:txBody>
      </p:sp>
    </p:spTree>
    <p:extLst>
      <p:ext uri="{BB962C8B-B14F-4D97-AF65-F5344CB8AC3E}">
        <p14:creationId xmlns:p14="http://schemas.microsoft.com/office/powerpoint/2010/main" val="3310025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p:spPr>
        <p:txBody>
          <a:bodyPr>
            <a:normAutofit fontScale="90000"/>
          </a:bodyPr>
          <a:lstStyle/>
          <a:p>
            <a:r>
              <a:rPr lang="en-US" dirty="0" smtClean="0"/>
              <a:t>Steps involved in Constructing a Beefed Rolex HOQ</a:t>
            </a:r>
            <a:endParaRPr lang="en-US" dirty="0"/>
          </a:p>
        </p:txBody>
      </p:sp>
      <p:sp>
        <p:nvSpPr>
          <p:cNvPr id="3" name="Content Placeholder 2"/>
          <p:cNvSpPr>
            <a:spLocks noGrp="1"/>
          </p:cNvSpPr>
          <p:nvPr>
            <p:ph idx="1"/>
          </p:nvPr>
        </p:nvSpPr>
        <p:spPr>
          <a:xfrm>
            <a:off x="154545" y="1545465"/>
            <a:ext cx="11771291" cy="5100034"/>
          </a:xfrm>
        </p:spPr>
        <p:txBody>
          <a:bodyPr/>
          <a:lstStyle/>
          <a:p>
            <a:pPr lvl="0"/>
            <a:r>
              <a:rPr lang="en-US" dirty="0"/>
              <a:t>Recording voice of the customer(their wants or needs)</a:t>
            </a:r>
          </a:p>
          <a:p>
            <a:r>
              <a:rPr lang="en-US" dirty="0" smtClean="0"/>
              <a:t>Ranking the importance</a:t>
            </a:r>
          </a:p>
          <a:p>
            <a:r>
              <a:rPr lang="en-US" dirty="0"/>
              <a:t>Translate customer wants into the technical descriptors </a:t>
            </a:r>
            <a:endParaRPr lang="en-US" dirty="0" smtClean="0"/>
          </a:p>
          <a:p>
            <a:pPr lvl="0"/>
            <a:r>
              <a:rPr lang="en-US" dirty="0"/>
              <a:t>Examine relationships between design between design and the customer </a:t>
            </a:r>
            <a:r>
              <a:rPr lang="en-US" dirty="0" smtClean="0"/>
              <a:t>requirements.</a:t>
            </a:r>
          </a:p>
          <a:p>
            <a:pPr lvl="0"/>
            <a:r>
              <a:rPr lang="en-US" dirty="0"/>
              <a:t>Ranking what is important in terms of Design</a:t>
            </a:r>
          </a:p>
          <a:p>
            <a:pPr lvl="0"/>
            <a:r>
              <a:rPr lang="en-US" dirty="0"/>
              <a:t>Look at relationships in design requirement themselves</a:t>
            </a:r>
          </a:p>
          <a:p>
            <a:pPr lvl="0"/>
            <a:r>
              <a:rPr lang="en-US" dirty="0"/>
              <a:t>Customer rating of competitors(their perception of us to our product)</a:t>
            </a:r>
          </a:p>
          <a:p>
            <a:pPr lvl="0"/>
            <a:r>
              <a:rPr lang="en-US" dirty="0"/>
              <a:t>Organizational difficulties on delivering required product.</a:t>
            </a:r>
          </a:p>
          <a:p>
            <a:pPr lvl="0"/>
            <a:r>
              <a:rPr lang="en-US" dirty="0"/>
              <a:t>Recording targets with technical evaluation of the competitors.</a:t>
            </a:r>
          </a:p>
          <a:p>
            <a:pPr lvl="0"/>
            <a:endParaRPr lang="en-US" dirty="0"/>
          </a:p>
          <a:p>
            <a:endParaRPr lang="en-US" dirty="0"/>
          </a:p>
        </p:txBody>
      </p:sp>
    </p:spTree>
    <p:extLst>
      <p:ext uri="{BB962C8B-B14F-4D97-AF65-F5344CB8AC3E}">
        <p14:creationId xmlns:p14="http://schemas.microsoft.com/office/powerpoint/2010/main" val="2204357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have learnt out of HOQ</a:t>
            </a:r>
            <a:endParaRPr lang="en-US" dirty="0"/>
          </a:p>
        </p:txBody>
      </p:sp>
      <p:sp>
        <p:nvSpPr>
          <p:cNvPr id="3" name="Content Placeholder 2"/>
          <p:cNvSpPr>
            <a:spLocks noGrp="1"/>
          </p:cNvSpPr>
          <p:nvPr>
            <p:ph idx="1"/>
          </p:nvPr>
        </p:nvSpPr>
        <p:spPr/>
        <p:txBody>
          <a:bodyPr/>
          <a:lstStyle/>
          <a:p>
            <a:r>
              <a:rPr lang="en-US" dirty="0" smtClean="0"/>
              <a:t>Customers play a vital role in requirements engineering</a:t>
            </a:r>
          </a:p>
          <a:p>
            <a:r>
              <a:rPr lang="en-US" dirty="0" smtClean="0"/>
              <a:t>The HOQ designing can be time consuming but it is so helpful</a:t>
            </a:r>
          </a:p>
          <a:p>
            <a:r>
              <a:rPr lang="en-US" dirty="0" smtClean="0"/>
              <a:t>HOQ helps in prioritizing requirements.</a:t>
            </a:r>
          </a:p>
          <a:p>
            <a:r>
              <a:rPr lang="en-US" dirty="0" smtClean="0"/>
              <a:t>Guides in mapping customer wants to technical capabilities</a:t>
            </a:r>
          </a:p>
          <a:p>
            <a:r>
              <a:rPr lang="en-US" dirty="0" smtClean="0"/>
              <a:t>Helps to understand the competitors and how to edge them.</a:t>
            </a:r>
            <a:endParaRPr lang="en-US" dirty="0"/>
          </a:p>
        </p:txBody>
      </p:sp>
    </p:spTree>
    <p:extLst>
      <p:ext uri="{BB962C8B-B14F-4D97-AF65-F5344CB8AC3E}">
        <p14:creationId xmlns:p14="http://schemas.microsoft.com/office/powerpoint/2010/main" val="234457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Negative Software Testing Funny Video">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p:spPr>
      </p:pic>
    </p:spTree>
    <p:extLst>
      <p:ext uri="{BB962C8B-B14F-4D97-AF65-F5344CB8AC3E}">
        <p14:creationId xmlns:p14="http://schemas.microsoft.com/office/powerpoint/2010/main" val="2265830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596</Words>
  <Application>Microsoft Office PowerPoint</Application>
  <PresentationFormat>Widescreen</PresentationFormat>
  <Paragraphs>82</Paragraphs>
  <Slides>15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Calibri Light</vt:lpstr>
      <vt:lpstr>Office Theme</vt:lpstr>
      <vt:lpstr>Advanced Software Engineering processes - Assignments</vt:lpstr>
      <vt:lpstr>House Of Quality - HOQ</vt:lpstr>
      <vt:lpstr>PowerPoint Presentation</vt:lpstr>
      <vt:lpstr>Beefed Rolex HOQ</vt:lpstr>
      <vt:lpstr>PowerPoint Presentation</vt:lpstr>
      <vt:lpstr>PowerPoint Presentation</vt:lpstr>
      <vt:lpstr>Steps involved in Constructing a Beefed Rolex HOQ</vt:lpstr>
      <vt:lpstr>What I have learnt out of HOQ</vt:lpstr>
      <vt:lpstr>PowerPoint Presentation</vt:lpstr>
      <vt:lpstr>TESTING</vt:lpstr>
      <vt:lpstr>PowerPoint Presentation</vt:lpstr>
      <vt:lpstr>Test Plan</vt:lpstr>
      <vt:lpstr>PowerPoint Presentation</vt:lpstr>
      <vt:lpstr>OUT OF SCOPE</vt:lpstr>
      <vt:lpstr>Out comes of the tests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Engineering processes - Assignments</dc:title>
  <dc:creator>Dev</dc:creator>
  <cp:lastModifiedBy>Dev</cp:lastModifiedBy>
  <cp:revision>20</cp:revision>
  <dcterms:created xsi:type="dcterms:W3CDTF">2022-09-15T07:14:12Z</dcterms:created>
  <dcterms:modified xsi:type="dcterms:W3CDTF">2022-09-15T23:57:19Z</dcterms:modified>
</cp:coreProperties>
</file>