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Palatino Linotype" panose="0204050205050503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Palatino Linotype" panose="0204050205050503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Palatino Linotype" panose="0204050205050503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Palatino Linotype" panose="0204050205050503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Palatino Linotype" panose="0204050205050503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Palatino Linotype" panose="0204050205050503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Palatino Linotype" panose="0204050205050503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Palatino Linotype" panose="0204050205050503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Palatino Linotype" panose="0204050205050503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859DEEC-A693-4413-B168-1520ED148B60}" type="datetimeFigureOut">
              <a:rPr lang="en-US"/>
              <a:pPr>
                <a:defRPr/>
              </a:pPr>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45441CE-FEE6-4588-8E39-B28C91EB40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0745D65F-E8E3-4F1C-A08E-7B766FFB11AE}" type="datetime1">
              <a:rPr lang="en-US"/>
              <a:pPr>
                <a:defRPr/>
              </a:pPr>
              <a:t>11/6/2021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a:defRPr/>
            </a:lvl1pPr>
          </a:lstStyle>
          <a:p>
            <a:fld id="{06A140DC-D57A-41C1-9E26-2BB09A963558}" type="slidenum">
              <a:rPr lang="en-US" altLang="en-US"/>
              <a:pPr/>
              <a:t>‹#›</a:t>
            </a:fld>
            <a:endParaRPr lang="en-US" altLang="en-US"/>
          </a:p>
        </p:txBody>
      </p:sp>
    </p:spTree>
    <p:extLst>
      <p:ext uri="{BB962C8B-B14F-4D97-AF65-F5344CB8AC3E}">
        <p14:creationId xmlns:p14="http://schemas.microsoft.com/office/powerpoint/2010/main" val="30903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4AE8D4-2021-4D65-8B28-547663796247}" type="datetime1">
              <a:rPr lang="en-US"/>
              <a:pPr>
                <a:defRPr/>
              </a:pPr>
              <a:t>11/6/2021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a:defRPr/>
            </a:lvl1pPr>
          </a:lstStyle>
          <a:p>
            <a:fld id="{1BB2A963-BB90-4C80-9FD5-90B998858115}" type="slidenum">
              <a:rPr lang="en-US" altLang="en-US"/>
              <a:pPr/>
              <a:t>‹#›</a:t>
            </a:fld>
            <a:endParaRPr lang="en-US" altLang="en-US"/>
          </a:p>
        </p:txBody>
      </p:sp>
    </p:spTree>
    <p:extLst>
      <p:ext uri="{BB962C8B-B14F-4D97-AF65-F5344CB8AC3E}">
        <p14:creationId xmlns:p14="http://schemas.microsoft.com/office/powerpoint/2010/main" val="14253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DED9AD-36D1-480B-B7A2-F4E3A4C0B3A6}" type="datetime1">
              <a:rPr lang="en-US"/>
              <a:pPr>
                <a:defRPr/>
              </a:pPr>
              <a:t>11/6/2021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a:defRPr/>
            </a:lvl1pPr>
          </a:lstStyle>
          <a:p>
            <a:fld id="{0BAE9944-227A-4265-BAF5-52D369C6AB3A}" type="slidenum">
              <a:rPr lang="en-US" altLang="en-US"/>
              <a:pPr/>
              <a:t>‹#›</a:t>
            </a:fld>
            <a:endParaRPr lang="en-US" altLang="en-US"/>
          </a:p>
        </p:txBody>
      </p:sp>
    </p:spTree>
    <p:extLst>
      <p:ext uri="{BB962C8B-B14F-4D97-AF65-F5344CB8AC3E}">
        <p14:creationId xmlns:p14="http://schemas.microsoft.com/office/powerpoint/2010/main" val="371438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a:lvl1pPr>
          </a:lstStyle>
          <a:p>
            <a:pPr>
              <a:defRPr/>
            </a:pPr>
            <a:fld id="{8CAC8B38-0889-4028-9C37-2392D663839E}" type="datetime1">
              <a:rPr lang="en-US"/>
              <a:pPr>
                <a:defRPr/>
              </a:pPr>
              <a:t>11/6/2021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a:defRPr/>
            </a:lvl1pPr>
          </a:lstStyle>
          <a:p>
            <a:fld id="{59A404CE-8CF3-4786-B170-0EF724F921BD}" type="slidenum">
              <a:rPr lang="en-US" altLang="en-US"/>
              <a:pPr/>
              <a:t>‹#›</a:t>
            </a:fld>
            <a:endParaRPr lang="en-US" altLang="en-US"/>
          </a:p>
        </p:txBody>
      </p:sp>
    </p:spTree>
    <p:extLst>
      <p:ext uri="{BB962C8B-B14F-4D97-AF65-F5344CB8AC3E}">
        <p14:creationId xmlns:p14="http://schemas.microsoft.com/office/powerpoint/2010/main" val="395262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fld id="{EFF7330E-C85C-4F7E-9479-7E1DBA54DD9A}" type="datetime1">
              <a:rPr lang="en-US"/>
              <a:pPr>
                <a:defRPr/>
              </a:pPr>
              <a:t>11/6/2021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9" name="Slide Number Placeholder 5"/>
          <p:cNvSpPr>
            <a:spLocks noGrp="1"/>
          </p:cNvSpPr>
          <p:nvPr>
            <p:ph type="sldNum" sz="quarter" idx="12"/>
          </p:nvPr>
        </p:nvSpPr>
        <p:spPr/>
        <p:txBody>
          <a:bodyPr/>
          <a:lstStyle>
            <a:lvl1pPr>
              <a:defRPr/>
            </a:lvl1pPr>
          </a:lstStyle>
          <a:p>
            <a:fld id="{C1F4C4A4-97D7-4914-BDAF-8044CE32AB5D}" type="slidenum">
              <a:rPr lang="en-US" altLang="en-US"/>
              <a:pPr/>
              <a:t>‹#›</a:t>
            </a:fld>
            <a:endParaRPr lang="en-US" altLang="en-US"/>
          </a:p>
        </p:txBody>
      </p:sp>
    </p:spTree>
    <p:extLst>
      <p:ext uri="{BB962C8B-B14F-4D97-AF65-F5344CB8AC3E}">
        <p14:creationId xmlns:p14="http://schemas.microsoft.com/office/powerpoint/2010/main" val="346222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4"/>
          </p:nvPr>
        </p:nvSpPr>
        <p:spPr/>
        <p:txBody>
          <a:bodyPr/>
          <a:lstStyle>
            <a:lvl1pPr>
              <a:defRPr/>
            </a:lvl1pPr>
          </a:lstStyle>
          <a:p>
            <a:pPr>
              <a:defRPr/>
            </a:pPr>
            <a:fld id="{C2707991-AE1D-46D1-AA59-13E969312106}" type="datetime1">
              <a:rPr lang="en-US"/>
              <a:pPr>
                <a:defRPr/>
              </a:pPr>
              <a:t>11/6/2021</a:t>
            </a:fld>
            <a:endParaRPr lang="en-US"/>
          </a:p>
        </p:txBody>
      </p:sp>
      <p:sp>
        <p:nvSpPr>
          <p:cNvPr id="6" name="Footer Placeholder 4"/>
          <p:cNvSpPr>
            <a:spLocks noGrp="1"/>
          </p:cNvSpPr>
          <p:nvPr>
            <p:ph type="ftr" sz="quarter" idx="15"/>
          </p:nvPr>
        </p:nvSpPr>
        <p:spPr/>
        <p:txBody>
          <a:bodyPr/>
          <a:lstStyle>
            <a:lvl1pPr>
              <a:defRPr/>
            </a:lvl1pPr>
          </a:lstStyle>
          <a:p>
            <a:pPr>
              <a:defRPr/>
            </a:pPr>
            <a:r>
              <a:rPr lang="en-US"/>
              <a:t>Adopted from Software Security Engineering by J Allen, S Barnum, R. Ellison, G. McGraw &amp; N. Mead</a:t>
            </a:r>
          </a:p>
        </p:txBody>
      </p:sp>
      <p:sp>
        <p:nvSpPr>
          <p:cNvPr id="7" name="Slide Number Placeholder 5"/>
          <p:cNvSpPr>
            <a:spLocks noGrp="1"/>
          </p:cNvSpPr>
          <p:nvPr>
            <p:ph type="sldNum" sz="quarter" idx="16"/>
          </p:nvPr>
        </p:nvSpPr>
        <p:spPr/>
        <p:txBody>
          <a:bodyPr/>
          <a:lstStyle>
            <a:lvl1pPr>
              <a:defRPr/>
            </a:lvl1pPr>
          </a:lstStyle>
          <a:p>
            <a:fld id="{DB502243-03BE-4AF6-8CFD-AA1F97445E1C}" type="slidenum">
              <a:rPr lang="en-US" altLang="en-US"/>
              <a:pPr/>
              <a:t>‹#›</a:t>
            </a:fld>
            <a:endParaRPr lang="en-US" altLang="en-US"/>
          </a:p>
        </p:txBody>
      </p:sp>
    </p:spTree>
    <p:extLst>
      <p:ext uri="{BB962C8B-B14F-4D97-AF65-F5344CB8AC3E}">
        <p14:creationId xmlns:p14="http://schemas.microsoft.com/office/powerpoint/2010/main" val="105124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328E394D-2147-4DD6-8070-B198B4FA9B4E}" type="datetime1">
              <a:rPr lang="en-US"/>
              <a:pPr>
                <a:defRPr/>
              </a:pPr>
              <a:t>11/6/2021</a:t>
            </a:fld>
            <a:endParaRPr lang="en-US"/>
          </a:p>
        </p:txBody>
      </p:sp>
      <p:sp>
        <p:nvSpPr>
          <p:cNvPr id="8" name="Footer Placeholder 4"/>
          <p:cNvSpPr>
            <a:spLocks noGrp="1"/>
          </p:cNvSpPr>
          <p:nvPr>
            <p:ph type="ftr" sz="quarter" idx="16"/>
          </p:nvPr>
        </p:nvSpPr>
        <p:spPr/>
        <p:txBody>
          <a:bodyPr/>
          <a:lstStyle>
            <a:lvl1pPr>
              <a:defRPr/>
            </a:lvl1pPr>
          </a:lstStyle>
          <a:p>
            <a:pPr>
              <a:defRPr/>
            </a:pPr>
            <a:r>
              <a:rPr lang="en-US"/>
              <a:t>Adopted from Software Security Engineering by J Allen, S Barnum, R. Ellison, G. McGraw &amp; N. Mead</a:t>
            </a:r>
          </a:p>
        </p:txBody>
      </p:sp>
      <p:sp>
        <p:nvSpPr>
          <p:cNvPr id="9" name="Slide Number Placeholder 5"/>
          <p:cNvSpPr>
            <a:spLocks noGrp="1"/>
          </p:cNvSpPr>
          <p:nvPr>
            <p:ph type="sldNum" sz="quarter" idx="17"/>
          </p:nvPr>
        </p:nvSpPr>
        <p:spPr/>
        <p:txBody>
          <a:bodyPr/>
          <a:lstStyle>
            <a:lvl1pPr>
              <a:defRPr/>
            </a:lvl1pPr>
          </a:lstStyle>
          <a:p>
            <a:fld id="{CADF7539-D2D5-4A82-962A-441531705107}" type="slidenum">
              <a:rPr lang="en-US" altLang="en-US"/>
              <a:pPr/>
              <a:t>‹#›</a:t>
            </a:fld>
            <a:endParaRPr lang="en-US" altLang="en-US"/>
          </a:p>
        </p:txBody>
      </p:sp>
    </p:spTree>
    <p:extLst>
      <p:ext uri="{BB962C8B-B14F-4D97-AF65-F5344CB8AC3E}">
        <p14:creationId xmlns:p14="http://schemas.microsoft.com/office/powerpoint/2010/main" val="6349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F01306D-3E9C-44D2-9159-82D0D16750B4}" type="datetime1">
              <a:rPr lang="en-US"/>
              <a:pPr>
                <a:defRPr/>
              </a:pPr>
              <a:t>11/6/2021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5" name="Slide Number Placeholder 5"/>
          <p:cNvSpPr>
            <a:spLocks noGrp="1"/>
          </p:cNvSpPr>
          <p:nvPr>
            <p:ph type="sldNum" sz="quarter" idx="12"/>
          </p:nvPr>
        </p:nvSpPr>
        <p:spPr/>
        <p:txBody>
          <a:bodyPr/>
          <a:lstStyle>
            <a:lvl1pPr>
              <a:defRPr/>
            </a:lvl1pPr>
          </a:lstStyle>
          <a:p>
            <a:fld id="{F88D33DB-D349-4BD9-BB50-486DD92ED951}" type="slidenum">
              <a:rPr lang="en-US" altLang="en-US"/>
              <a:pPr/>
              <a:t>‹#›</a:t>
            </a:fld>
            <a:endParaRPr lang="en-US" altLang="en-US"/>
          </a:p>
        </p:txBody>
      </p:sp>
    </p:spTree>
    <p:extLst>
      <p:ext uri="{BB962C8B-B14F-4D97-AF65-F5344CB8AC3E}">
        <p14:creationId xmlns:p14="http://schemas.microsoft.com/office/powerpoint/2010/main" val="48163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E249A3-5B3B-4A3C-BAE3-6CBE4265412E}" type="datetime1">
              <a:rPr lang="en-US"/>
              <a:pPr>
                <a:defRPr/>
              </a:pPr>
              <a:t>11/6/2021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4" name="Slide Number Placeholder 5"/>
          <p:cNvSpPr>
            <a:spLocks noGrp="1"/>
          </p:cNvSpPr>
          <p:nvPr>
            <p:ph type="sldNum" sz="quarter" idx="12"/>
          </p:nvPr>
        </p:nvSpPr>
        <p:spPr/>
        <p:txBody>
          <a:bodyPr/>
          <a:lstStyle>
            <a:lvl1pPr>
              <a:defRPr/>
            </a:lvl1pPr>
          </a:lstStyle>
          <a:p>
            <a:fld id="{E9444523-2CE6-4E3C-A839-22D2827ABD68}" type="slidenum">
              <a:rPr lang="en-US" altLang="en-US"/>
              <a:pPr/>
              <a:t>‹#›</a:t>
            </a:fld>
            <a:endParaRPr lang="en-US" altLang="en-US"/>
          </a:p>
        </p:txBody>
      </p:sp>
    </p:spTree>
    <p:extLst>
      <p:ext uri="{BB962C8B-B14F-4D97-AF65-F5344CB8AC3E}">
        <p14:creationId xmlns:p14="http://schemas.microsoft.com/office/powerpoint/2010/main" val="146088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D982719-F9F9-4609-8E7E-061FB0ADC03F}" type="datetime1">
              <a:rPr lang="en-US"/>
              <a:pPr>
                <a:defRPr/>
              </a:pPr>
              <a:t>11/6/2021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7" name="Slide Number Placeholder 5"/>
          <p:cNvSpPr>
            <a:spLocks noGrp="1"/>
          </p:cNvSpPr>
          <p:nvPr>
            <p:ph type="sldNum" sz="quarter" idx="12"/>
          </p:nvPr>
        </p:nvSpPr>
        <p:spPr/>
        <p:txBody>
          <a:bodyPr/>
          <a:lstStyle>
            <a:lvl1pPr>
              <a:defRPr/>
            </a:lvl1pPr>
          </a:lstStyle>
          <a:p>
            <a:fld id="{4ED55998-2744-48C4-8DA0-07745474AD3F}" type="slidenum">
              <a:rPr lang="en-US" altLang="en-US"/>
              <a:pPr/>
              <a:t>‹#›</a:t>
            </a:fld>
            <a:endParaRPr lang="en-US" altLang="en-US"/>
          </a:p>
        </p:txBody>
      </p:sp>
    </p:spTree>
    <p:extLst>
      <p:ext uri="{BB962C8B-B14F-4D97-AF65-F5344CB8AC3E}">
        <p14:creationId xmlns:p14="http://schemas.microsoft.com/office/powerpoint/2010/main" val="16128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0DA5C6-7D23-42C8-963E-495148596D4E}" type="datetime1">
              <a:rPr lang="en-US"/>
              <a:pPr>
                <a:defRPr/>
              </a:pPr>
              <a:t>11/6/2021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Adopted from Software Security Engineering by J Allen, S Barnum, R. Ellison, G. McGraw &amp; N. Mead</a:t>
            </a:r>
          </a:p>
        </p:txBody>
      </p:sp>
      <p:sp>
        <p:nvSpPr>
          <p:cNvPr id="7" name="Slide Number Placeholder 5"/>
          <p:cNvSpPr>
            <a:spLocks noGrp="1"/>
          </p:cNvSpPr>
          <p:nvPr>
            <p:ph type="sldNum" sz="quarter" idx="12"/>
          </p:nvPr>
        </p:nvSpPr>
        <p:spPr/>
        <p:txBody>
          <a:bodyPr/>
          <a:lstStyle>
            <a:lvl1pPr>
              <a:defRPr/>
            </a:lvl1pPr>
          </a:lstStyle>
          <a:p>
            <a:fld id="{F7A9C4BD-46A2-4179-93A7-89F9ED80691F}" type="slidenum">
              <a:rPr lang="en-US" altLang="en-US"/>
              <a:pPr/>
              <a:t>‹#›</a:t>
            </a:fld>
            <a:endParaRPr lang="en-US" altLang="en-US"/>
          </a:p>
        </p:txBody>
      </p:sp>
    </p:spTree>
    <p:extLst>
      <p:ext uri="{BB962C8B-B14F-4D97-AF65-F5344CB8AC3E}">
        <p14:creationId xmlns:p14="http://schemas.microsoft.com/office/powerpoint/2010/main" val="24293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fontAlgn="auto">
              <a:spcBef>
                <a:spcPts val="0"/>
              </a:spcBef>
              <a:spcAft>
                <a:spcPts val="0"/>
              </a:spcAft>
              <a:defRPr sz="1200">
                <a:solidFill>
                  <a:schemeClr val="tx1">
                    <a:lumMod val="65000"/>
                    <a:lumOff val="35000"/>
                  </a:schemeClr>
                </a:solidFill>
                <a:latin typeface="Century Gothic" pitchFamily="34" charset="0"/>
                <a:cs typeface="+mn-cs"/>
              </a:defRPr>
            </a:lvl1pPr>
          </a:lstStyle>
          <a:p>
            <a:pPr>
              <a:defRPr/>
            </a:pPr>
            <a:fld id="{D5B248F5-A70B-42A6-AFE9-25E9FF16CCE1}" type="datetime1">
              <a:rPr lang="en-US"/>
              <a:pPr>
                <a:defRPr/>
              </a:pPr>
              <a:t>11/6/2021</a:t>
            </a:fld>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fontAlgn="auto">
              <a:spcBef>
                <a:spcPts val="0"/>
              </a:spcBef>
              <a:spcAft>
                <a:spcPts val="0"/>
              </a:spcAft>
              <a:defRPr sz="1200">
                <a:solidFill>
                  <a:schemeClr val="tx1">
                    <a:lumMod val="65000"/>
                    <a:lumOff val="35000"/>
                  </a:schemeClr>
                </a:solidFill>
                <a:latin typeface="Century Gothic" pitchFamily="34" charset="0"/>
                <a:cs typeface="+mn-cs"/>
              </a:defRPr>
            </a:lvl1p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a:defRPr sz="1200">
                <a:solidFill>
                  <a:srgbClr val="595959"/>
                </a:solidFill>
                <a:latin typeface="Century Gothic" panose="020B0502020202020204" pitchFamily="34" charset="0"/>
              </a:defRPr>
            </a:lvl1pPr>
          </a:lstStyle>
          <a:p>
            <a:fld id="{EF4F321A-B697-43AF-B1A2-C575F04AB9F5}" type="slidenum">
              <a:rPr lang="en-US" altLang="en-US"/>
              <a:pPr/>
              <a:t>‹#›</a:t>
            </a:fld>
            <a:endParaRPr lang="en-US" altLang="en-US"/>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9"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defRPr>
      </a:lvl2pPr>
      <a:lvl3pPr algn="ctr" rtl="0" eaLnBrk="0" fontAlgn="base" hangingPunct="0">
        <a:lnSpc>
          <a:spcPts val="5800"/>
        </a:lnSpc>
        <a:spcBef>
          <a:spcPct val="0"/>
        </a:spcBef>
        <a:spcAft>
          <a:spcPct val="0"/>
        </a:spcAft>
        <a:defRPr sz="5400">
          <a:solidFill>
            <a:schemeClr val="tx2"/>
          </a:solidFill>
          <a:latin typeface="Palatino Linotype" pitchFamily="18" charset="0"/>
        </a:defRPr>
      </a:lvl3pPr>
      <a:lvl4pPr algn="ctr" rtl="0" eaLnBrk="0" fontAlgn="base" hangingPunct="0">
        <a:lnSpc>
          <a:spcPts val="5800"/>
        </a:lnSpc>
        <a:spcBef>
          <a:spcPct val="0"/>
        </a:spcBef>
        <a:spcAft>
          <a:spcPct val="0"/>
        </a:spcAft>
        <a:defRPr sz="5400">
          <a:solidFill>
            <a:schemeClr val="tx2"/>
          </a:solidFill>
          <a:latin typeface="Palatino Linotype" pitchFamily="18" charset="0"/>
        </a:defRPr>
      </a:lvl4pPr>
      <a:lvl5pPr algn="ctr" rtl="0" eaLnBrk="0" fontAlgn="base" hangingPunct="0">
        <a:lnSpc>
          <a:spcPts val="5800"/>
        </a:lnSpc>
        <a:spcBef>
          <a:spcPct val="0"/>
        </a:spcBef>
        <a:spcAft>
          <a:spcPct val="0"/>
        </a:spcAft>
        <a:defRPr sz="5400">
          <a:solidFill>
            <a:schemeClr val="tx2"/>
          </a:solidFill>
          <a:latin typeface="Palatino Linotype" pitchFamily="18"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267200"/>
          </a:xfrm>
        </p:spPr>
        <p:txBody>
          <a:bodyPr/>
          <a:lstStyle/>
          <a:p>
            <a:pPr eaLnBrk="1" fontAlgn="auto" hangingPunct="1">
              <a:spcAft>
                <a:spcPts val="0"/>
              </a:spcAft>
              <a:defRPr/>
            </a:pPr>
            <a:r>
              <a:rPr lang="en-US" dirty="0" smtClean="0"/>
              <a:t>Why security a Software Issue?</a:t>
            </a:r>
            <a:endParaRPr lang="en-US" dirty="0"/>
          </a:p>
        </p:txBody>
      </p:sp>
      <p:sp>
        <p:nvSpPr>
          <p:cNvPr id="3" name="Subtitle 2"/>
          <p:cNvSpPr>
            <a:spLocks noGrp="1"/>
          </p:cNvSpPr>
          <p:nvPr>
            <p:ph type="subTitle" idx="1"/>
          </p:nvPr>
        </p:nvSpPr>
        <p:spPr/>
        <p:txBody>
          <a:bodyPr rtlCol="0"/>
          <a:lstStyle/>
          <a:p>
            <a:pPr eaLnBrk="1" fontAlgn="auto" hangingPunct="1">
              <a:spcAft>
                <a:spcPts val="0"/>
              </a:spcAft>
              <a:defRPr/>
            </a:pPr>
            <a:r>
              <a:rPr lang="en-US" dirty="0" smtClean="0"/>
              <a:t>Presented by: </a:t>
            </a:r>
            <a:r>
              <a:rPr lang="en-US" dirty="0" err="1" smtClean="0"/>
              <a:t>Kamulegeya</a:t>
            </a:r>
            <a:r>
              <a:rPr lang="en-US" dirty="0" smtClean="0"/>
              <a:t> Grace</a:t>
            </a:r>
            <a:endParaRPr lang="en-US" dirty="0"/>
          </a:p>
        </p:txBody>
      </p:sp>
      <p:sp>
        <p:nvSpPr>
          <p:cNvPr id="4" name="Date Placeholder 3"/>
          <p:cNvSpPr>
            <a:spLocks noGrp="1"/>
          </p:cNvSpPr>
          <p:nvPr>
            <p:ph type="dt" sz="quarter" idx="10"/>
          </p:nvPr>
        </p:nvSpPr>
        <p:spPr/>
        <p:txBody>
          <a:bodyPr/>
          <a:lstStyle/>
          <a:p>
            <a:pPr>
              <a:defRPr/>
            </a:pPr>
            <a:fld id="{72538AA2-04CD-4017-8A02-987351D3F887}"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181A2363-F4D3-411C-A1F1-253F434ABE7C}" type="slidenum">
              <a:rPr lang="en-US" altLang="en-US">
                <a:solidFill>
                  <a:srgbClr val="595959"/>
                </a:solidFill>
                <a:latin typeface="Century Gothic" panose="020B0502020202020204" pitchFamily="34" charset="0"/>
              </a:rPr>
              <a:pPr eaLnBrk="1" hangingPunct="1"/>
              <a:t>1</a:t>
            </a:fld>
            <a:endParaRPr lang="en-US" altLang="en-US">
              <a:solidFill>
                <a:srgbClr val="595959"/>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600" dirty="0">
                <a:solidFill>
                  <a:schemeClr val="tx1"/>
                </a:solidFill>
              </a:rPr>
              <a:t>System complexity: the context within which software lives</a:t>
            </a:r>
            <a:endParaRPr lang="en-US" sz="3600" dirty="0"/>
          </a:p>
        </p:txBody>
      </p:sp>
      <p:sp>
        <p:nvSpPr>
          <p:cNvPr id="12291" name="Content Placeholder 2"/>
          <p:cNvSpPr>
            <a:spLocks noGrp="1"/>
          </p:cNvSpPr>
          <p:nvPr>
            <p:ph idx="1"/>
          </p:nvPr>
        </p:nvSpPr>
        <p:spPr/>
        <p:txBody>
          <a:bodyPr/>
          <a:lstStyle/>
          <a:p>
            <a:pPr eaLnBrk="1" hangingPunct="1"/>
            <a:r>
              <a:rPr lang="en-US" altLang="en-US" smtClean="0">
                <a:solidFill>
                  <a:schemeClr val="tx1"/>
                </a:solidFill>
              </a:rPr>
              <a:t>Constructing and assembling  discrete, isolated pieces of software that address static requirements within planned cost and schedule can no longer  be relied on to build a trustworthy software system because</a:t>
            </a:r>
          </a:p>
          <a:p>
            <a:pPr lvl="1" eaLnBrk="1" hangingPunct="1"/>
            <a:r>
              <a:rPr lang="en-US" altLang="en-US" smtClean="0">
                <a:solidFill>
                  <a:schemeClr val="tx1"/>
                </a:solidFill>
              </a:rPr>
              <a:t>Each new or updated component joins an existing operational environment and must merge with that legacy to form an operational whole.</a:t>
            </a:r>
          </a:p>
          <a:p>
            <a:pPr eaLnBrk="1" hangingPunct="1"/>
            <a:r>
              <a:rPr lang="en-US" altLang="en-US" smtClean="0">
                <a:solidFill>
                  <a:schemeClr val="tx1"/>
                </a:solidFill>
              </a:rPr>
              <a:t>Bolting new systems onto old systems and web-enabling old systems creates systems of systems fraught with vulnerabilities.</a:t>
            </a:r>
          </a:p>
          <a:p>
            <a:pPr eaLnBrk="1" hangingPunct="1"/>
            <a:endParaRPr lang="en-US" altLang="en-US" smtClean="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883F0746-3C03-4FB8-B3D8-692A19110F47}" type="slidenum">
              <a:rPr lang="en-US" altLang="en-US">
                <a:solidFill>
                  <a:srgbClr val="595959"/>
                </a:solidFill>
                <a:latin typeface="Century Gothic" panose="020B0502020202020204" pitchFamily="34" charset="0"/>
              </a:rPr>
              <a:pPr eaLnBrk="1" hangingPunct="1"/>
              <a:t>10</a:t>
            </a:fld>
            <a:endParaRPr lang="en-US" altLang="en-US">
              <a:solidFill>
                <a:srgbClr val="595959"/>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pPr eaLnBrk="1" fontAlgn="auto" hangingPunct="1">
              <a:spcAft>
                <a:spcPts val="0"/>
              </a:spcAft>
              <a:defRPr/>
            </a:pPr>
            <a:r>
              <a:rPr lang="en-US" sz="3600" dirty="0" smtClean="0"/>
              <a:t>Development assumptions applied to software security</a:t>
            </a:r>
            <a:endParaRPr lang="en-US" sz="3600" dirty="0"/>
          </a:p>
        </p:txBody>
      </p:sp>
      <p:sp>
        <p:nvSpPr>
          <p:cNvPr id="3" name="Content Placeholder 2"/>
          <p:cNvSpPr>
            <a:spLocks noGrp="1"/>
          </p:cNvSpPr>
          <p:nvPr>
            <p:ph idx="1"/>
          </p:nvPr>
        </p:nvSpPr>
        <p:spPr/>
        <p:txBody>
          <a:bodyPr rtlCol="0">
            <a:normAutofit fontScale="92500" lnSpcReduction="10000"/>
          </a:bodyPr>
          <a:lstStyle/>
          <a:p>
            <a:pPr marL="0" indent="0" eaLnBrk="1" fontAlgn="auto" hangingPunct="1">
              <a:spcAft>
                <a:spcPts val="0"/>
              </a:spcAft>
              <a:buFont typeface="Arial" panose="020B0604020202020204" pitchFamily="34" charset="0"/>
              <a:buNone/>
              <a:defRPr/>
            </a:pPr>
            <a:r>
              <a:rPr lang="en-US" dirty="0" smtClean="0">
                <a:solidFill>
                  <a:schemeClr val="tx1"/>
                </a:solidFill>
              </a:rPr>
              <a:t>With the expanding scope and scale of systems, project managers need to consider a number of development assumptions that are generally applied to software security.</a:t>
            </a:r>
          </a:p>
          <a:p>
            <a:pPr marL="400050" eaLnBrk="1" fontAlgn="auto" hangingPunct="1">
              <a:spcAft>
                <a:spcPts val="0"/>
              </a:spcAft>
              <a:defRPr/>
            </a:pPr>
            <a:r>
              <a:rPr lang="en-US" dirty="0" smtClean="0">
                <a:solidFill>
                  <a:schemeClr val="tx1"/>
                </a:solidFill>
              </a:rPr>
              <a:t>Consideration of multiple and often independent control points for systems and systems of systems , instead of centralized control, which was the norm for large stand-alone systems.</a:t>
            </a:r>
          </a:p>
          <a:p>
            <a:pPr marL="400050" eaLnBrk="1" fontAlgn="auto" hangingPunct="1">
              <a:spcAft>
                <a:spcPts val="0"/>
              </a:spcAft>
              <a:defRPr/>
            </a:pPr>
            <a:r>
              <a:rPr lang="en-US" dirty="0">
                <a:solidFill>
                  <a:schemeClr val="tx1"/>
                </a:solidFill>
              </a:rPr>
              <a:t>Increased integration among systems has reduced the capability to make wide-scale changes quickly. In addition, for independently managed systems, upgrades are not necessarily synchronized. Project managers need to maintain operational capabilities with appropriate security as services are upgraded and new services added.</a:t>
            </a:r>
            <a:endParaRPr lang="en-US" dirty="0" smtClean="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771572C7-1CDA-4A14-BD14-3AAC32B436C4}" type="slidenum">
              <a:rPr lang="en-US" altLang="en-US">
                <a:solidFill>
                  <a:srgbClr val="595959"/>
                </a:solidFill>
                <a:latin typeface="Century Gothic" panose="020B0502020202020204" pitchFamily="34" charset="0"/>
              </a:rPr>
              <a:pPr eaLnBrk="1" hangingPunct="1"/>
              <a:t>11</a:t>
            </a:fld>
            <a:endParaRPr lang="en-US" altLang="en-US">
              <a:solidFill>
                <a:srgbClr val="595959"/>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pPr eaLnBrk="1" fontAlgn="auto" hangingPunct="1">
              <a:spcAft>
                <a:spcPts val="0"/>
              </a:spcAft>
              <a:defRPr/>
            </a:pPr>
            <a:r>
              <a:rPr lang="en-US" sz="3600" dirty="0" smtClean="0"/>
              <a:t>Development assumptions applied to software security</a:t>
            </a:r>
            <a:endParaRPr lang="en-US" sz="3600" dirty="0"/>
          </a:p>
        </p:txBody>
      </p:sp>
      <p:sp>
        <p:nvSpPr>
          <p:cNvPr id="3" name="Content Placeholder 2"/>
          <p:cNvSpPr>
            <a:spLocks noGrp="1"/>
          </p:cNvSpPr>
          <p:nvPr>
            <p:ph idx="1"/>
          </p:nvPr>
        </p:nvSpPr>
        <p:spPr/>
        <p:txBody>
          <a:bodyPr rtlCol="0">
            <a:normAutofit lnSpcReduction="10000"/>
          </a:bodyPr>
          <a:lstStyle/>
          <a:p>
            <a:pPr marL="57150" indent="0" eaLnBrk="1" fontAlgn="auto" hangingPunct="1">
              <a:spcAft>
                <a:spcPts val="0"/>
              </a:spcAft>
              <a:buFont typeface="Arial" panose="020B0604020202020204" pitchFamily="34" charset="0"/>
              <a:buNone/>
              <a:defRPr/>
            </a:pPr>
            <a:endParaRPr lang="en-US" dirty="0" smtClean="0">
              <a:solidFill>
                <a:schemeClr val="tx1"/>
              </a:solidFill>
            </a:endParaRPr>
          </a:p>
          <a:p>
            <a:pPr marL="400050" eaLnBrk="1" fontAlgn="auto" hangingPunct="1">
              <a:spcAft>
                <a:spcPts val="0"/>
              </a:spcAft>
              <a:defRPr/>
            </a:pPr>
            <a:r>
              <a:rPr lang="en-US" dirty="0" smtClean="0">
                <a:solidFill>
                  <a:schemeClr val="tx1"/>
                </a:solidFill>
              </a:rPr>
              <a:t>With the integration among independently developed and operated systems, project managers have to contend with heterogeneous collection of components, multiple implementation of common interfaces, and inconsistencies among security policies.</a:t>
            </a:r>
          </a:p>
          <a:p>
            <a:pPr marL="400050" eaLnBrk="1" fontAlgn="auto" hangingPunct="1">
              <a:spcAft>
                <a:spcPts val="0"/>
              </a:spcAft>
              <a:defRPr/>
            </a:pPr>
            <a:r>
              <a:rPr lang="en-US" dirty="0" smtClean="0">
                <a:solidFill>
                  <a:schemeClr val="tx1"/>
                </a:solidFill>
              </a:rPr>
              <a:t>With the mismatches and errors introduced by independently developed and managed systems, failure in some form is more likely to be the norm than exception and so further complicates meeting security requirements.</a:t>
            </a: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DA5178CA-94E1-421E-94FC-53122D222928}" type="slidenum">
              <a:rPr lang="en-US" altLang="en-US">
                <a:solidFill>
                  <a:srgbClr val="595959"/>
                </a:solidFill>
                <a:latin typeface="Century Gothic" panose="020B0502020202020204" pitchFamily="34" charset="0"/>
              </a:rPr>
              <a:pPr eaLnBrk="1" hangingPunct="1"/>
              <a:t>12</a:t>
            </a:fld>
            <a:endParaRPr lang="en-US" altLang="en-US">
              <a:solidFill>
                <a:srgbClr val="595959"/>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eaLnBrk="1" fontAlgn="auto" hangingPunct="1">
              <a:lnSpc>
                <a:spcPct val="100000"/>
              </a:lnSpc>
              <a:spcAft>
                <a:spcPts val="0"/>
              </a:spcAft>
              <a:defRPr/>
            </a:pPr>
            <a:r>
              <a:rPr lang="en-US" sz="4000" dirty="0">
                <a:solidFill>
                  <a:schemeClr val="tx1"/>
                </a:solidFill>
              </a:rPr>
              <a:t>Software </a:t>
            </a:r>
            <a:r>
              <a:rPr lang="en-US" sz="4000" dirty="0" smtClean="0">
                <a:solidFill>
                  <a:schemeClr val="tx1"/>
                </a:solidFill>
              </a:rPr>
              <a:t>assurance</a:t>
            </a:r>
            <a:endParaRPr lang="en-US" sz="4000" dirty="0"/>
          </a:p>
        </p:txBody>
      </p:sp>
      <p:sp>
        <p:nvSpPr>
          <p:cNvPr id="3" name="Content Placeholder 2"/>
          <p:cNvSpPr>
            <a:spLocks noGrp="1"/>
          </p:cNvSpPr>
          <p:nvPr>
            <p:ph idx="1"/>
          </p:nvPr>
        </p:nvSpPr>
        <p:spPr>
          <a:xfrm>
            <a:off x="457200" y="1143000"/>
            <a:ext cx="8458200" cy="4983163"/>
          </a:xfrm>
        </p:spPr>
        <p:txBody>
          <a:bodyPr rtlCol="0">
            <a:normAutofit fontScale="92500"/>
          </a:bodyPr>
          <a:lstStyle/>
          <a:p>
            <a:pPr eaLnBrk="1" fontAlgn="auto" hangingPunct="1">
              <a:spcAft>
                <a:spcPts val="0"/>
              </a:spcAft>
              <a:defRPr/>
            </a:pPr>
            <a:r>
              <a:rPr lang="en-US" dirty="0">
                <a:solidFill>
                  <a:schemeClr val="tx1"/>
                </a:solidFill>
              </a:rPr>
              <a:t>Objective of software assurance is the ability to trust that software will remain dependable under all circumstances. With a justified level of confidence.</a:t>
            </a:r>
            <a:endParaRPr lang="en-US" dirty="0" smtClean="0">
              <a:solidFill>
                <a:schemeClr val="tx1"/>
              </a:solidFill>
            </a:endParaRPr>
          </a:p>
          <a:p>
            <a:pPr eaLnBrk="1" fontAlgn="auto" hangingPunct="1">
              <a:spcAft>
                <a:spcPts val="0"/>
              </a:spcAft>
              <a:defRPr/>
            </a:pPr>
            <a:r>
              <a:rPr lang="en-US" dirty="0" smtClean="0">
                <a:solidFill>
                  <a:schemeClr val="tx1"/>
                </a:solidFill>
              </a:rPr>
              <a:t>Software assurance is defined as the level of confidence that software is free from vulnerabilities, either intentionally designed into the software or accidentally inserted at any time during its life cycle, and that the software functions in the intended manner.</a:t>
            </a:r>
          </a:p>
          <a:p>
            <a:pPr eaLnBrk="1" fontAlgn="auto" hangingPunct="1">
              <a:spcAft>
                <a:spcPts val="0"/>
              </a:spcAft>
              <a:defRPr/>
            </a:pPr>
            <a:r>
              <a:rPr lang="en-US" dirty="0" smtClean="0">
                <a:solidFill>
                  <a:schemeClr val="tx1"/>
                </a:solidFill>
              </a:rPr>
              <a:t>The high dependence on software to get critical jobs done means that software no longer solely lies on its ability to enhance or sustain productivity and efficiency, but its value also derives from</a:t>
            </a:r>
          </a:p>
          <a:p>
            <a:pPr lvl="1" eaLnBrk="1" fontAlgn="auto" hangingPunct="1">
              <a:spcAft>
                <a:spcPts val="0"/>
              </a:spcAft>
              <a:defRPr/>
            </a:pPr>
            <a:r>
              <a:rPr lang="en-US" dirty="0" smtClean="0">
                <a:solidFill>
                  <a:schemeClr val="tx1"/>
                </a:solidFill>
              </a:rPr>
              <a:t>Its ability to continue operating dependably even in the face of events that threaten it.</a:t>
            </a: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D4164E67-CE52-4C9C-BFC1-85EB7BF7B490}" type="slidenum">
              <a:rPr lang="en-US" altLang="en-US">
                <a:solidFill>
                  <a:srgbClr val="595959"/>
                </a:solidFill>
                <a:latin typeface="Century Gothic" panose="020B0502020202020204" pitchFamily="34" charset="0"/>
              </a:rPr>
              <a:pPr eaLnBrk="1" hangingPunct="1"/>
              <a:t>13</a:t>
            </a:fld>
            <a:endParaRPr lang="en-US" altLang="en-US">
              <a:solidFill>
                <a:srgbClr val="595959"/>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pPr eaLnBrk="1" fontAlgn="auto" hangingPunct="1">
              <a:lnSpc>
                <a:spcPct val="100000"/>
              </a:lnSpc>
              <a:spcAft>
                <a:spcPts val="0"/>
              </a:spcAft>
              <a:defRPr/>
            </a:pPr>
            <a:r>
              <a:rPr lang="en-US" sz="4000" dirty="0">
                <a:solidFill>
                  <a:schemeClr val="tx1"/>
                </a:solidFill>
              </a:rPr>
              <a:t>Software </a:t>
            </a:r>
            <a:r>
              <a:rPr lang="en-US" sz="4000" dirty="0" smtClean="0">
                <a:solidFill>
                  <a:schemeClr val="tx1"/>
                </a:solidFill>
              </a:rPr>
              <a:t>assurance</a:t>
            </a:r>
            <a:endParaRPr lang="en-US" sz="4000" dirty="0"/>
          </a:p>
        </p:txBody>
      </p:sp>
      <p:sp>
        <p:nvSpPr>
          <p:cNvPr id="3" name="Content Placeholder 2"/>
          <p:cNvSpPr>
            <a:spLocks noGrp="1"/>
          </p:cNvSpPr>
          <p:nvPr>
            <p:ph idx="1"/>
          </p:nvPr>
        </p:nvSpPr>
        <p:spPr>
          <a:xfrm>
            <a:off x="457200" y="1600200"/>
            <a:ext cx="8458200" cy="4525963"/>
          </a:xfrm>
        </p:spPr>
        <p:txBody>
          <a:bodyPr rtlCol="0">
            <a:normAutofit fontScale="92500" lnSpcReduction="10000"/>
          </a:bodyPr>
          <a:lstStyle/>
          <a:p>
            <a:pPr marL="0" indent="0" eaLnBrk="1" fontAlgn="auto" hangingPunct="1">
              <a:spcAft>
                <a:spcPts val="0"/>
              </a:spcAft>
              <a:buFont typeface="Arial" panose="020B0604020202020204" pitchFamily="34" charset="0"/>
              <a:buNone/>
              <a:defRPr/>
            </a:pPr>
            <a:r>
              <a:rPr lang="en-US" dirty="0" smtClean="0">
                <a:solidFill>
                  <a:schemeClr val="tx1"/>
                </a:solidFill>
              </a:rPr>
              <a:t>Software assurance includes</a:t>
            </a:r>
          </a:p>
          <a:p>
            <a:pPr eaLnBrk="1" fontAlgn="auto" hangingPunct="1">
              <a:spcAft>
                <a:spcPts val="0"/>
              </a:spcAft>
              <a:defRPr/>
            </a:pPr>
            <a:r>
              <a:rPr lang="en-US" b="1" dirty="0" smtClean="0">
                <a:solidFill>
                  <a:schemeClr val="tx1"/>
                </a:solidFill>
              </a:rPr>
              <a:t>Software reliability</a:t>
            </a:r>
            <a:r>
              <a:rPr lang="en-US" b="1" dirty="0" smtClean="0">
                <a:solidFill>
                  <a:schemeClr val="tx1"/>
                </a:solidFill>
                <a:sym typeface="Wingdings" pitchFamily="2" charset="2"/>
              </a:rPr>
              <a:t>(software fault tolerance):</a:t>
            </a:r>
            <a:r>
              <a:rPr lang="en-US" dirty="0" smtClean="0">
                <a:solidFill>
                  <a:schemeClr val="tx1"/>
                </a:solidFill>
              </a:rPr>
              <a:t> the probability of failure-free (or otherwise satisfactory) software operation for a specified/expected period/interval of time/expected number of operations, in a specified/expected environment under specified/expected operating conditions.</a:t>
            </a:r>
          </a:p>
          <a:p>
            <a:pPr eaLnBrk="1" fontAlgn="auto" hangingPunct="1">
              <a:spcAft>
                <a:spcPts val="0"/>
              </a:spcAft>
              <a:defRPr/>
            </a:pPr>
            <a:r>
              <a:rPr lang="en-US" b="1" dirty="0" smtClean="0">
                <a:solidFill>
                  <a:schemeClr val="tx1"/>
                </a:solidFill>
              </a:rPr>
              <a:t>Software safety: </a:t>
            </a:r>
            <a:r>
              <a:rPr lang="en-US" dirty="0" smtClean="0">
                <a:solidFill>
                  <a:schemeClr val="tx1"/>
                </a:solidFill>
              </a:rPr>
              <a:t>the persistence of dependability in the face of accidents or mishaps- that is, unplanned events that result in death, injury, illness, damage to or loss of property, or environmental harm.</a:t>
            </a:r>
          </a:p>
          <a:p>
            <a:pPr eaLnBrk="1" fontAlgn="auto" hangingPunct="1">
              <a:spcAft>
                <a:spcPts val="0"/>
              </a:spcAft>
              <a:defRPr/>
            </a:pPr>
            <a:r>
              <a:rPr lang="en-US" b="1" dirty="0" smtClean="0">
                <a:solidFill>
                  <a:schemeClr val="tx1"/>
                </a:solidFill>
              </a:rPr>
              <a:t>Software security: </a:t>
            </a:r>
            <a:r>
              <a:rPr lang="en-US" b="1" dirty="0">
                <a:solidFill>
                  <a:schemeClr val="tx1"/>
                </a:solidFill>
              </a:rPr>
              <a:t>(this is the focus of this course.)</a:t>
            </a:r>
            <a:r>
              <a:rPr lang="en-US" b="1" dirty="0" smtClean="0">
                <a:solidFill>
                  <a:schemeClr val="tx1"/>
                </a:solidFill>
              </a:rPr>
              <a:t> </a:t>
            </a:r>
            <a:r>
              <a:rPr lang="en-US" dirty="0" smtClean="0">
                <a:solidFill>
                  <a:schemeClr val="tx1"/>
                </a:solidFill>
              </a:rPr>
              <a:t>which is the ability of software to resist, tolerate, and recover from events that intentionally threaten its dependability.</a:t>
            </a:r>
            <a:endParaRPr lang="en-US" b="1" dirty="0" smtClean="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AB5D62D0-347E-45BE-A453-7BB65904BCA4}" type="slidenum">
              <a:rPr lang="en-US" altLang="en-US">
                <a:solidFill>
                  <a:srgbClr val="595959"/>
                </a:solidFill>
                <a:latin typeface="Century Gothic" panose="020B0502020202020204" pitchFamily="34" charset="0"/>
              </a:rPr>
              <a:pPr eaLnBrk="1" hangingPunct="1"/>
              <a:t>14</a:t>
            </a:fld>
            <a:endParaRPr lang="en-US" altLang="en-US">
              <a:solidFill>
                <a:srgbClr val="595959"/>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pPr eaLnBrk="1" fontAlgn="auto" hangingPunct="1">
              <a:spcAft>
                <a:spcPts val="0"/>
              </a:spcAft>
              <a:defRPr/>
            </a:pPr>
            <a:r>
              <a:rPr lang="en-US" dirty="0" smtClean="0">
                <a:solidFill>
                  <a:schemeClr val="tx1"/>
                </a:solidFill>
              </a:rPr>
              <a:t>software </a:t>
            </a:r>
            <a:r>
              <a:rPr lang="en-US" dirty="0">
                <a:solidFill>
                  <a:schemeClr val="tx1"/>
                </a:solidFill>
              </a:rPr>
              <a:t>security</a:t>
            </a:r>
            <a:endParaRPr lang="en-US" dirty="0"/>
          </a:p>
        </p:txBody>
      </p:sp>
      <p:sp>
        <p:nvSpPr>
          <p:cNvPr id="3" name="Content Placeholder 2"/>
          <p:cNvSpPr>
            <a:spLocks noGrp="1"/>
          </p:cNvSpPr>
          <p:nvPr>
            <p:ph idx="1"/>
          </p:nvPr>
        </p:nvSpPr>
        <p:spPr>
          <a:xfrm>
            <a:off x="457200" y="1371600"/>
            <a:ext cx="8229600" cy="4754563"/>
          </a:xfrm>
        </p:spPr>
        <p:txBody>
          <a:bodyPr rtlCol="0">
            <a:normAutofit fontScale="92500" lnSpcReduction="10000"/>
          </a:bodyPr>
          <a:lstStyle/>
          <a:p>
            <a:pPr eaLnBrk="1" fontAlgn="auto" hangingPunct="1">
              <a:spcAft>
                <a:spcPts val="0"/>
              </a:spcAft>
              <a:defRPr/>
            </a:pPr>
            <a:r>
              <a:rPr lang="en-US" b="1" dirty="0">
                <a:solidFill>
                  <a:schemeClr val="tx1"/>
                </a:solidFill>
              </a:rPr>
              <a:t>Software security</a:t>
            </a:r>
            <a:r>
              <a:rPr lang="en-US" b="1" dirty="0" smtClean="0">
                <a:solidFill>
                  <a:schemeClr val="tx1"/>
                </a:solidFill>
              </a:rPr>
              <a:t>: </a:t>
            </a:r>
            <a:r>
              <a:rPr lang="en-US" dirty="0">
                <a:solidFill>
                  <a:schemeClr val="tx1"/>
                </a:solidFill>
              </a:rPr>
              <a:t>which is the ability of software to resist, tolerate, and recover from events that intentionally threaten its dependability</a:t>
            </a:r>
            <a:r>
              <a:rPr lang="en-US" dirty="0" smtClean="0">
                <a:solidFill>
                  <a:schemeClr val="tx1"/>
                </a:solidFill>
              </a:rPr>
              <a:t>.</a:t>
            </a:r>
          </a:p>
          <a:p>
            <a:pPr eaLnBrk="1" fontAlgn="auto" hangingPunct="1">
              <a:spcAft>
                <a:spcPts val="0"/>
              </a:spcAft>
              <a:defRPr/>
            </a:pPr>
            <a:r>
              <a:rPr lang="en-US" dirty="0" smtClean="0">
                <a:solidFill>
                  <a:schemeClr val="tx1"/>
                </a:solidFill>
              </a:rPr>
              <a:t>Main objective :Is to build more robust, higher-quality, defect-free software that continues to function correctly under malicious attack.</a:t>
            </a:r>
          </a:p>
          <a:p>
            <a:pPr eaLnBrk="1" fontAlgn="auto" hangingPunct="1">
              <a:spcAft>
                <a:spcPts val="0"/>
              </a:spcAft>
              <a:defRPr/>
            </a:pPr>
            <a:r>
              <a:rPr lang="en-US" dirty="0" smtClean="0">
                <a:solidFill>
                  <a:schemeClr val="tx1"/>
                </a:solidFill>
              </a:rPr>
              <a:t>Security matters because so many critical functions are completely dependent on software thus make software a very high-value target for attackers whose motives may be</a:t>
            </a:r>
          </a:p>
          <a:p>
            <a:pPr lvl="1" eaLnBrk="1" fontAlgn="auto" hangingPunct="1">
              <a:spcAft>
                <a:spcPts val="0"/>
              </a:spcAft>
              <a:defRPr/>
            </a:pPr>
            <a:r>
              <a:rPr lang="en-US" dirty="0" smtClean="0">
                <a:solidFill>
                  <a:schemeClr val="tx1"/>
                </a:solidFill>
              </a:rPr>
              <a:t>Criminal</a:t>
            </a:r>
          </a:p>
          <a:p>
            <a:pPr lvl="1" eaLnBrk="1" fontAlgn="auto" hangingPunct="1">
              <a:spcAft>
                <a:spcPts val="0"/>
              </a:spcAft>
              <a:defRPr/>
            </a:pPr>
            <a:r>
              <a:rPr lang="en-US" dirty="0" smtClean="0">
                <a:solidFill>
                  <a:schemeClr val="tx1"/>
                </a:solidFill>
              </a:rPr>
              <a:t>Malicious</a:t>
            </a:r>
          </a:p>
          <a:p>
            <a:pPr lvl="1" eaLnBrk="1" fontAlgn="auto" hangingPunct="1">
              <a:spcAft>
                <a:spcPts val="0"/>
              </a:spcAft>
              <a:defRPr/>
            </a:pPr>
            <a:r>
              <a:rPr lang="en-US" dirty="0" smtClean="0">
                <a:solidFill>
                  <a:schemeClr val="tx1"/>
                </a:solidFill>
              </a:rPr>
              <a:t>Adversarial</a:t>
            </a:r>
          </a:p>
          <a:p>
            <a:pPr lvl="1" eaLnBrk="1" fontAlgn="auto" hangingPunct="1">
              <a:spcAft>
                <a:spcPts val="0"/>
              </a:spcAft>
              <a:defRPr/>
            </a:pPr>
            <a:r>
              <a:rPr lang="en-US" dirty="0" smtClean="0">
                <a:solidFill>
                  <a:schemeClr val="tx1"/>
                </a:solidFill>
              </a:rPr>
              <a:t>Competitive</a:t>
            </a:r>
          </a:p>
          <a:p>
            <a:pPr lvl="1" eaLnBrk="1" fontAlgn="auto" hangingPunct="1">
              <a:spcAft>
                <a:spcPts val="0"/>
              </a:spcAft>
              <a:defRPr/>
            </a:pPr>
            <a:r>
              <a:rPr lang="en-US" dirty="0" smtClean="0">
                <a:solidFill>
                  <a:schemeClr val="tx1"/>
                </a:solidFill>
              </a:rPr>
              <a:t>Or terrorist in nature.</a:t>
            </a:r>
            <a:endParaRPr lang="en-US" dirty="0">
              <a:solidFill>
                <a:schemeClr val="tx1">
                  <a:lumMod val="50000"/>
                  <a:lumOff val="50000"/>
                </a:schemeClr>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CCA7DB6-A81A-45BA-B7E9-2607822A69D1}" type="slidenum">
              <a:rPr lang="en-US" altLang="en-US">
                <a:solidFill>
                  <a:srgbClr val="595959"/>
                </a:solidFill>
                <a:latin typeface="Century Gothic" panose="020B0502020202020204" pitchFamily="34" charset="0"/>
              </a:rPr>
              <a:pPr eaLnBrk="1" hangingPunct="1"/>
              <a:t>15</a:t>
            </a:fld>
            <a:endParaRPr lang="en-US" altLang="en-US">
              <a:solidFill>
                <a:srgbClr val="595959"/>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pPr eaLnBrk="1" fontAlgn="auto" hangingPunct="1">
              <a:spcAft>
                <a:spcPts val="0"/>
              </a:spcAft>
              <a:defRPr/>
            </a:pPr>
            <a:r>
              <a:rPr lang="en-US" dirty="0" smtClean="0">
                <a:solidFill>
                  <a:schemeClr val="tx1"/>
                </a:solidFill>
              </a:rPr>
              <a:t>software </a:t>
            </a:r>
            <a:r>
              <a:rPr lang="en-US" dirty="0">
                <a:solidFill>
                  <a:schemeClr val="tx1"/>
                </a:solidFill>
              </a:rPr>
              <a:t>security</a:t>
            </a:r>
            <a:endParaRPr lang="en-US" dirty="0"/>
          </a:p>
        </p:txBody>
      </p:sp>
      <p:sp>
        <p:nvSpPr>
          <p:cNvPr id="3" name="Content Placeholder 2"/>
          <p:cNvSpPr>
            <a:spLocks noGrp="1"/>
          </p:cNvSpPr>
          <p:nvPr>
            <p:ph idx="1"/>
          </p:nvPr>
        </p:nvSpPr>
        <p:spPr>
          <a:xfrm>
            <a:off x="457200" y="1371600"/>
            <a:ext cx="8229600" cy="4754563"/>
          </a:xfrm>
        </p:spPr>
        <p:txBody>
          <a:bodyPr rtlCol="0">
            <a:normAutofit/>
          </a:bodyPr>
          <a:lstStyle/>
          <a:p>
            <a:pPr marL="0" indent="0" eaLnBrk="1" fontAlgn="auto" hangingPunct="1">
              <a:spcAft>
                <a:spcPts val="0"/>
              </a:spcAft>
              <a:buFont typeface="Arial" panose="020B0604020202020204" pitchFamily="34" charset="0"/>
              <a:buNone/>
              <a:defRPr/>
            </a:pPr>
            <a:r>
              <a:rPr lang="en-US" dirty="0" smtClean="0">
                <a:solidFill>
                  <a:schemeClr val="tx1"/>
                </a:solidFill>
              </a:rPr>
              <a:t>what makes software an easy target for attackers?</a:t>
            </a:r>
          </a:p>
          <a:p>
            <a:pPr eaLnBrk="1" fontAlgn="auto" hangingPunct="1">
              <a:spcAft>
                <a:spcPts val="0"/>
              </a:spcAft>
              <a:defRPr/>
            </a:pPr>
            <a:r>
              <a:rPr lang="en-US" dirty="0" smtClean="0">
                <a:solidFill>
                  <a:schemeClr val="tx1"/>
                </a:solidFill>
              </a:rPr>
              <a:t>The virtually guaranteed presence of known vulnerabilities with known attack methods. These can be exploited </a:t>
            </a:r>
          </a:p>
          <a:p>
            <a:pPr lvl="1" eaLnBrk="1" fontAlgn="auto" hangingPunct="1">
              <a:spcAft>
                <a:spcPts val="0"/>
              </a:spcAft>
              <a:defRPr/>
            </a:pPr>
            <a:r>
              <a:rPr lang="en-US" dirty="0" smtClean="0">
                <a:solidFill>
                  <a:schemeClr val="tx1"/>
                </a:solidFill>
              </a:rPr>
              <a:t>to violate one or more of the software’s security properties </a:t>
            </a:r>
          </a:p>
          <a:p>
            <a:pPr lvl="1" eaLnBrk="1" fontAlgn="auto" hangingPunct="1">
              <a:spcAft>
                <a:spcPts val="0"/>
              </a:spcAft>
              <a:defRPr/>
            </a:pPr>
            <a:r>
              <a:rPr lang="en-US" dirty="0" smtClean="0">
                <a:solidFill>
                  <a:schemeClr val="tx1"/>
                </a:solidFill>
              </a:rPr>
              <a:t>or to force the software into an insecure state.</a:t>
            </a:r>
          </a:p>
          <a:p>
            <a:pPr eaLnBrk="1" fontAlgn="auto" hangingPunct="1">
              <a:spcAft>
                <a:spcPts val="0"/>
              </a:spcAft>
              <a:defRPr/>
            </a:pPr>
            <a:r>
              <a:rPr lang="en-US" dirty="0" smtClean="0">
                <a:solidFill>
                  <a:schemeClr val="tx1"/>
                </a:solidFill>
              </a:rPr>
              <a:t>Secure software remains dependable (i.e., correct and predictable) despite intentional efforts to compromise the dependability.</a:t>
            </a:r>
          </a:p>
          <a:p>
            <a:pPr lvl="1" eaLnBrk="1" fontAlgn="auto" hangingPunct="1">
              <a:spcAft>
                <a:spcPts val="0"/>
              </a:spcAft>
              <a:defRPr/>
            </a:pPr>
            <a:endParaRPr lang="en-US" dirty="0" smtClean="0">
              <a:solidFill>
                <a:schemeClr val="tx1"/>
              </a:solidFill>
            </a:endParaRPr>
          </a:p>
          <a:p>
            <a:pPr lvl="1" eaLnBrk="1" fontAlgn="auto" hangingPunct="1">
              <a:spcAft>
                <a:spcPts val="0"/>
              </a:spcAft>
              <a:defRPr/>
            </a:pP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AE709B10-9412-49A1-84DE-ED98575AB435}" type="slidenum">
              <a:rPr lang="en-US" altLang="en-US">
                <a:solidFill>
                  <a:srgbClr val="595959"/>
                </a:solidFill>
                <a:latin typeface="Century Gothic" panose="020B0502020202020204" pitchFamily="34" charset="0"/>
              </a:rPr>
              <a:pPr eaLnBrk="1" hangingPunct="1"/>
              <a:t>16</a:t>
            </a:fld>
            <a:endParaRPr lang="en-US" altLang="en-US">
              <a:solidFill>
                <a:srgbClr val="595959"/>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rtlCol="0">
            <a:normAutofit/>
          </a:bodyPr>
          <a:lstStyle/>
          <a:p>
            <a:pPr eaLnBrk="1" fontAlgn="auto" hangingPunct="1">
              <a:spcAft>
                <a:spcPts val="0"/>
              </a:spcAft>
              <a:defRPr/>
            </a:pPr>
            <a:r>
              <a:rPr lang="en-US" dirty="0" smtClean="0">
                <a:solidFill>
                  <a:schemeClr val="tx1"/>
                </a:solidFill>
              </a:rPr>
              <a:t>The Objective of security is to field software systems that satisfy the </a:t>
            </a:r>
            <a:r>
              <a:rPr lang="en-US" smtClean="0">
                <a:solidFill>
                  <a:schemeClr val="tx1"/>
                </a:solidFill>
              </a:rPr>
              <a:t>following criteria:</a:t>
            </a:r>
            <a:endParaRPr lang="en-US" dirty="0" smtClean="0">
              <a:solidFill>
                <a:schemeClr val="tx1"/>
              </a:solidFill>
            </a:endParaRPr>
          </a:p>
          <a:p>
            <a:pPr marL="457200" indent="-457200" eaLnBrk="1" fontAlgn="auto" hangingPunct="1">
              <a:spcAft>
                <a:spcPts val="0"/>
              </a:spcAft>
              <a:buFont typeface="+mj-lt"/>
              <a:buAutoNum type="arabicPeriod"/>
              <a:defRPr/>
            </a:pPr>
            <a:r>
              <a:rPr lang="en-US" dirty="0" smtClean="0">
                <a:solidFill>
                  <a:schemeClr val="tx1"/>
                </a:solidFill>
              </a:rPr>
              <a:t>The system is as vulnerability and defect free as possible.</a:t>
            </a:r>
          </a:p>
          <a:p>
            <a:pPr marL="457200" indent="-457200" eaLnBrk="1" fontAlgn="auto" hangingPunct="1">
              <a:spcAft>
                <a:spcPts val="0"/>
              </a:spcAft>
              <a:buFont typeface="+mj-lt"/>
              <a:buAutoNum type="arabicPeriod"/>
              <a:defRPr/>
            </a:pPr>
            <a:r>
              <a:rPr lang="en-US" dirty="0" smtClean="0">
                <a:solidFill>
                  <a:schemeClr val="tx1"/>
                </a:solidFill>
              </a:rPr>
              <a:t>The system limits the damage resulting from failures caused by attack-triggered faults, ensuring that the effects of any attack are not propagated, and it recovers as quickly as possible from those failures.</a:t>
            </a:r>
          </a:p>
          <a:p>
            <a:pPr marL="457200" indent="-457200" eaLnBrk="1" fontAlgn="auto" hangingPunct="1">
              <a:spcAft>
                <a:spcPts val="0"/>
              </a:spcAft>
              <a:buFont typeface="+mj-lt"/>
              <a:buAutoNum type="arabicPeriod"/>
              <a:defRPr/>
            </a:pPr>
            <a:r>
              <a:rPr lang="en-US" dirty="0" smtClean="0">
                <a:solidFill>
                  <a:schemeClr val="tx1"/>
                </a:solidFill>
              </a:rPr>
              <a:t>The system continues operating correctly in the presence of most attacks by </a:t>
            </a:r>
          </a:p>
          <a:p>
            <a:pPr marL="857250" lvl="1" indent="-457200" eaLnBrk="1" fontAlgn="auto" hangingPunct="1">
              <a:spcAft>
                <a:spcPts val="0"/>
              </a:spcAft>
              <a:buFont typeface="Wingdings" pitchFamily="2" charset="2"/>
              <a:buChar char="§"/>
              <a:defRPr/>
            </a:pPr>
            <a:r>
              <a:rPr lang="en-US" dirty="0" smtClean="0">
                <a:solidFill>
                  <a:schemeClr val="tx1"/>
                </a:solidFill>
              </a:rPr>
              <a:t>either resisting the exploitation of the weaknesses in the software by the attacker </a:t>
            </a:r>
          </a:p>
          <a:p>
            <a:pPr marL="857250" lvl="1" indent="-457200" eaLnBrk="1" fontAlgn="auto" hangingPunct="1">
              <a:spcAft>
                <a:spcPts val="0"/>
              </a:spcAft>
              <a:buFont typeface="Wingdings" pitchFamily="2" charset="2"/>
              <a:buChar char="§"/>
              <a:defRPr/>
            </a:pPr>
            <a:r>
              <a:rPr lang="en-US" dirty="0" smtClean="0">
                <a:solidFill>
                  <a:schemeClr val="tx1"/>
                </a:solidFill>
              </a:rPr>
              <a:t>or  tolerating the failures that result from such </a:t>
            </a:r>
            <a:r>
              <a:rPr lang="en-US" dirty="0" err="1" smtClean="0">
                <a:solidFill>
                  <a:schemeClr val="tx1"/>
                </a:solidFill>
              </a:rPr>
              <a:t>expliots</a:t>
            </a:r>
            <a:r>
              <a:rPr lang="en-US" dirty="0" smtClean="0">
                <a:solidFill>
                  <a:schemeClr val="tx1"/>
                </a:solidFill>
              </a:rPr>
              <a:t>.</a:t>
            </a: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87921C5D-3157-42B6-80D5-56FA16C6C623}" type="slidenum">
              <a:rPr lang="en-US" altLang="en-US">
                <a:solidFill>
                  <a:srgbClr val="595959"/>
                </a:solidFill>
                <a:latin typeface="Century Gothic" panose="020B0502020202020204" pitchFamily="34" charset="0"/>
              </a:rPr>
              <a:pPr eaLnBrk="1" hangingPunct="1"/>
              <a:t>17</a:t>
            </a:fld>
            <a:endParaRPr lang="en-US" altLang="en-US">
              <a:solidFill>
                <a:srgbClr val="595959"/>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pPr eaLnBrk="1" fontAlgn="auto" hangingPunct="1">
              <a:lnSpc>
                <a:spcPct val="100000"/>
              </a:lnSpc>
              <a:spcAft>
                <a:spcPts val="0"/>
              </a:spcAft>
              <a:defRPr/>
            </a:pPr>
            <a:r>
              <a:rPr lang="en-US" sz="3200" dirty="0" smtClean="0"/>
              <a:t>Properties of software developed with security in mind</a:t>
            </a:r>
            <a:endParaRPr lang="en-US" sz="3200" dirty="0"/>
          </a:p>
        </p:txBody>
      </p:sp>
      <p:sp>
        <p:nvSpPr>
          <p:cNvPr id="3" name="Content Placeholder 2"/>
          <p:cNvSpPr>
            <a:spLocks noGrp="1"/>
          </p:cNvSpPr>
          <p:nvPr>
            <p:ph idx="1"/>
          </p:nvPr>
        </p:nvSpPr>
        <p:spPr>
          <a:xfrm>
            <a:off x="457200" y="1371600"/>
            <a:ext cx="8229600" cy="4754563"/>
          </a:xfrm>
        </p:spPr>
        <p:txBody>
          <a:bodyPr rtlCol="0">
            <a:normAutofit fontScale="77500" lnSpcReduction="20000"/>
          </a:bodyPr>
          <a:lstStyle/>
          <a:p>
            <a:pPr eaLnBrk="1" fontAlgn="auto" hangingPunct="1">
              <a:spcAft>
                <a:spcPts val="0"/>
              </a:spcAft>
              <a:defRPr/>
            </a:pPr>
            <a:r>
              <a:rPr lang="en-US" dirty="0" smtClean="0">
                <a:solidFill>
                  <a:schemeClr val="tx1"/>
                </a:solidFill>
              </a:rPr>
              <a:t>Predictable execution: there is justifiable confidence that the software, when executed, functions as intended. The ability of malicious input to alter the execution or outcome in a way favorable to the attacker is significantly reduced or eliminated.</a:t>
            </a:r>
          </a:p>
          <a:p>
            <a:pPr eaLnBrk="1" fontAlgn="auto" hangingPunct="1">
              <a:spcAft>
                <a:spcPts val="0"/>
              </a:spcAft>
              <a:defRPr/>
            </a:pPr>
            <a:r>
              <a:rPr lang="en-US" dirty="0" smtClean="0">
                <a:solidFill>
                  <a:schemeClr val="tx1"/>
                </a:solidFill>
              </a:rPr>
              <a:t>trustworthiness: the number of exploitable vulnerabilities is intentionally minimized to the greatest extent possible. The goal is no exploitable vulnerabilities.</a:t>
            </a:r>
          </a:p>
          <a:p>
            <a:pPr eaLnBrk="1" fontAlgn="auto" hangingPunct="1">
              <a:spcAft>
                <a:spcPts val="0"/>
              </a:spcAft>
              <a:defRPr/>
            </a:pPr>
            <a:r>
              <a:rPr lang="en-US" dirty="0" smtClean="0">
                <a:solidFill>
                  <a:schemeClr val="tx1"/>
                </a:solidFill>
              </a:rPr>
              <a:t>conformance: planned, systematic, multidisciplinary activities ensure that software components, products, and systems conform to requirements and applicable standards and procedures for specified uses.</a:t>
            </a:r>
          </a:p>
          <a:p>
            <a:pPr eaLnBrk="1" fontAlgn="auto" hangingPunct="1">
              <a:spcAft>
                <a:spcPts val="0"/>
              </a:spcAft>
              <a:defRPr/>
            </a:pPr>
            <a:r>
              <a:rPr lang="en-US" dirty="0" smtClean="0">
                <a:solidFill>
                  <a:schemeClr val="tx1"/>
                </a:solidFill>
              </a:rPr>
              <a:t>They should be attack resistant, attack tolerant, and attack resilient as possible.</a:t>
            </a:r>
          </a:p>
          <a:p>
            <a:pPr eaLnBrk="1" fontAlgn="auto" hangingPunct="1">
              <a:spcAft>
                <a:spcPts val="0"/>
              </a:spcAft>
              <a:buFont typeface="Arial" panose="020B0604020202020204" pitchFamily="34" charset="0"/>
              <a:buNone/>
              <a:defRPr/>
            </a:pPr>
            <a:r>
              <a:rPr lang="en-US" dirty="0" smtClean="0">
                <a:solidFill>
                  <a:schemeClr val="tx1"/>
                </a:solidFill>
              </a:rPr>
              <a:t>Note: these objectives and properties must be interpreted and constrained based on the practical realities that you face such as </a:t>
            </a:r>
          </a:p>
          <a:p>
            <a:pPr lvl="1" eaLnBrk="1" fontAlgn="auto" hangingPunct="1">
              <a:spcAft>
                <a:spcPts val="0"/>
              </a:spcAft>
              <a:defRPr/>
            </a:pPr>
            <a:r>
              <a:rPr lang="en-US" dirty="0" smtClean="0">
                <a:solidFill>
                  <a:schemeClr val="tx1"/>
                </a:solidFill>
              </a:rPr>
              <a:t>what constitutes adequate level of security?</a:t>
            </a:r>
          </a:p>
          <a:p>
            <a:pPr lvl="1" eaLnBrk="1" fontAlgn="auto" hangingPunct="1">
              <a:spcAft>
                <a:spcPts val="0"/>
              </a:spcAft>
              <a:defRPr/>
            </a:pPr>
            <a:r>
              <a:rPr lang="en-US" dirty="0" smtClean="0">
                <a:solidFill>
                  <a:schemeClr val="tx1"/>
                </a:solidFill>
              </a:rPr>
              <a:t>What is most critical to address?</a:t>
            </a:r>
          </a:p>
          <a:p>
            <a:pPr lvl="1" eaLnBrk="1" fontAlgn="auto" hangingPunct="1">
              <a:spcAft>
                <a:spcPts val="0"/>
              </a:spcAft>
              <a:defRPr/>
            </a:pPr>
            <a:r>
              <a:rPr lang="en-US" dirty="0" smtClean="0">
                <a:solidFill>
                  <a:schemeClr val="tx1"/>
                </a:solidFill>
              </a:rPr>
              <a:t>And which actions fit within the project’s cost and schedule?</a:t>
            </a:r>
          </a:p>
          <a:p>
            <a:pPr eaLnBrk="1" fontAlgn="auto" hangingPunct="1">
              <a:spcAft>
                <a:spcPts val="0"/>
              </a:spcAft>
              <a:defRPr/>
            </a:pP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08B27B65-1AA0-46DB-BC1F-B67064F21EDC}" type="slidenum">
              <a:rPr lang="en-US" altLang="en-US">
                <a:solidFill>
                  <a:srgbClr val="595959"/>
                </a:solidFill>
                <a:latin typeface="Century Gothic" panose="020B0502020202020204" pitchFamily="34" charset="0"/>
              </a:rPr>
              <a:pPr eaLnBrk="1" hangingPunct="1"/>
              <a:t>18</a:t>
            </a:fld>
            <a:endParaRPr lang="en-US" altLang="en-US">
              <a:solidFill>
                <a:srgbClr val="595959"/>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pPr eaLnBrk="1" fontAlgn="auto" hangingPunct="1">
              <a:lnSpc>
                <a:spcPct val="100000"/>
              </a:lnSpc>
              <a:spcAft>
                <a:spcPts val="0"/>
              </a:spcAft>
              <a:defRPr/>
            </a:pPr>
            <a:r>
              <a:rPr lang="en-US" sz="2800" dirty="0" smtClean="0"/>
              <a:t>ROLE OF PROCESSES AN</a:t>
            </a:r>
            <a:r>
              <a:rPr lang="en-US" sz="3600" dirty="0" smtClean="0"/>
              <a:t> </a:t>
            </a:r>
            <a:r>
              <a:rPr lang="en-US" sz="2800" dirty="0" smtClean="0"/>
              <a:t>PRACTICES IN SOFTWARE SECURITY</a:t>
            </a:r>
            <a:endParaRPr lang="en-US" sz="2800" dirty="0"/>
          </a:p>
        </p:txBody>
      </p:sp>
      <p:sp>
        <p:nvSpPr>
          <p:cNvPr id="3" name="Content Placeholder 2"/>
          <p:cNvSpPr>
            <a:spLocks noGrp="1"/>
          </p:cNvSpPr>
          <p:nvPr>
            <p:ph idx="1"/>
          </p:nvPr>
        </p:nvSpPr>
        <p:spPr>
          <a:xfrm>
            <a:off x="457200" y="1371600"/>
            <a:ext cx="8229600" cy="4754563"/>
          </a:xfrm>
        </p:spPr>
        <p:txBody>
          <a:bodyPr rtlCol="0">
            <a:normAutofit fontScale="85000" lnSpcReduction="10000"/>
          </a:bodyPr>
          <a:lstStyle/>
          <a:p>
            <a:pPr eaLnBrk="1" fontAlgn="auto" hangingPunct="1">
              <a:spcAft>
                <a:spcPts val="0"/>
              </a:spcAft>
              <a:defRPr/>
            </a:pPr>
            <a:r>
              <a:rPr lang="en-US" dirty="0" smtClean="0">
                <a:solidFill>
                  <a:schemeClr val="tx1"/>
                </a:solidFill>
              </a:rPr>
              <a:t>A number of  factors influence how likely software is to be secure. Software vulnerabilities can originate in the processes an practices used n its creation. For example:</a:t>
            </a:r>
          </a:p>
          <a:p>
            <a:pPr marL="457200" indent="-457200" eaLnBrk="1" fontAlgn="auto" hangingPunct="1">
              <a:spcAft>
                <a:spcPts val="0"/>
              </a:spcAft>
              <a:buFont typeface="+mj-lt"/>
              <a:buAutoNum type="arabicPeriod"/>
              <a:defRPr/>
            </a:pPr>
            <a:r>
              <a:rPr lang="en-US" dirty="0" smtClean="0">
                <a:solidFill>
                  <a:schemeClr val="tx1"/>
                </a:solidFill>
              </a:rPr>
              <a:t>Decisions made by software engineers</a:t>
            </a:r>
          </a:p>
          <a:p>
            <a:pPr marL="457200" indent="-457200" eaLnBrk="1" fontAlgn="auto" hangingPunct="1">
              <a:spcAft>
                <a:spcPts val="0"/>
              </a:spcAft>
              <a:buFont typeface="+mj-lt"/>
              <a:buAutoNum type="arabicPeriod"/>
              <a:defRPr/>
            </a:pPr>
            <a:r>
              <a:rPr lang="en-US" dirty="0" smtClean="0">
                <a:solidFill>
                  <a:schemeClr val="tx1"/>
                </a:solidFill>
              </a:rPr>
              <a:t>The flaws they introduce in specification and design</a:t>
            </a:r>
          </a:p>
          <a:p>
            <a:pPr marL="457200" indent="-457200" eaLnBrk="1" fontAlgn="auto" hangingPunct="1">
              <a:spcAft>
                <a:spcPts val="0"/>
              </a:spcAft>
              <a:buFont typeface="+mj-lt"/>
              <a:buAutoNum type="arabicPeriod"/>
              <a:defRPr/>
            </a:pPr>
            <a:r>
              <a:rPr lang="en-US" dirty="0" smtClean="0">
                <a:solidFill>
                  <a:schemeClr val="tx1"/>
                </a:solidFill>
              </a:rPr>
              <a:t>The faults and other defects they include in developed code, inadvertently or intentionally.</a:t>
            </a:r>
          </a:p>
          <a:p>
            <a:pPr marL="457200" indent="-457200" eaLnBrk="1" fontAlgn="auto" hangingPunct="1">
              <a:spcAft>
                <a:spcPts val="0"/>
              </a:spcAft>
              <a:buFont typeface="+mj-lt"/>
              <a:buAutoNum type="arabicPeriod"/>
              <a:defRPr/>
            </a:pPr>
            <a:r>
              <a:rPr lang="en-US" dirty="0" smtClean="0">
                <a:solidFill>
                  <a:schemeClr val="tx1"/>
                </a:solidFill>
              </a:rPr>
              <a:t>The choice of programming languages and development tools used to develop the software</a:t>
            </a:r>
          </a:p>
          <a:p>
            <a:pPr marL="457200" indent="-457200" eaLnBrk="1" fontAlgn="auto" hangingPunct="1">
              <a:spcAft>
                <a:spcPts val="0"/>
              </a:spcAft>
              <a:buFont typeface="+mj-lt"/>
              <a:buAutoNum type="arabicPeriod"/>
              <a:defRPr/>
            </a:pPr>
            <a:r>
              <a:rPr lang="en-US" dirty="0" smtClean="0">
                <a:solidFill>
                  <a:schemeClr val="tx1"/>
                </a:solidFill>
              </a:rPr>
              <a:t>And the configuration and behavior of software components in their development and operational environment.</a:t>
            </a:r>
          </a:p>
          <a:p>
            <a:pPr marL="457200" indent="-457200" eaLnBrk="1" fontAlgn="auto" hangingPunct="1">
              <a:spcAft>
                <a:spcPts val="0"/>
              </a:spcAft>
              <a:buFont typeface="Arial" panose="020B0604020202020204" pitchFamily="34" charset="0"/>
              <a:buNone/>
              <a:defRPr/>
            </a:pPr>
            <a:r>
              <a:rPr lang="en-US" dirty="0" smtClean="0">
                <a:solidFill>
                  <a:schemeClr val="tx1"/>
                </a:solidFill>
              </a:rPr>
              <a:t>It is increasingly observed,  </a:t>
            </a:r>
            <a:r>
              <a:rPr lang="en-US" i="1" dirty="0" smtClean="0">
                <a:solidFill>
                  <a:schemeClr val="tx1"/>
                </a:solidFill>
              </a:rPr>
              <a:t>that the most critical difference between secure software and insecure software lies in the nature of the processes and practices used to specify, design, and develop the software.</a:t>
            </a:r>
          </a:p>
          <a:p>
            <a:pPr lvl="1" eaLnBrk="1" fontAlgn="auto" hangingPunct="1">
              <a:spcAft>
                <a:spcPts val="0"/>
              </a:spcAft>
              <a:defRPr/>
            </a:pPr>
            <a:endParaRPr lang="en-US" dirty="0" smtClean="0">
              <a:solidFill>
                <a:schemeClr val="tx1"/>
              </a:solidFill>
            </a:endParaRPr>
          </a:p>
          <a:p>
            <a:pPr lvl="1" eaLnBrk="1" fontAlgn="auto" hangingPunct="1">
              <a:spcAft>
                <a:spcPts val="0"/>
              </a:spcAft>
              <a:defRPr/>
            </a:pPr>
            <a:endParaRPr lang="en-US" dirty="0" smtClean="0">
              <a:solidFill>
                <a:schemeClr val="tx1"/>
              </a:solidFill>
            </a:endParaRPr>
          </a:p>
          <a:p>
            <a:pPr lvl="1" eaLnBrk="1" fontAlgn="auto" hangingPunct="1">
              <a:spcAft>
                <a:spcPts val="0"/>
              </a:spcAft>
              <a:defRPr/>
            </a:pPr>
            <a:endParaRPr lang="en-US" dirty="0" smtClean="0">
              <a:solidFill>
                <a:schemeClr val="tx1"/>
              </a:solidFill>
            </a:endParaRPr>
          </a:p>
          <a:p>
            <a:pPr marL="800100" lvl="1" indent="-342900" eaLnBrk="1" fontAlgn="auto" hangingPunct="1">
              <a:spcAft>
                <a:spcPts val="0"/>
              </a:spcAft>
              <a:buFont typeface="+mj-lt"/>
              <a:buAutoNum type="arabicPeriod"/>
              <a:defRPr/>
            </a:pP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69C4E1DD-D60D-434A-B0CD-DE8A5CED2217}" type="slidenum">
              <a:rPr lang="en-US" altLang="en-US">
                <a:solidFill>
                  <a:srgbClr val="595959"/>
                </a:solidFill>
                <a:latin typeface="Century Gothic" panose="020B0502020202020204" pitchFamily="34" charset="0"/>
              </a:rPr>
              <a:pPr eaLnBrk="1" hangingPunct="1"/>
              <a:t>19</a:t>
            </a:fld>
            <a:endParaRPr lang="en-US" altLang="en-US">
              <a:solidFill>
                <a:srgbClr val="595959"/>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O</a:t>
            </a:r>
            <a:r>
              <a:rPr lang="en-US" dirty="0" smtClean="0"/>
              <a:t>utline</a:t>
            </a:r>
            <a:endParaRPr lang="en-US" dirty="0"/>
          </a:p>
        </p:txBody>
      </p:sp>
      <p:sp>
        <p:nvSpPr>
          <p:cNvPr id="4099" name="Content Placeholder 2"/>
          <p:cNvSpPr>
            <a:spLocks noGrp="1"/>
          </p:cNvSpPr>
          <p:nvPr>
            <p:ph idx="1"/>
          </p:nvPr>
        </p:nvSpPr>
        <p:spPr/>
        <p:txBody>
          <a:bodyPr/>
          <a:lstStyle/>
          <a:p>
            <a:pPr eaLnBrk="1" hangingPunct="1"/>
            <a:r>
              <a:rPr lang="en-US" altLang="en-US" smtClean="0">
                <a:solidFill>
                  <a:schemeClr val="tx1"/>
                </a:solidFill>
              </a:rPr>
              <a:t>Introduction</a:t>
            </a:r>
          </a:p>
          <a:p>
            <a:pPr eaLnBrk="1" hangingPunct="1"/>
            <a:r>
              <a:rPr lang="en-US" altLang="en-US" smtClean="0">
                <a:solidFill>
                  <a:schemeClr val="tx1"/>
                </a:solidFill>
              </a:rPr>
              <a:t>The problem</a:t>
            </a:r>
          </a:p>
          <a:p>
            <a:pPr eaLnBrk="1" hangingPunct="1"/>
            <a:r>
              <a:rPr lang="en-US" altLang="en-US" smtClean="0">
                <a:solidFill>
                  <a:schemeClr val="tx1"/>
                </a:solidFill>
              </a:rPr>
              <a:t>System complexity: the context within which software lives</a:t>
            </a:r>
          </a:p>
          <a:p>
            <a:pPr eaLnBrk="1" hangingPunct="1"/>
            <a:r>
              <a:rPr lang="en-US" altLang="en-US" smtClean="0">
                <a:solidFill>
                  <a:schemeClr val="tx1"/>
                </a:solidFill>
              </a:rPr>
              <a:t>Software assurance and software security</a:t>
            </a:r>
          </a:p>
          <a:p>
            <a:pPr eaLnBrk="1" hangingPunct="1"/>
            <a:r>
              <a:rPr lang="en-US" altLang="en-US" smtClean="0">
                <a:solidFill>
                  <a:schemeClr val="tx1"/>
                </a:solidFill>
              </a:rPr>
              <a:t>Threats to software security</a:t>
            </a:r>
          </a:p>
          <a:p>
            <a:pPr eaLnBrk="1" hangingPunct="1"/>
            <a:r>
              <a:rPr lang="en-US" altLang="en-US" smtClean="0">
                <a:solidFill>
                  <a:schemeClr val="tx1"/>
                </a:solidFill>
              </a:rPr>
              <a:t>Sources of software insecurity</a:t>
            </a:r>
          </a:p>
          <a:p>
            <a:pPr eaLnBrk="1" hangingPunct="1"/>
            <a:r>
              <a:rPr lang="en-US" altLang="en-US" smtClean="0">
                <a:solidFill>
                  <a:schemeClr val="tx1"/>
                </a:solidFill>
              </a:rPr>
              <a:t>Benefits of detecting software security defects early</a:t>
            </a:r>
          </a:p>
        </p:txBody>
      </p:sp>
      <p:sp>
        <p:nvSpPr>
          <p:cNvPr id="4" name="Date Placeholder 3"/>
          <p:cNvSpPr>
            <a:spLocks noGrp="1"/>
          </p:cNvSpPr>
          <p:nvPr>
            <p:ph type="dt" sz="quarter" idx="10"/>
          </p:nvPr>
        </p:nvSpPr>
        <p:spPr/>
        <p:txBody>
          <a:bodyPr/>
          <a:lstStyle/>
          <a:p>
            <a:pPr>
              <a:defRPr/>
            </a:pPr>
            <a:fld id="{93649003-CE7D-4FB3-9CA1-1AB28808ADA7}"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A70B2E56-6003-4425-9F46-CB6DC09DB84A}" type="slidenum">
              <a:rPr lang="en-US" altLang="en-US">
                <a:solidFill>
                  <a:srgbClr val="595959"/>
                </a:solidFill>
                <a:latin typeface="Century Gothic" panose="020B0502020202020204" pitchFamily="34" charset="0"/>
              </a:rPr>
              <a:pPr eaLnBrk="1" hangingPunct="1"/>
              <a:t>2</a:t>
            </a:fld>
            <a:endParaRPr lang="en-US" altLang="en-US">
              <a:solidFill>
                <a:srgbClr val="595959"/>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pPr eaLnBrk="1" fontAlgn="auto" hangingPunct="1">
              <a:spcAft>
                <a:spcPts val="0"/>
              </a:spcAft>
              <a:defRPr/>
            </a:pPr>
            <a:r>
              <a:rPr lang="en-US" sz="3200" dirty="0" smtClean="0"/>
              <a:t>Threats to Software Security</a:t>
            </a:r>
            <a:endParaRPr lang="en-US" sz="3200" dirty="0"/>
          </a:p>
        </p:txBody>
      </p:sp>
      <p:sp>
        <p:nvSpPr>
          <p:cNvPr id="3" name="Content Placeholder 2"/>
          <p:cNvSpPr>
            <a:spLocks noGrp="1"/>
          </p:cNvSpPr>
          <p:nvPr>
            <p:ph idx="1"/>
          </p:nvPr>
        </p:nvSpPr>
        <p:spPr>
          <a:xfrm>
            <a:off x="457200" y="1066800"/>
            <a:ext cx="8229600" cy="5059363"/>
          </a:xfrm>
        </p:spPr>
        <p:txBody>
          <a:bodyPr rtlCol="0">
            <a:normAutofit fontScale="92500"/>
          </a:bodyPr>
          <a:lstStyle/>
          <a:p>
            <a:pPr eaLnBrk="1" fontAlgn="auto" hangingPunct="1">
              <a:spcAft>
                <a:spcPts val="0"/>
              </a:spcAft>
              <a:defRPr/>
            </a:pPr>
            <a:r>
              <a:rPr lang="en-US" dirty="0" smtClean="0">
                <a:solidFill>
                  <a:schemeClr val="tx1"/>
                </a:solidFill>
              </a:rPr>
              <a:t>Threat: a source of danger- is often a person intending to do harm, using one or more malicious software agents.</a:t>
            </a:r>
          </a:p>
          <a:p>
            <a:pPr eaLnBrk="1" fontAlgn="auto" hangingPunct="1">
              <a:spcAft>
                <a:spcPts val="0"/>
              </a:spcAft>
              <a:defRPr/>
            </a:pPr>
            <a:r>
              <a:rPr lang="en-US" dirty="0" smtClean="0">
                <a:solidFill>
                  <a:schemeClr val="tx1"/>
                </a:solidFill>
              </a:rPr>
              <a:t>Software is subject to two general categories of threats:</a:t>
            </a:r>
          </a:p>
          <a:p>
            <a:pPr marL="457200" indent="-457200" eaLnBrk="1" fontAlgn="auto" hangingPunct="1">
              <a:spcAft>
                <a:spcPts val="0"/>
              </a:spcAft>
              <a:buFont typeface="+mj-lt"/>
              <a:buAutoNum type="arabicPeriod"/>
              <a:defRPr/>
            </a:pPr>
            <a:r>
              <a:rPr lang="en-US" b="1" dirty="0" smtClean="0">
                <a:solidFill>
                  <a:schemeClr val="tx1"/>
                </a:solidFill>
              </a:rPr>
              <a:t>Threats during development (mainly insider threats)</a:t>
            </a:r>
            <a:r>
              <a:rPr lang="en-US" dirty="0" smtClean="0">
                <a:solidFill>
                  <a:schemeClr val="tx1"/>
                </a:solidFill>
              </a:rPr>
              <a:t>;  a software engineer can sabotage the software at any point in its development life cycle through intentional exclusions from, Inclusions in, or modifications </a:t>
            </a:r>
          </a:p>
          <a:p>
            <a:pPr marL="857250" lvl="1" indent="-457200" eaLnBrk="1" fontAlgn="auto" hangingPunct="1">
              <a:spcAft>
                <a:spcPts val="0"/>
              </a:spcAft>
              <a:defRPr/>
            </a:pPr>
            <a:r>
              <a:rPr lang="en-US" dirty="0" smtClean="0">
                <a:solidFill>
                  <a:schemeClr val="tx1"/>
                </a:solidFill>
              </a:rPr>
              <a:t>of the requirements specification, </a:t>
            </a:r>
          </a:p>
          <a:p>
            <a:pPr marL="857250" lvl="1" indent="-457200" eaLnBrk="1" fontAlgn="auto" hangingPunct="1">
              <a:spcAft>
                <a:spcPts val="0"/>
              </a:spcAft>
              <a:defRPr/>
            </a:pPr>
            <a:r>
              <a:rPr lang="en-US" dirty="0" smtClean="0">
                <a:solidFill>
                  <a:schemeClr val="tx1"/>
                </a:solidFill>
              </a:rPr>
              <a:t>the threat models,</a:t>
            </a:r>
          </a:p>
          <a:p>
            <a:pPr marL="857250" lvl="1" indent="-457200" eaLnBrk="1" fontAlgn="auto" hangingPunct="1">
              <a:spcAft>
                <a:spcPts val="0"/>
              </a:spcAft>
              <a:defRPr/>
            </a:pPr>
            <a:r>
              <a:rPr lang="en-US" dirty="0" smtClean="0">
                <a:solidFill>
                  <a:schemeClr val="tx1"/>
                </a:solidFill>
              </a:rPr>
              <a:t>the  design documents</a:t>
            </a:r>
          </a:p>
          <a:p>
            <a:pPr marL="857250" lvl="1" indent="-457200" eaLnBrk="1" fontAlgn="auto" hangingPunct="1">
              <a:spcAft>
                <a:spcPts val="0"/>
              </a:spcAft>
              <a:defRPr/>
            </a:pPr>
            <a:r>
              <a:rPr lang="en-US" dirty="0" smtClean="0">
                <a:solidFill>
                  <a:schemeClr val="tx1"/>
                </a:solidFill>
              </a:rPr>
              <a:t>The source code</a:t>
            </a:r>
          </a:p>
          <a:p>
            <a:pPr marL="857250" lvl="1" indent="-457200" eaLnBrk="1" fontAlgn="auto" hangingPunct="1">
              <a:spcAft>
                <a:spcPts val="0"/>
              </a:spcAft>
              <a:defRPr/>
            </a:pPr>
            <a:r>
              <a:rPr lang="en-US" dirty="0" smtClean="0">
                <a:solidFill>
                  <a:schemeClr val="tx1"/>
                </a:solidFill>
              </a:rPr>
              <a:t>The assembly and integration framework</a:t>
            </a:r>
          </a:p>
          <a:p>
            <a:pPr marL="857250" lvl="1" indent="-457200" eaLnBrk="1" fontAlgn="auto" hangingPunct="1">
              <a:spcAft>
                <a:spcPts val="0"/>
              </a:spcAft>
              <a:defRPr/>
            </a:pPr>
            <a:r>
              <a:rPr lang="en-US" dirty="0" smtClean="0">
                <a:solidFill>
                  <a:schemeClr val="tx1"/>
                </a:solidFill>
              </a:rPr>
              <a:t>The test cases and test results</a:t>
            </a:r>
          </a:p>
          <a:p>
            <a:pPr marL="857250" lvl="1" indent="-457200" eaLnBrk="1" fontAlgn="auto" hangingPunct="1">
              <a:spcAft>
                <a:spcPts val="0"/>
              </a:spcAft>
              <a:defRPr/>
            </a:pPr>
            <a:r>
              <a:rPr lang="en-US" dirty="0" smtClean="0">
                <a:solidFill>
                  <a:schemeClr val="tx1"/>
                </a:solidFill>
              </a:rPr>
              <a:t>Or the installation and configuration instructions and tools.</a:t>
            </a: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086EEED9-2B78-4BC0-BCC9-61A0CFBD2473}" type="slidenum">
              <a:rPr lang="en-US" altLang="en-US">
                <a:solidFill>
                  <a:srgbClr val="595959"/>
                </a:solidFill>
                <a:latin typeface="Century Gothic" panose="020B0502020202020204" pitchFamily="34" charset="0"/>
              </a:rPr>
              <a:pPr eaLnBrk="1" hangingPunct="1"/>
              <a:t>20</a:t>
            </a:fld>
            <a:endParaRPr lang="en-US" altLang="en-US">
              <a:solidFill>
                <a:srgbClr val="595959"/>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pPr eaLnBrk="1" fontAlgn="auto" hangingPunct="1">
              <a:spcAft>
                <a:spcPts val="0"/>
              </a:spcAft>
              <a:defRPr/>
            </a:pPr>
            <a:r>
              <a:rPr lang="en-US" sz="3200" dirty="0" smtClean="0"/>
              <a:t>Threats to Software Security</a:t>
            </a:r>
            <a:endParaRPr lang="en-US" sz="3200" dirty="0"/>
          </a:p>
        </p:txBody>
      </p:sp>
      <p:sp>
        <p:nvSpPr>
          <p:cNvPr id="23555" name="Content Placeholder 2"/>
          <p:cNvSpPr>
            <a:spLocks noGrp="1"/>
          </p:cNvSpPr>
          <p:nvPr>
            <p:ph idx="1"/>
          </p:nvPr>
        </p:nvSpPr>
        <p:spPr>
          <a:xfrm>
            <a:off x="457200" y="1066800"/>
            <a:ext cx="8229600" cy="5059363"/>
          </a:xfrm>
        </p:spPr>
        <p:txBody>
          <a:bodyPr/>
          <a:lstStyle/>
          <a:p>
            <a:pPr marL="457200" indent="-457200" eaLnBrk="1" hangingPunct="1">
              <a:buFont typeface="Century Gothic" panose="020B0502020202020204" pitchFamily="34" charset="0"/>
              <a:buAutoNum type="arabicPeriod" startAt="2"/>
            </a:pPr>
            <a:r>
              <a:rPr lang="en-US" altLang="en-US" smtClean="0">
                <a:solidFill>
                  <a:schemeClr val="tx1"/>
                </a:solidFill>
              </a:rPr>
              <a:t> </a:t>
            </a:r>
            <a:r>
              <a:rPr lang="en-US" altLang="en-US" sz="2000" b="1" smtClean="0">
                <a:solidFill>
                  <a:schemeClr val="tx1"/>
                </a:solidFill>
              </a:rPr>
              <a:t>threats during operation (both insider and external threats); </a:t>
            </a:r>
            <a:r>
              <a:rPr lang="en-US" altLang="en-US" sz="2000" smtClean="0">
                <a:solidFill>
                  <a:schemeClr val="tx1"/>
                </a:solidFill>
              </a:rPr>
              <a:t>any software system that runs on a network-connected platform is likely to have its vulnerabilities exposed to attackers during its operation. </a:t>
            </a:r>
          </a:p>
          <a:p>
            <a:pPr marL="457200" indent="-457200" eaLnBrk="1" hangingPunct="1"/>
            <a:r>
              <a:rPr lang="en-US" altLang="en-US" sz="2000" smtClean="0">
                <a:solidFill>
                  <a:schemeClr val="tx1"/>
                </a:solidFill>
              </a:rPr>
              <a:t>Attackers may take advantage of the following </a:t>
            </a:r>
            <a:r>
              <a:rPr lang="en-US" altLang="en-US" sz="1800" smtClean="0">
                <a:solidFill>
                  <a:schemeClr val="tx1"/>
                </a:solidFill>
              </a:rPr>
              <a:t>Publicly known unpatched vulnerabilities, leading to</a:t>
            </a:r>
          </a:p>
          <a:p>
            <a:pPr marL="857250" lvl="1" indent="-457200" eaLnBrk="1" hangingPunct="1"/>
            <a:r>
              <a:rPr lang="en-US" altLang="en-US" sz="1800" smtClean="0">
                <a:solidFill>
                  <a:schemeClr val="tx1"/>
                </a:solidFill>
              </a:rPr>
              <a:t> memory corruption, </a:t>
            </a:r>
          </a:p>
          <a:p>
            <a:pPr marL="857250" lvl="1" indent="-457200" eaLnBrk="1" hangingPunct="1"/>
            <a:r>
              <a:rPr lang="en-US" altLang="en-US" sz="1800" smtClean="0">
                <a:solidFill>
                  <a:schemeClr val="tx1"/>
                </a:solidFill>
              </a:rPr>
              <a:t>execution of arbitrary exploit scripts, </a:t>
            </a:r>
          </a:p>
          <a:p>
            <a:pPr marL="857250" lvl="1" indent="-457200" eaLnBrk="1" hangingPunct="1"/>
            <a:r>
              <a:rPr lang="en-US" altLang="en-US" sz="1800" smtClean="0">
                <a:solidFill>
                  <a:schemeClr val="tx1"/>
                </a:solidFill>
              </a:rPr>
              <a:t>remote code execution</a:t>
            </a:r>
          </a:p>
          <a:p>
            <a:pPr marL="857250" lvl="1" indent="-457200" eaLnBrk="1" hangingPunct="1"/>
            <a:r>
              <a:rPr lang="en-US" altLang="en-US" sz="1800" smtClean="0">
                <a:solidFill>
                  <a:schemeClr val="tx1"/>
                </a:solidFill>
              </a:rPr>
              <a:t>And Buffer overflows</a:t>
            </a:r>
          </a:p>
          <a:p>
            <a:pPr marL="457200" indent="-457200" eaLnBrk="1" hangingPunct="1"/>
            <a:r>
              <a:rPr lang="en-US" altLang="en-US" sz="2000" smtClean="0">
                <a:solidFill>
                  <a:schemeClr val="tx1"/>
                </a:solidFill>
              </a:rPr>
              <a:t>Software flaws can be exploited to install spyware, adware, and other malware on users’ systems that can lie dormant until it is triggered to execute.</a:t>
            </a:r>
            <a:endParaRPr lang="en-US" altLang="en-US" sz="1800" smtClean="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4BDDA92A-49A3-4FEE-B818-2BCFF8170688}" type="slidenum">
              <a:rPr lang="en-US" altLang="en-US">
                <a:solidFill>
                  <a:srgbClr val="595959"/>
                </a:solidFill>
                <a:latin typeface="Century Gothic" panose="020B0502020202020204" pitchFamily="34" charset="0"/>
              </a:rPr>
              <a:pPr eaLnBrk="1" hangingPunct="1"/>
              <a:t>21</a:t>
            </a:fld>
            <a:endParaRPr lang="en-US" altLang="en-US">
              <a:solidFill>
                <a:srgbClr val="595959"/>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304800"/>
            <a:ext cx="8229600" cy="5821363"/>
          </a:xfrm>
        </p:spPr>
        <p:txBody>
          <a:bodyPr/>
          <a:lstStyle/>
          <a:p>
            <a:pPr eaLnBrk="1" hangingPunct="1">
              <a:buFont typeface="Arial" charset="0"/>
              <a:buChar char="•"/>
              <a:defRPr/>
            </a:pPr>
            <a:r>
              <a:rPr lang="en-US" sz="2800" dirty="0" smtClean="0">
                <a:solidFill>
                  <a:schemeClr val="tx1"/>
                </a:solidFill>
              </a:rPr>
              <a:t> </a:t>
            </a:r>
            <a:r>
              <a:rPr lang="en-US" dirty="0" smtClean="0">
                <a:solidFill>
                  <a:schemeClr val="tx1"/>
                </a:solidFill>
              </a:rPr>
              <a:t>Weaknesses that are most likely to be targeted are those found in the software components external interfaces, because the those interfaces provide the attacker with a direct communication path to the software’s vulnerabilities.</a:t>
            </a:r>
          </a:p>
          <a:p>
            <a:pPr eaLnBrk="1" hangingPunct="1">
              <a:buFont typeface="Arial" charset="0"/>
              <a:buChar char="•"/>
              <a:defRPr/>
            </a:pPr>
            <a:r>
              <a:rPr lang="en-US" dirty="0" smtClean="0">
                <a:solidFill>
                  <a:schemeClr val="tx1"/>
                </a:solidFill>
              </a:rPr>
              <a:t>A number of well known attacks target software that incorporates </a:t>
            </a:r>
          </a:p>
          <a:p>
            <a:pPr lvl="1" eaLnBrk="1" hangingPunct="1">
              <a:defRPr/>
            </a:pPr>
            <a:r>
              <a:rPr lang="en-US" dirty="0" smtClean="0">
                <a:solidFill>
                  <a:schemeClr val="tx1"/>
                </a:solidFill>
              </a:rPr>
              <a:t>Interfaces</a:t>
            </a:r>
          </a:p>
          <a:p>
            <a:pPr lvl="1" eaLnBrk="1" hangingPunct="1">
              <a:defRPr/>
            </a:pPr>
            <a:r>
              <a:rPr lang="en-US" dirty="0" smtClean="0">
                <a:solidFill>
                  <a:schemeClr val="tx1"/>
                </a:solidFill>
              </a:rPr>
              <a:t>Protocols</a:t>
            </a:r>
          </a:p>
          <a:p>
            <a:pPr lvl="1" eaLnBrk="1" hangingPunct="1">
              <a:defRPr/>
            </a:pPr>
            <a:r>
              <a:rPr lang="en-US" dirty="0" smtClean="0">
                <a:solidFill>
                  <a:schemeClr val="tx1"/>
                </a:solidFill>
              </a:rPr>
              <a:t>Design features</a:t>
            </a:r>
          </a:p>
          <a:p>
            <a:pPr lvl="1" eaLnBrk="1" hangingPunct="1">
              <a:defRPr/>
            </a:pPr>
            <a:r>
              <a:rPr lang="en-US" dirty="0" smtClean="0">
                <a:solidFill>
                  <a:schemeClr val="tx1"/>
                </a:solidFill>
              </a:rPr>
              <a:t>Or development faults that are well understood and  widely publicized as harboring inherent weaknesses.</a:t>
            </a:r>
          </a:p>
          <a:p>
            <a:pPr eaLnBrk="1" hangingPunct="1">
              <a:buFont typeface="Arial" charset="0"/>
              <a:buChar char="•"/>
              <a:defRPr/>
            </a:pPr>
            <a:r>
              <a:rPr lang="en-US" dirty="0" smtClean="0">
                <a:solidFill>
                  <a:schemeClr val="tx1"/>
                </a:solidFill>
              </a:rPr>
              <a:t>That software includes </a:t>
            </a:r>
          </a:p>
          <a:p>
            <a:pPr lvl="1" eaLnBrk="1" hangingPunct="1">
              <a:defRPr/>
            </a:pPr>
            <a:r>
              <a:rPr lang="en-US" dirty="0" smtClean="0">
                <a:solidFill>
                  <a:schemeClr val="tx1"/>
                </a:solidFill>
              </a:rPr>
              <a:t>web applications (including browser and server components)</a:t>
            </a:r>
          </a:p>
          <a:p>
            <a:pPr lvl="1" eaLnBrk="1" hangingPunct="1">
              <a:defRPr/>
            </a:pPr>
            <a:r>
              <a:rPr lang="en-US" dirty="0" smtClean="0">
                <a:solidFill>
                  <a:schemeClr val="tx1"/>
                </a:solidFill>
              </a:rPr>
              <a:t>Web services</a:t>
            </a:r>
          </a:p>
          <a:p>
            <a:pPr lvl="1" eaLnBrk="1" hangingPunct="1">
              <a:defRPr/>
            </a:pPr>
            <a:r>
              <a:rPr lang="en-US" dirty="0" smtClean="0">
                <a:solidFill>
                  <a:schemeClr val="tx1"/>
                </a:solidFill>
              </a:rPr>
              <a:t>Database management systems</a:t>
            </a:r>
          </a:p>
          <a:p>
            <a:pPr lvl="1" eaLnBrk="1" hangingPunct="1">
              <a:defRPr/>
            </a:pPr>
            <a:r>
              <a:rPr lang="en-US" dirty="0" smtClean="0">
                <a:solidFill>
                  <a:schemeClr val="tx1"/>
                </a:solidFill>
              </a:rPr>
              <a:t>And operating systems.</a:t>
            </a:r>
          </a:p>
          <a:p>
            <a:pPr marL="857250" lvl="1" indent="-457200" eaLnBrk="1" hangingPunct="1">
              <a:defRPr/>
            </a:pPr>
            <a:endParaRPr lang="en-US" sz="1800" dirty="0" smtClean="0">
              <a:solidFill>
                <a:schemeClr val="tx1"/>
              </a:solidFill>
            </a:endParaRPr>
          </a:p>
          <a:p>
            <a:pPr marL="857250" lvl="1" indent="-457200" eaLnBrk="1" hangingPunct="1">
              <a:defRPr/>
            </a:pPr>
            <a:endParaRPr lang="en-US" sz="1800" dirty="0" smtClean="0">
              <a:solidFill>
                <a:schemeClr val="tx1"/>
              </a:solidFill>
            </a:endParaRPr>
          </a:p>
          <a:p>
            <a:pPr marL="857250" lvl="1" indent="-457200" eaLnBrk="1" hangingPunct="1">
              <a:defRPr/>
            </a:pPr>
            <a:endParaRPr lang="en-US" b="1" dirty="0" smtClean="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FDD38C66-9B3C-443C-BDE0-2C0CB2272603}" type="slidenum">
              <a:rPr lang="en-US" altLang="en-US">
                <a:solidFill>
                  <a:srgbClr val="595959"/>
                </a:solidFill>
                <a:latin typeface="Century Gothic" panose="020B0502020202020204" pitchFamily="34" charset="0"/>
              </a:rPr>
              <a:pPr eaLnBrk="1" hangingPunct="1"/>
              <a:t>22</a:t>
            </a:fld>
            <a:endParaRPr lang="en-US" altLang="en-US">
              <a:solidFill>
                <a:srgbClr val="595959"/>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eaLnBrk="1" hangingPunct="1">
              <a:defRPr/>
            </a:pPr>
            <a:r>
              <a:rPr lang="en-US" sz="2800" dirty="0" smtClean="0"/>
              <a:t>SOURCES OF SOFTWARE INSECURITY</a:t>
            </a:r>
            <a:endParaRPr lang="en-US" sz="2800" dirty="0"/>
          </a:p>
        </p:txBody>
      </p:sp>
      <p:sp>
        <p:nvSpPr>
          <p:cNvPr id="3" name="Content Placeholder 2"/>
          <p:cNvSpPr>
            <a:spLocks noGrp="1"/>
          </p:cNvSpPr>
          <p:nvPr>
            <p:ph idx="1"/>
          </p:nvPr>
        </p:nvSpPr>
        <p:spPr>
          <a:xfrm>
            <a:off x="457200" y="990600"/>
            <a:ext cx="8229600" cy="5135563"/>
          </a:xfrm>
        </p:spPr>
        <p:txBody>
          <a:bodyPr/>
          <a:lstStyle/>
          <a:p>
            <a:pPr eaLnBrk="1" hangingPunct="1">
              <a:buFont typeface="Arial" charset="0"/>
              <a:buChar char="•"/>
              <a:defRPr/>
            </a:pPr>
            <a:r>
              <a:rPr lang="en-US" sz="2000" dirty="0" smtClean="0">
                <a:solidFill>
                  <a:schemeClr val="tx1"/>
                </a:solidFill>
              </a:rPr>
              <a:t>Software- especially networked, application-level software- is most often compromised by exploiting weaknesses that result from the following sources.</a:t>
            </a:r>
          </a:p>
          <a:p>
            <a:pPr marL="457200" indent="-457200" eaLnBrk="1" hangingPunct="1">
              <a:buFont typeface="+mj-lt"/>
              <a:buAutoNum type="arabicPeriod"/>
              <a:defRPr/>
            </a:pPr>
            <a:r>
              <a:rPr lang="en-US" sz="2000" dirty="0" smtClean="0">
                <a:solidFill>
                  <a:schemeClr val="tx1"/>
                </a:solidFill>
              </a:rPr>
              <a:t>Complexities, inadequacies, and /or changes in the software’s processing model (e.g., a Web- or service-oriented architecture model )</a:t>
            </a:r>
          </a:p>
          <a:p>
            <a:pPr marL="457200" indent="-457200" eaLnBrk="1" hangingPunct="1">
              <a:buFont typeface="+mj-lt"/>
              <a:buAutoNum type="arabicPeriod"/>
              <a:defRPr/>
            </a:pPr>
            <a:r>
              <a:rPr lang="en-US" sz="2000" dirty="0" smtClean="0">
                <a:solidFill>
                  <a:schemeClr val="tx1"/>
                </a:solidFill>
              </a:rPr>
              <a:t>Incorrect assumptions by the engineer, including assumptions about the capabilities, outputs, and behavioral states of the software’s execution environment or about expected inputs from external entities (users, software processes).</a:t>
            </a:r>
          </a:p>
        </p:txBody>
      </p:sp>
      <p:sp>
        <p:nvSpPr>
          <p:cNvPr id="4" name="Date Placeholder 3"/>
          <p:cNvSpPr>
            <a:spLocks noGrp="1"/>
          </p:cNvSpPr>
          <p:nvPr>
            <p:ph type="dt" sz="quarter" idx="10"/>
          </p:nvPr>
        </p:nvSpPr>
        <p:spPr/>
        <p:txBody>
          <a:bodyPr/>
          <a:lstStyle/>
          <a:p>
            <a:pPr>
              <a:defRPr/>
            </a:pPr>
            <a:fld id="{F6EBABDB-A483-49A2-A5EF-AA3F494DDED3}" type="datetime1">
              <a:rPr lang="en-US" smtClean="0"/>
              <a:pPr>
                <a:defRPr/>
              </a:pPr>
              <a:t>11/6/2021</a:t>
            </a:fld>
            <a:endParaRPr lang="en-US"/>
          </a:p>
        </p:txBody>
      </p:sp>
      <p:sp>
        <p:nvSpPr>
          <p:cNvPr id="5" name="Footer Placeholder 4"/>
          <p:cNvSpPr>
            <a:spLocks noGrp="1"/>
          </p:cNvSpPr>
          <p:nvPr>
            <p:ph type="ftr" sz="quarter" idx="11"/>
          </p:nvPr>
        </p:nvSpPr>
        <p:spPr/>
        <p:txBody>
          <a:bodyPr/>
          <a:lstStyle/>
          <a:p>
            <a:pPr>
              <a:defRPr/>
            </a:pPr>
            <a:r>
              <a:rPr lang="en-US" smtClean="0"/>
              <a:t>Adopted from Software Security Engineering by J Allen, S Barnum, R. Ellison, G. McGraw &amp; N. Mead</a:t>
            </a: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6C174577-542E-43B9-BE9E-DE6A8128F6C1}" type="slidenum">
              <a:rPr lang="en-US" altLang="en-US">
                <a:solidFill>
                  <a:srgbClr val="595959"/>
                </a:solidFill>
                <a:latin typeface="Century Gothic" panose="020B0502020202020204" pitchFamily="34" charset="0"/>
              </a:rPr>
              <a:pPr eaLnBrk="1" hangingPunct="1"/>
              <a:t>23</a:t>
            </a:fld>
            <a:endParaRPr lang="en-US" altLang="en-US">
              <a:solidFill>
                <a:srgbClr val="595959"/>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eaLnBrk="1" hangingPunct="1">
              <a:defRPr/>
            </a:pPr>
            <a:r>
              <a:rPr lang="en-US" sz="2800" dirty="0" smtClean="0"/>
              <a:t>SOURCES OF SOFTWARE INSECURITY</a:t>
            </a:r>
            <a:endParaRPr lang="en-US" sz="2800" dirty="0"/>
          </a:p>
        </p:txBody>
      </p:sp>
      <p:sp>
        <p:nvSpPr>
          <p:cNvPr id="3" name="Content Placeholder 2"/>
          <p:cNvSpPr>
            <a:spLocks noGrp="1"/>
          </p:cNvSpPr>
          <p:nvPr>
            <p:ph idx="1"/>
          </p:nvPr>
        </p:nvSpPr>
        <p:spPr>
          <a:xfrm>
            <a:off x="457200" y="990600"/>
            <a:ext cx="8229600" cy="5135563"/>
          </a:xfrm>
        </p:spPr>
        <p:txBody>
          <a:bodyPr/>
          <a:lstStyle/>
          <a:p>
            <a:pPr marL="457200" indent="-457200" eaLnBrk="1" hangingPunct="1">
              <a:buFont typeface="+mj-lt"/>
              <a:buAutoNum type="arabicPeriod" startAt="3"/>
              <a:defRPr/>
            </a:pPr>
            <a:r>
              <a:rPr lang="en-US" sz="2000" dirty="0" smtClean="0">
                <a:solidFill>
                  <a:schemeClr val="tx1"/>
                </a:solidFill>
              </a:rPr>
              <a:t>Flawed specification or design, or defective implementation of</a:t>
            </a:r>
          </a:p>
          <a:p>
            <a:pPr marL="857250" lvl="1" indent="-457200" eaLnBrk="1" hangingPunct="1">
              <a:defRPr/>
            </a:pPr>
            <a:r>
              <a:rPr lang="en-US" dirty="0" smtClean="0">
                <a:solidFill>
                  <a:schemeClr val="tx1"/>
                </a:solidFill>
              </a:rPr>
              <a:t>The software’s interfaces with external entities for example inadequate (or non-existent) input validation, error handling, and exception handling.</a:t>
            </a:r>
          </a:p>
          <a:p>
            <a:pPr marL="857250" lvl="1" indent="-457200" eaLnBrk="1" hangingPunct="1">
              <a:defRPr/>
            </a:pPr>
            <a:r>
              <a:rPr lang="en-US" dirty="0" smtClean="0">
                <a:solidFill>
                  <a:schemeClr val="tx1"/>
                </a:solidFill>
              </a:rPr>
              <a:t>The components of the software’s execution  environment (from middleware-level and operating-system-level to firmware- and hardware-level components)</a:t>
            </a:r>
          </a:p>
          <a:p>
            <a:pPr marL="457200" indent="-457200" eaLnBrk="1" hangingPunct="1">
              <a:buFont typeface="+mj-lt"/>
              <a:buAutoNum type="arabicPeriod" startAt="4"/>
              <a:defRPr/>
            </a:pPr>
            <a:r>
              <a:rPr lang="en-US" sz="2000" dirty="0" smtClean="0">
                <a:solidFill>
                  <a:schemeClr val="tx1"/>
                </a:solidFill>
              </a:rPr>
              <a:t>Unintended interaction between software components, including those provided by a third party.</a:t>
            </a:r>
          </a:p>
          <a:p>
            <a:pPr eaLnBrk="1" hangingPunct="1">
              <a:buFont typeface="Arial" charset="0"/>
              <a:buChar char="•"/>
              <a:defRPr/>
            </a:pPr>
            <a:r>
              <a:rPr lang="en-US" sz="2000" dirty="0" smtClean="0">
                <a:solidFill>
                  <a:schemeClr val="tx1"/>
                </a:solidFill>
              </a:rPr>
              <a:t>Mistakes are unavoidable. Even if they are avoided during requirements engineering and design (e.g., through the use of formal methods) and development (e.g., through comprehensive code reviews and extensive testing), vulnerabilities may still  be introduced into software during its assembly, integration, deployment, and operation.</a:t>
            </a:r>
            <a:endParaRPr lang="en-US" sz="2000" dirty="0">
              <a:solidFill>
                <a:schemeClr val="tx1"/>
              </a:solidFill>
            </a:endParaRPr>
          </a:p>
        </p:txBody>
      </p:sp>
      <p:sp>
        <p:nvSpPr>
          <p:cNvPr id="4" name="Date Placeholder 3"/>
          <p:cNvSpPr>
            <a:spLocks noGrp="1"/>
          </p:cNvSpPr>
          <p:nvPr>
            <p:ph type="dt" sz="quarter" idx="10"/>
          </p:nvPr>
        </p:nvSpPr>
        <p:spPr/>
        <p:txBody>
          <a:bodyPr/>
          <a:lstStyle/>
          <a:p>
            <a:pPr>
              <a:defRPr/>
            </a:pPr>
            <a:fld id="{F6EBABDB-A483-49A2-A5EF-AA3F494DDED3}" type="datetime1">
              <a:rPr lang="en-US" smtClean="0"/>
              <a:pPr>
                <a:defRPr/>
              </a:pPr>
              <a:t>11/6/2021</a:t>
            </a:fld>
            <a:endParaRPr lang="en-US"/>
          </a:p>
        </p:txBody>
      </p:sp>
      <p:sp>
        <p:nvSpPr>
          <p:cNvPr id="5" name="Footer Placeholder 4"/>
          <p:cNvSpPr>
            <a:spLocks noGrp="1"/>
          </p:cNvSpPr>
          <p:nvPr>
            <p:ph type="ftr" sz="quarter" idx="11"/>
          </p:nvPr>
        </p:nvSpPr>
        <p:spPr/>
        <p:txBody>
          <a:bodyPr/>
          <a:lstStyle/>
          <a:p>
            <a:pPr>
              <a:defRPr/>
            </a:pPr>
            <a:r>
              <a:rPr lang="en-US" smtClean="0"/>
              <a:t>Adopted from Software Security Engineering by J Allen, S Barnum, R. Ellison, G. McGraw &amp; N. Mead</a:t>
            </a: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398AE5F8-5118-49D1-A352-660DCBA2D8FD}" type="slidenum">
              <a:rPr lang="en-US" altLang="en-US">
                <a:solidFill>
                  <a:srgbClr val="595959"/>
                </a:solidFill>
                <a:latin typeface="Century Gothic" panose="020B0502020202020204" pitchFamily="34" charset="0"/>
              </a:rPr>
              <a:pPr eaLnBrk="1" hangingPunct="1"/>
              <a:t>24</a:t>
            </a:fld>
            <a:endParaRPr lang="en-US" altLang="en-US">
              <a:solidFill>
                <a:srgbClr val="595959"/>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eaLnBrk="1" hangingPunct="1">
              <a:defRPr/>
            </a:pPr>
            <a:r>
              <a:rPr lang="en-US" sz="2000" dirty="0" smtClean="0"/>
              <a:t>BENEFITS OF DETECTING SOFTWARE DEFECTS EARLY</a:t>
            </a:r>
            <a:endParaRPr lang="en-US" sz="2000" dirty="0"/>
          </a:p>
        </p:txBody>
      </p:sp>
      <p:sp>
        <p:nvSpPr>
          <p:cNvPr id="27651" name="Content Placeholder 2"/>
          <p:cNvSpPr>
            <a:spLocks noGrp="1"/>
          </p:cNvSpPr>
          <p:nvPr>
            <p:ph idx="1"/>
          </p:nvPr>
        </p:nvSpPr>
        <p:spPr>
          <a:xfrm>
            <a:off x="457200" y="914400"/>
            <a:ext cx="8229600" cy="5211763"/>
          </a:xfrm>
        </p:spPr>
        <p:txBody>
          <a:bodyPr/>
          <a:lstStyle/>
          <a:p>
            <a:pPr eaLnBrk="1" hangingPunct="1"/>
            <a:r>
              <a:rPr lang="en-US" altLang="en-US" smtClean="0">
                <a:solidFill>
                  <a:schemeClr val="tx1"/>
                </a:solidFill>
              </a:rPr>
              <a:t>Higher quality (in the form of lower defect rates) and reduced development time go hand in hand. Projects that achieve lower defect rates typically have shorter schedules.</a:t>
            </a:r>
          </a:p>
          <a:p>
            <a:pPr eaLnBrk="1" hangingPunct="1"/>
            <a:r>
              <a:rPr lang="en-US" altLang="en-US" smtClean="0">
                <a:solidFill>
                  <a:schemeClr val="tx1"/>
                </a:solidFill>
              </a:rPr>
              <a:t>Detecting and removing defects early can realize significant cost to organizations.</a:t>
            </a:r>
          </a:p>
          <a:p>
            <a:pPr eaLnBrk="1" hangingPunct="1"/>
            <a:endParaRPr lang="en-US" altLang="en-US" smtClean="0">
              <a:solidFill>
                <a:schemeClr val="tx1"/>
              </a:solidFill>
            </a:endParaRPr>
          </a:p>
        </p:txBody>
      </p:sp>
      <p:sp>
        <p:nvSpPr>
          <p:cNvPr id="4" name="Date Placeholder 3"/>
          <p:cNvSpPr>
            <a:spLocks noGrp="1"/>
          </p:cNvSpPr>
          <p:nvPr>
            <p:ph type="dt" sz="quarter" idx="10"/>
          </p:nvPr>
        </p:nvSpPr>
        <p:spPr/>
        <p:txBody>
          <a:bodyPr/>
          <a:lstStyle/>
          <a:p>
            <a:pPr>
              <a:defRPr/>
            </a:pPr>
            <a:fld id="{F6EBABDB-A483-49A2-A5EF-AA3F494DDED3}" type="datetime1">
              <a:rPr lang="en-US" smtClean="0"/>
              <a:pPr>
                <a:defRPr/>
              </a:pPr>
              <a:t>11/6/2021</a:t>
            </a:fld>
            <a:endParaRPr lang="en-US"/>
          </a:p>
        </p:txBody>
      </p:sp>
      <p:sp>
        <p:nvSpPr>
          <p:cNvPr id="5" name="Footer Placeholder 4"/>
          <p:cNvSpPr>
            <a:spLocks noGrp="1"/>
          </p:cNvSpPr>
          <p:nvPr>
            <p:ph type="ftr" sz="quarter" idx="11"/>
          </p:nvPr>
        </p:nvSpPr>
        <p:spPr/>
        <p:txBody>
          <a:bodyPr/>
          <a:lstStyle/>
          <a:p>
            <a:pPr>
              <a:defRPr/>
            </a:pPr>
            <a:r>
              <a:rPr lang="en-US" smtClean="0"/>
              <a:t>Adopted from Software Security Engineering by J Allen, S Barnum, R. Ellison, G. McGraw &amp; N. Mead</a:t>
            </a: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7DCC1BCA-868F-4991-993D-D676D3224D0C}" type="slidenum">
              <a:rPr lang="en-US" altLang="en-US">
                <a:solidFill>
                  <a:srgbClr val="595959"/>
                </a:solidFill>
                <a:latin typeface="Century Gothic" panose="020B0502020202020204" pitchFamily="34" charset="0"/>
              </a:rPr>
              <a:pPr eaLnBrk="1" hangingPunct="1"/>
              <a:t>25</a:t>
            </a:fld>
            <a:endParaRPr lang="en-US" altLang="en-US">
              <a:solidFill>
                <a:srgbClr val="595959"/>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a:t>
            </a:r>
            <a:r>
              <a:rPr lang="en-US" dirty="0" smtClean="0"/>
              <a:t>ntroduction</a:t>
            </a:r>
            <a:endParaRPr lang="en-US" dirty="0"/>
          </a:p>
        </p:txBody>
      </p:sp>
      <p:sp>
        <p:nvSpPr>
          <p:cNvPr id="5123" name="Content Placeholder 2"/>
          <p:cNvSpPr>
            <a:spLocks noGrp="1"/>
          </p:cNvSpPr>
          <p:nvPr>
            <p:ph idx="1"/>
          </p:nvPr>
        </p:nvSpPr>
        <p:spPr/>
        <p:txBody>
          <a:bodyPr/>
          <a:lstStyle/>
          <a:p>
            <a:pPr eaLnBrk="1" hangingPunct="1"/>
            <a:r>
              <a:rPr lang="en-US" altLang="en-US" smtClean="0">
                <a:solidFill>
                  <a:schemeClr val="tx1"/>
                </a:solidFill>
              </a:rPr>
              <a:t>Software is everywhere. </a:t>
            </a:r>
          </a:p>
          <a:p>
            <a:pPr eaLnBrk="1" hangingPunct="1"/>
            <a:r>
              <a:rPr lang="en-US" altLang="en-US" smtClean="0">
                <a:solidFill>
                  <a:schemeClr val="tx1"/>
                </a:solidFill>
              </a:rPr>
              <a:t>We rely on complex, interconnected, software-intensive information systems that use the internet as their means for </a:t>
            </a:r>
          </a:p>
          <a:p>
            <a:pPr lvl="1" eaLnBrk="1" hangingPunct="1"/>
            <a:r>
              <a:rPr lang="en-US" altLang="en-US" smtClean="0">
                <a:solidFill>
                  <a:schemeClr val="tx1"/>
                </a:solidFill>
              </a:rPr>
              <a:t>Communicating</a:t>
            </a:r>
          </a:p>
          <a:p>
            <a:pPr lvl="1" eaLnBrk="1" hangingPunct="1"/>
            <a:r>
              <a:rPr lang="en-US" altLang="en-US" smtClean="0">
                <a:solidFill>
                  <a:schemeClr val="tx1"/>
                </a:solidFill>
              </a:rPr>
              <a:t>And transporting information</a:t>
            </a:r>
          </a:p>
          <a:p>
            <a:pPr eaLnBrk="1" hangingPunct="1"/>
            <a:r>
              <a:rPr lang="en-US" altLang="en-US" smtClean="0">
                <a:solidFill>
                  <a:schemeClr val="tx1"/>
                </a:solidFill>
              </a:rPr>
              <a:t>Building, deploying , operating, and using software that has not been developed with security in mind can be a high risk.</a:t>
            </a:r>
          </a:p>
        </p:txBody>
      </p:sp>
      <p:sp>
        <p:nvSpPr>
          <p:cNvPr id="4" name="Date Placeholder 3"/>
          <p:cNvSpPr>
            <a:spLocks noGrp="1"/>
          </p:cNvSpPr>
          <p:nvPr>
            <p:ph type="dt" sz="quarter" idx="10"/>
          </p:nvPr>
        </p:nvSpPr>
        <p:spPr/>
        <p:txBody>
          <a:bodyPr/>
          <a:lstStyle/>
          <a:p>
            <a:pPr>
              <a:defRPr/>
            </a:pPr>
            <a:fld id="{02CB7D35-A269-4882-B968-0AA1971C3E7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2CB1DF8F-20F9-43B6-BC2D-AEEA52C8EB06}" type="slidenum">
              <a:rPr lang="en-US" altLang="en-US">
                <a:solidFill>
                  <a:srgbClr val="595959"/>
                </a:solidFill>
                <a:latin typeface="Century Gothic" panose="020B0502020202020204" pitchFamily="34" charset="0"/>
              </a:rPr>
              <a:pPr eaLnBrk="1" hangingPunct="1"/>
              <a:t>3</a:t>
            </a:fld>
            <a:endParaRPr lang="en-US" altLang="en-US">
              <a:solidFill>
                <a:srgbClr val="595959"/>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a:t>
            </a:r>
            <a:r>
              <a:rPr lang="en-US" dirty="0" smtClean="0"/>
              <a:t>ntroduction</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solidFill>
                  <a:schemeClr val="tx1"/>
                </a:solidFill>
              </a:rPr>
              <a:t>in this introduction, </a:t>
            </a:r>
          </a:p>
          <a:p>
            <a:pPr marL="457200" indent="-457200" eaLnBrk="1" fontAlgn="auto" hangingPunct="1">
              <a:spcAft>
                <a:spcPts val="0"/>
              </a:spcAft>
              <a:buFont typeface="+mj-lt"/>
              <a:buAutoNum type="arabicPeriod"/>
              <a:defRPr/>
            </a:pPr>
            <a:r>
              <a:rPr lang="en-US" dirty="0" smtClean="0">
                <a:solidFill>
                  <a:schemeClr val="tx1"/>
                </a:solidFill>
              </a:rPr>
              <a:t>We discuss why security is increasingly a software problem.</a:t>
            </a:r>
          </a:p>
          <a:p>
            <a:pPr marL="457200" indent="-457200" eaLnBrk="1" fontAlgn="auto" hangingPunct="1">
              <a:spcAft>
                <a:spcPts val="0"/>
              </a:spcAft>
              <a:buFont typeface="+mj-lt"/>
              <a:buAutoNum type="arabicPeriod"/>
              <a:defRPr/>
            </a:pPr>
            <a:r>
              <a:rPr lang="en-US" dirty="0" smtClean="0">
                <a:solidFill>
                  <a:schemeClr val="tx1"/>
                </a:solidFill>
              </a:rPr>
              <a:t> define the dimensions of software assurance and software security.</a:t>
            </a:r>
          </a:p>
          <a:p>
            <a:pPr marL="457200" indent="-457200" eaLnBrk="1" fontAlgn="auto" hangingPunct="1">
              <a:spcAft>
                <a:spcPts val="0"/>
              </a:spcAft>
              <a:buFont typeface="+mj-lt"/>
              <a:buAutoNum type="arabicPeriod"/>
              <a:defRPr/>
            </a:pPr>
            <a:r>
              <a:rPr lang="en-US" dirty="0" smtClean="0">
                <a:solidFill>
                  <a:schemeClr val="tx1"/>
                </a:solidFill>
              </a:rPr>
              <a:t>Identify the threats that target most software </a:t>
            </a:r>
          </a:p>
          <a:p>
            <a:pPr marL="457200" indent="-457200" eaLnBrk="1" fontAlgn="auto" hangingPunct="1">
              <a:spcAft>
                <a:spcPts val="0"/>
              </a:spcAft>
              <a:buFont typeface="+mj-lt"/>
              <a:buAutoNum type="arabicPeriod"/>
              <a:defRPr/>
            </a:pPr>
            <a:r>
              <a:rPr lang="en-US" dirty="0" smtClean="0">
                <a:solidFill>
                  <a:schemeClr val="tx1"/>
                </a:solidFill>
              </a:rPr>
              <a:t>and the shortcomings of the software development process that can render software vulnerable to these threats.</a:t>
            </a:r>
          </a:p>
          <a:p>
            <a:pPr marL="457200" indent="-457200" eaLnBrk="1" fontAlgn="auto" hangingPunct="1">
              <a:spcAft>
                <a:spcPts val="0"/>
              </a:spcAft>
              <a:buFont typeface="+mj-lt"/>
              <a:buAutoNum type="arabicPeriod"/>
              <a:defRPr/>
            </a:pPr>
            <a:r>
              <a:rPr lang="en-US" dirty="0" smtClean="0">
                <a:solidFill>
                  <a:schemeClr val="tx1"/>
                </a:solidFill>
              </a:rPr>
              <a:t>It also introduces some pragmatic solutions that we will explore in the coming lectures.</a:t>
            </a:r>
          </a:p>
          <a:p>
            <a:pPr lvl="1" eaLnBrk="1" fontAlgn="auto" hangingPunct="1">
              <a:spcAft>
                <a:spcPts val="0"/>
              </a:spcAft>
              <a:defRPr/>
            </a:pP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02CB7D35-A269-4882-B968-0AA1971C3E7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00CF93C6-77F8-4832-80EB-424A3ECBF3EB}" type="slidenum">
              <a:rPr lang="en-US" altLang="en-US">
                <a:solidFill>
                  <a:srgbClr val="595959"/>
                </a:solidFill>
                <a:latin typeface="Century Gothic" panose="020B0502020202020204" pitchFamily="34" charset="0"/>
              </a:rPr>
              <a:pPr eaLnBrk="1" hangingPunct="1"/>
              <a:t>4</a:t>
            </a:fld>
            <a:endParaRPr lang="en-US" altLang="en-US">
              <a:solidFill>
                <a:srgbClr val="595959"/>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pPr eaLnBrk="1" fontAlgn="auto" hangingPunct="1">
              <a:spcAft>
                <a:spcPts val="0"/>
              </a:spcAft>
              <a:defRPr/>
            </a:pPr>
            <a:r>
              <a:rPr lang="en-US" dirty="0">
                <a:solidFill>
                  <a:schemeClr val="tx1"/>
                </a:solidFill>
              </a:rPr>
              <a:t>The problem</a:t>
            </a:r>
            <a:endParaRPr lang="en-US" dirty="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dirty="0" smtClean="0">
                <a:solidFill>
                  <a:schemeClr val="tx1"/>
                </a:solidFill>
              </a:rPr>
              <a:t>Organizations increasingly store, process, and transmit their most sensitive information using software-intensive systems that are directly connected to the internet.</a:t>
            </a:r>
          </a:p>
          <a:p>
            <a:pPr eaLnBrk="1" fontAlgn="auto" hangingPunct="1">
              <a:spcAft>
                <a:spcPts val="0"/>
              </a:spcAft>
              <a:defRPr/>
            </a:pPr>
            <a:r>
              <a:rPr lang="en-US" dirty="0" smtClean="0">
                <a:solidFill>
                  <a:schemeClr val="tx1"/>
                </a:solidFill>
              </a:rPr>
              <a:t>This increased exposure has made sensitive information and the software systems that handle it more vulnerable to</a:t>
            </a:r>
          </a:p>
          <a:p>
            <a:pPr lvl="1" eaLnBrk="1" fontAlgn="auto" hangingPunct="1">
              <a:spcAft>
                <a:spcPts val="0"/>
              </a:spcAft>
              <a:defRPr/>
            </a:pPr>
            <a:r>
              <a:rPr lang="en-US" dirty="0" smtClean="0">
                <a:solidFill>
                  <a:schemeClr val="tx1"/>
                </a:solidFill>
              </a:rPr>
              <a:t> unintentional </a:t>
            </a:r>
          </a:p>
          <a:p>
            <a:pPr lvl="1" eaLnBrk="1" fontAlgn="auto" hangingPunct="1">
              <a:spcAft>
                <a:spcPts val="0"/>
              </a:spcAft>
              <a:defRPr/>
            </a:pPr>
            <a:r>
              <a:rPr lang="en-US" dirty="0" smtClean="0">
                <a:solidFill>
                  <a:schemeClr val="tx1"/>
                </a:solidFill>
              </a:rPr>
              <a:t>and unauthorized use.</a:t>
            </a:r>
          </a:p>
          <a:p>
            <a:pPr eaLnBrk="1" fontAlgn="auto" hangingPunct="1">
              <a:spcAft>
                <a:spcPts val="0"/>
              </a:spcAft>
              <a:defRPr/>
            </a:pPr>
            <a:r>
              <a:rPr lang="en-US" dirty="0" smtClean="0">
                <a:solidFill>
                  <a:schemeClr val="tx1"/>
                </a:solidFill>
              </a:rPr>
              <a:t>Most such systems are not attack resistant or attack resilient enough to withstand this era of information warfare,  cyber-terrorism, and computer crime orchestrated by terrorists, organized criminal gangs etc.</a:t>
            </a: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4AFCD50D-955D-4D7F-A2B4-36BFE4288DFA}" type="slidenum">
              <a:rPr lang="en-US" altLang="en-US">
                <a:solidFill>
                  <a:srgbClr val="595959"/>
                </a:solidFill>
                <a:latin typeface="Century Gothic" panose="020B0502020202020204" pitchFamily="34" charset="0"/>
              </a:rPr>
              <a:pPr eaLnBrk="1" hangingPunct="1"/>
              <a:t>5</a:t>
            </a:fld>
            <a:endParaRPr lang="en-US" altLang="en-US">
              <a:solidFill>
                <a:srgbClr val="595959"/>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eaLnBrk="1" fontAlgn="auto" hangingPunct="1">
              <a:spcAft>
                <a:spcPts val="0"/>
              </a:spcAft>
              <a:defRPr/>
            </a:pPr>
            <a:r>
              <a:rPr lang="en-US" dirty="0">
                <a:solidFill>
                  <a:schemeClr val="tx1"/>
                </a:solidFill>
              </a:rPr>
              <a:t>The problem</a:t>
            </a:r>
            <a:endParaRPr lang="en-US" dirty="0"/>
          </a:p>
        </p:txBody>
      </p:sp>
      <p:sp>
        <p:nvSpPr>
          <p:cNvPr id="8195" name="Content Placeholder 2"/>
          <p:cNvSpPr>
            <a:spLocks noGrp="1"/>
          </p:cNvSpPr>
          <p:nvPr>
            <p:ph idx="1"/>
          </p:nvPr>
        </p:nvSpPr>
        <p:spPr/>
        <p:txBody>
          <a:bodyPr/>
          <a:lstStyle/>
          <a:p>
            <a:pPr eaLnBrk="1" hangingPunct="1"/>
            <a:r>
              <a:rPr lang="en-US" altLang="en-US" smtClean="0">
                <a:solidFill>
                  <a:schemeClr val="tx1"/>
                </a:solidFill>
              </a:rPr>
              <a:t>Software defects with security ramifications are abundant. Such as:</a:t>
            </a:r>
          </a:p>
          <a:p>
            <a:pPr lvl="1" eaLnBrk="1" hangingPunct="1"/>
            <a:r>
              <a:rPr lang="en-US" altLang="en-US" smtClean="0">
                <a:solidFill>
                  <a:schemeClr val="tx1"/>
                </a:solidFill>
              </a:rPr>
              <a:t>Coding bugs such as buffer overflows</a:t>
            </a:r>
          </a:p>
          <a:p>
            <a:pPr lvl="1" eaLnBrk="1" hangingPunct="1"/>
            <a:r>
              <a:rPr lang="en-US" altLang="en-US" smtClean="0">
                <a:solidFill>
                  <a:schemeClr val="tx1"/>
                </a:solidFill>
              </a:rPr>
              <a:t>And design flaws such as inconsistent error handling. </a:t>
            </a: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86ECA6E0-C0DC-4B27-9FEC-AAC9B6D7E1A7}" type="slidenum">
              <a:rPr lang="en-US" altLang="en-US">
                <a:solidFill>
                  <a:srgbClr val="595959"/>
                </a:solidFill>
                <a:latin typeface="Century Gothic" panose="020B0502020202020204" pitchFamily="34" charset="0"/>
              </a:rPr>
              <a:pPr eaLnBrk="1" hangingPunct="1"/>
              <a:t>6</a:t>
            </a:fld>
            <a:endParaRPr lang="en-US" altLang="en-US">
              <a:solidFill>
                <a:srgbClr val="595959"/>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eaLnBrk="1" fontAlgn="auto" hangingPunct="1">
              <a:spcAft>
                <a:spcPts val="0"/>
              </a:spcAft>
              <a:defRPr/>
            </a:pPr>
            <a:r>
              <a:rPr lang="en-US" dirty="0">
                <a:solidFill>
                  <a:schemeClr val="tx1"/>
                </a:solidFill>
              </a:rPr>
              <a:t>The problem</a:t>
            </a:r>
            <a:endParaRPr lang="en-US"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smtClean="0">
                <a:solidFill>
                  <a:schemeClr val="tx1"/>
                </a:solidFill>
              </a:rPr>
              <a:t>These </a:t>
            </a:r>
            <a:r>
              <a:rPr lang="en-US" dirty="0" smtClean="0">
                <a:solidFill>
                  <a:schemeClr val="tx1"/>
                </a:solidFill>
              </a:rPr>
              <a:t>security defects and vulnerabilities are commonplace and can pose serious risks when exploited by </a:t>
            </a:r>
            <a:r>
              <a:rPr lang="en-US" smtClean="0">
                <a:solidFill>
                  <a:schemeClr val="tx1"/>
                </a:solidFill>
              </a:rPr>
              <a:t>malicious attacks.</a:t>
            </a:r>
            <a:endParaRPr lang="en-US" dirty="0" smtClean="0">
              <a:solidFill>
                <a:schemeClr val="tx1"/>
              </a:solidFill>
            </a:endParaRPr>
          </a:p>
          <a:p>
            <a:pPr eaLnBrk="1" fontAlgn="auto" hangingPunct="1">
              <a:spcAft>
                <a:spcPts val="0"/>
              </a:spcAft>
              <a:defRPr/>
            </a:pPr>
            <a:r>
              <a:rPr lang="en-US" dirty="0" smtClean="0">
                <a:solidFill>
                  <a:schemeClr val="tx1"/>
                </a:solidFill>
              </a:rPr>
              <a:t>Malicious intruders, and the malicious code and botnets they use to obtain unauthorized access and launch attacks, can compromise systems by taking advantage of software defects.</a:t>
            </a:r>
          </a:p>
          <a:p>
            <a:pPr eaLnBrk="1" fontAlgn="auto" hangingPunct="1">
              <a:spcAft>
                <a:spcPts val="0"/>
              </a:spcAft>
              <a:defRPr/>
            </a:pPr>
            <a:r>
              <a:rPr lang="en-US" dirty="0" smtClean="0">
                <a:solidFill>
                  <a:schemeClr val="tx1"/>
                </a:solidFill>
              </a:rPr>
              <a:t>Internet-enabled software applications are a commonly exploited target.</a:t>
            </a:r>
          </a:p>
          <a:p>
            <a:pPr eaLnBrk="1" fontAlgn="auto" hangingPunct="1">
              <a:spcAft>
                <a:spcPts val="0"/>
              </a:spcAft>
              <a:defRPr/>
            </a:pPr>
            <a:r>
              <a:rPr lang="en-US" dirty="0" smtClean="0">
                <a:solidFill>
                  <a:schemeClr val="tx1"/>
                </a:solidFill>
              </a:rPr>
              <a:t>The security of computer systems and networks has become increasingly limited by the quality and security of their software.</a:t>
            </a:r>
            <a:endParaRPr lang="en-US"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3E42DC0E-657D-4821-9355-EA6D584103C7}" type="slidenum">
              <a:rPr lang="en-US" altLang="en-US">
                <a:solidFill>
                  <a:srgbClr val="595959"/>
                </a:solidFill>
                <a:latin typeface="Century Gothic" panose="020B0502020202020204" pitchFamily="34" charset="0"/>
              </a:rPr>
              <a:pPr eaLnBrk="1" hangingPunct="1"/>
              <a:t>7</a:t>
            </a:fld>
            <a:endParaRPr lang="en-US" altLang="en-US">
              <a:solidFill>
                <a:srgbClr val="595959"/>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pPr eaLnBrk="1" fontAlgn="auto" hangingPunct="1">
              <a:spcAft>
                <a:spcPts val="0"/>
              </a:spcAft>
              <a:defRPr/>
            </a:pPr>
            <a:r>
              <a:rPr lang="en-US" dirty="0">
                <a:solidFill>
                  <a:schemeClr val="tx1"/>
                </a:solidFill>
              </a:rPr>
              <a:t>The problem</a:t>
            </a:r>
            <a:endParaRPr lang="en-US" dirty="0"/>
          </a:p>
        </p:txBody>
      </p:sp>
      <p:sp>
        <p:nvSpPr>
          <p:cNvPr id="3" name="Content Placeholder 2"/>
          <p:cNvSpPr>
            <a:spLocks noGrp="1"/>
          </p:cNvSpPr>
          <p:nvPr>
            <p:ph idx="1"/>
          </p:nvPr>
        </p:nvSpPr>
        <p:spPr>
          <a:xfrm>
            <a:off x="457200" y="1371600"/>
            <a:ext cx="8229600" cy="4754563"/>
          </a:xfrm>
        </p:spPr>
        <p:txBody>
          <a:bodyPr rtlCol="0">
            <a:normAutofit fontScale="92500" lnSpcReduction="20000"/>
          </a:bodyPr>
          <a:lstStyle/>
          <a:p>
            <a:pPr eaLnBrk="1" fontAlgn="auto" hangingPunct="1">
              <a:spcAft>
                <a:spcPts val="0"/>
              </a:spcAft>
              <a:defRPr/>
            </a:pPr>
            <a:r>
              <a:rPr lang="en-US" dirty="0" smtClean="0">
                <a:solidFill>
                  <a:schemeClr val="tx1"/>
                </a:solidFill>
              </a:rPr>
              <a:t>“There is a clear and pressing need to change the  way project managers and software engineers approach computer security </a:t>
            </a:r>
          </a:p>
          <a:p>
            <a:pPr eaLnBrk="1" fontAlgn="auto" hangingPunct="1">
              <a:spcAft>
                <a:spcPts val="0"/>
              </a:spcAft>
              <a:defRPr/>
            </a:pPr>
            <a:r>
              <a:rPr lang="en-US" dirty="0" smtClean="0">
                <a:solidFill>
                  <a:schemeClr val="tx1"/>
                </a:solidFill>
              </a:rPr>
              <a:t>and to develop a disciplined approach to software security” [McGraw 2006]</a:t>
            </a:r>
          </a:p>
          <a:p>
            <a:pPr eaLnBrk="1" fontAlgn="auto" hangingPunct="1">
              <a:spcAft>
                <a:spcPts val="0"/>
              </a:spcAft>
              <a:defRPr/>
            </a:pPr>
            <a:r>
              <a:rPr lang="en-US" dirty="0" smtClean="0">
                <a:solidFill>
                  <a:schemeClr val="tx1"/>
                </a:solidFill>
              </a:rPr>
              <a:t>In </a:t>
            </a:r>
            <a:r>
              <a:rPr lang="en-US" dirty="0" err="1" smtClean="0">
                <a:solidFill>
                  <a:schemeClr val="tx1"/>
                </a:solidFill>
              </a:rPr>
              <a:t>deloitte’s</a:t>
            </a:r>
            <a:r>
              <a:rPr lang="en-US" dirty="0" smtClean="0">
                <a:solidFill>
                  <a:schemeClr val="tx1"/>
                </a:solidFill>
              </a:rPr>
              <a:t> 2007 Global Security survey, 87% of the respondents cited poor software development quality as the top threat.</a:t>
            </a:r>
          </a:p>
          <a:p>
            <a:pPr eaLnBrk="1" fontAlgn="auto" hangingPunct="1">
              <a:spcAft>
                <a:spcPts val="0"/>
              </a:spcAft>
              <a:defRPr/>
            </a:pPr>
            <a:r>
              <a:rPr lang="en-US" dirty="0" smtClean="0">
                <a:solidFill>
                  <a:schemeClr val="tx1"/>
                </a:solidFill>
              </a:rPr>
              <a:t>Deloitte(2007) cite  that </a:t>
            </a:r>
          </a:p>
          <a:p>
            <a:pPr eaLnBrk="1" fontAlgn="auto" hangingPunct="1">
              <a:spcAft>
                <a:spcPts val="0"/>
              </a:spcAft>
              <a:defRPr/>
            </a:pPr>
            <a:r>
              <a:rPr lang="en-US" i="1" dirty="0" smtClean="0">
                <a:solidFill>
                  <a:schemeClr val="tx1"/>
                </a:solidFill>
              </a:rPr>
              <a:t>“Application security means ensuring that there is secure code, integrated at the development stage, to prevent potential vulnerabilities and that steps such as vulnerability testing, application scanning, and penetration testing are part of an organization’s software development life cycle”</a:t>
            </a:r>
            <a:endParaRPr lang="en-US" i="1" dirty="0">
              <a:solidFill>
                <a:schemeClr val="tx1"/>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D0E9293F-BC1B-420F-947F-1831DDC1524B}" type="slidenum">
              <a:rPr lang="en-US" altLang="en-US">
                <a:solidFill>
                  <a:srgbClr val="595959"/>
                </a:solidFill>
                <a:latin typeface="Century Gothic" panose="020B0502020202020204" pitchFamily="34" charset="0"/>
              </a:rPr>
              <a:pPr eaLnBrk="1" hangingPunct="1"/>
              <a:t>8</a:t>
            </a:fld>
            <a:endParaRPr lang="en-US" altLang="en-US">
              <a:solidFill>
                <a:srgbClr val="595959"/>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pPr eaLnBrk="1" fontAlgn="auto" hangingPunct="1">
              <a:spcAft>
                <a:spcPts val="0"/>
              </a:spcAft>
              <a:defRPr/>
            </a:pPr>
            <a:r>
              <a:rPr lang="en-US" dirty="0" smtClean="0"/>
              <a:t>Risk areas affecting software security</a:t>
            </a:r>
            <a:endParaRPr lang="en-US" dirty="0"/>
          </a:p>
        </p:txBody>
      </p:sp>
      <p:sp>
        <p:nvSpPr>
          <p:cNvPr id="3" name="Content Placeholder 2"/>
          <p:cNvSpPr>
            <a:spLocks noGrp="1"/>
          </p:cNvSpPr>
          <p:nvPr>
            <p:ph idx="1"/>
          </p:nvPr>
        </p:nvSpPr>
        <p:spPr/>
        <p:txBody>
          <a:bodyPr rtlCol="0">
            <a:normAutofit fontScale="92500" lnSpcReduction="20000"/>
          </a:bodyPr>
          <a:lstStyle/>
          <a:p>
            <a:pPr marL="457200" indent="-457200" eaLnBrk="1" fontAlgn="auto" hangingPunct="1">
              <a:spcAft>
                <a:spcPts val="0"/>
              </a:spcAft>
              <a:buFont typeface="+mj-lt"/>
              <a:buAutoNum type="arabicPeriod"/>
              <a:defRPr/>
            </a:pPr>
            <a:r>
              <a:rPr lang="en-US" dirty="0">
                <a:solidFill>
                  <a:schemeClr val="tx1"/>
                </a:solidFill>
              </a:rPr>
              <a:t>Growing internet connectivity of computers and networks  and the corresponding user dependence on the network-enabled </a:t>
            </a:r>
            <a:r>
              <a:rPr lang="en-US" dirty="0" smtClean="0">
                <a:solidFill>
                  <a:schemeClr val="tx1"/>
                </a:solidFill>
              </a:rPr>
              <a:t>services.</a:t>
            </a:r>
          </a:p>
          <a:p>
            <a:pPr lvl="1" eaLnBrk="1" fontAlgn="auto" hangingPunct="1">
              <a:spcAft>
                <a:spcPts val="0"/>
              </a:spcAft>
              <a:defRPr/>
            </a:pPr>
            <a:r>
              <a:rPr lang="en-US" dirty="0" smtClean="0">
                <a:solidFill>
                  <a:schemeClr val="tx1"/>
                </a:solidFill>
              </a:rPr>
              <a:t>these </a:t>
            </a:r>
            <a:r>
              <a:rPr lang="en-US" dirty="0">
                <a:solidFill>
                  <a:schemeClr val="tx1"/>
                </a:solidFill>
              </a:rPr>
              <a:t>have increased the number and sophistication of attack methods , as well as the ease with which an attack can be launched</a:t>
            </a:r>
            <a:r>
              <a:rPr lang="en-US" dirty="0" smtClean="0">
                <a:solidFill>
                  <a:schemeClr val="tx1"/>
                </a:solidFill>
              </a:rPr>
              <a:t>.</a:t>
            </a:r>
          </a:p>
          <a:p>
            <a:pPr marL="457200" indent="-457200" eaLnBrk="1" fontAlgn="auto" hangingPunct="1">
              <a:spcAft>
                <a:spcPts val="0"/>
              </a:spcAft>
              <a:buFont typeface="+mj-lt"/>
              <a:buAutoNum type="arabicPeriod"/>
              <a:defRPr/>
            </a:pPr>
            <a:r>
              <a:rPr lang="en-US" dirty="0" smtClean="0">
                <a:solidFill>
                  <a:schemeClr val="tx1"/>
                </a:solidFill>
              </a:rPr>
              <a:t>Degree to which systems accept updates and</a:t>
            </a:r>
          </a:p>
          <a:p>
            <a:pPr marL="457200" indent="-457200" eaLnBrk="1" fontAlgn="auto" hangingPunct="1">
              <a:spcAft>
                <a:spcPts val="0"/>
              </a:spcAft>
              <a:buFont typeface="+mj-lt"/>
              <a:buAutoNum type="arabicPeriod"/>
              <a:defRPr/>
            </a:pPr>
            <a:r>
              <a:rPr lang="en-US" dirty="0" smtClean="0">
                <a:solidFill>
                  <a:schemeClr val="tx1"/>
                </a:solidFill>
              </a:rPr>
              <a:t> Extensions for evolving capabilities; extensible systems are attractive because they provide for addition of new features and services,</a:t>
            </a:r>
          </a:p>
          <a:p>
            <a:pPr lvl="1" eaLnBrk="1" fontAlgn="auto" hangingPunct="1">
              <a:spcAft>
                <a:spcPts val="0"/>
              </a:spcAft>
              <a:defRPr/>
            </a:pPr>
            <a:r>
              <a:rPr lang="en-US" dirty="0" smtClean="0">
                <a:solidFill>
                  <a:schemeClr val="tx1"/>
                </a:solidFill>
              </a:rPr>
              <a:t> but each new extension adds new capabilities, new interfaces, and thus new risks.</a:t>
            </a:r>
          </a:p>
          <a:p>
            <a:pPr marL="457200" indent="-457200" eaLnBrk="1" fontAlgn="auto" hangingPunct="1">
              <a:spcAft>
                <a:spcPts val="0"/>
              </a:spcAft>
              <a:buFont typeface="+mj-lt"/>
              <a:buAutoNum type="arabicPeriod"/>
              <a:defRPr/>
            </a:pPr>
            <a:r>
              <a:rPr lang="en-US" dirty="0" smtClean="0">
                <a:solidFill>
                  <a:schemeClr val="tx1"/>
                </a:solidFill>
              </a:rPr>
              <a:t>Uncontrolled growth in the size and complexity of software systems (such as Microsoft Windows operating system). In general more lines of code produce more bugs and vulnerabilities.</a:t>
            </a:r>
            <a:endParaRPr lang="en-US" dirty="0">
              <a:solidFill>
                <a:schemeClr val="tx1">
                  <a:lumMod val="50000"/>
                  <a:lumOff val="50000"/>
                </a:schemeClr>
              </a:solidFill>
            </a:endParaRPr>
          </a:p>
        </p:txBody>
      </p:sp>
      <p:sp>
        <p:nvSpPr>
          <p:cNvPr id="4" name="Date Placeholder 3"/>
          <p:cNvSpPr>
            <a:spLocks noGrp="1"/>
          </p:cNvSpPr>
          <p:nvPr>
            <p:ph type="dt" sz="quarter" idx="10"/>
          </p:nvPr>
        </p:nvSpPr>
        <p:spPr/>
        <p:txBody>
          <a:bodyPr/>
          <a:lstStyle/>
          <a:p>
            <a:pPr>
              <a:defRPr/>
            </a:pPr>
            <a:fld id="{762FDCB3-82B9-4717-A001-B3208E4FD6A4}" type="datetime1">
              <a:rPr lang="en-US"/>
              <a:pPr>
                <a:defRPr/>
              </a:pPr>
              <a:t>11/6/2021</a:t>
            </a:fld>
            <a:endParaRPr lang="en-US"/>
          </a:p>
        </p:txBody>
      </p:sp>
      <p:sp>
        <p:nvSpPr>
          <p:cNvPr id="5" name="Footer Placeholder 4"/>
          <p:cNvSpPr>
            <a:spLocks noGrp="1"/>
          </p:cNvSpPr>
          <p:nvPr>
            <p:ph type="ftr" sz="quarter" idx="11"/>
          </p:nvPr>
        </p:nvSpPr>
        <p:spPr/>
        <p:txBody>
          <a:bodyPr/>
          <a:lstStyle/>
          <a:p>
            <a:pPr>
              <a:defRPr/>
            </a:pPr>
            <a:r>
              <a:rPr lang="en-US"/>
              <a:t>Adopted from Software Security Engineering by J Allen, S Barnum, R. Ellison, G. McGraw &amp; N. Mead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A4FF39BD-BC7E-4635-9158-026A59CB7152}" type="slidenum">
              <a:rPr lang="en-US" altLang="en-US">
                <a:solidFill>
                  <a:srgbClr val="595959"/>
                </a:solidFill>
                <a:latin typeface="Century Gothic" panose="020B0502020202020204" pitchFamily="34" charset="0"/>
              </a:rPr>
              <a:pPr eaLnBrk="1" hangingPunct="1"/>
              <a:t>9</a:t>
            </a:fld>
            <a:endParaRPr lang="en-US" altLang="en-US">
              <a:solidFill>
                <a:srgbClr val="595959"/>
              </a:solidFill>
              <a:latin typeface="Century Gothic" panose="020B0502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286</TotalTime>
  <Words>2772</Words>
  <Application>Microsoft Office PowerPoint</Application>
  <PresentationFormat>On-screen Show (4:3)</PresentationFormat>
  <Paragraphs>232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Palatino Linotype</vt:lpstr>
      <vt:lpstr>Arial</vt:lpstr>
      <vt:lpstr>Century Gothic</vt:lpstr>
      <vt:lpstr>Courier New</vt:lpstr>
      <vt:lpstr>Calibri</vt:lpstr>
      <vt:lpstr>Wingdings</vt:lpstr>
      <vt:lpstr>Executive</vt:lpstr>
      <vt:lpstr>Why security a Software Issue?</vt:lpstr>
      <vt:lpstr>Outline</vt:lpstr>
      <vt:lpstr>Introduction</vt:lpstr>
      <vt:lpstr>Introduction</vt:lpstr>
      <vt:lpstr>The problem</vt:lpstr>
      <vt:lpstr>The problem</vt:lpstr>
      <vt:lpstr>The problem</vt:lpstr>
      <vt:lpstr>The problem</vt:lpstr>
      <vt:lpstr>Risk areas affecting software security</vt:lpstr>
      <vt:lpstr>System complexity: the context within which software lives</vt:lpstr>
      <vt:lpstr>Development assumptions applied to software security</vt:lpstr>
      <vt:lpstr>Development assumptions applied to software security</vt:lpstr>
      <vt:lpstr>Software assurance</vt:lpstr>
      <vt:lpstr>Software assurance</vt:lpstr>
      <vt:lpstr>software security</vt:lpstr>
      <vt:lpstr>software security</vt:lpstr>
      <vt:lpstr>PowerPoint Presentation</vt:lpstr>
      <vt:lpstr>Properties of software developed with security in mind</vt:lpstr>
      <vt:lpstr>ROLE OF PROCESSES AN PRACTICES IN SOFTWARE SECURITY</vt:lpstr>
      <vt:lpstr>Threats to Software Security</vt:lpstr>
      <vt:lpstr>Threats to Software Security</vt:lpstr>
      <vt:lpstr>PowerPoint Presentation</vt:lpstr>
      <vt:lpstr>SOURCES OF SOFTWARE INSECURITY</vt:lpstr>
      <vt:lpstr>SOURCES OF SOFTWARE INSECURITY</vt:lpstr>
      <vt:lpstr>BENEFITS OF DETECTING SOFTWARE DEFECTS EARLY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security a Software Issue?</dc:title>
  <dc:creator>Anon</dc:creator>
  <cp:lastModifiedBy>user</cp:lastModifiedBy>
  <cp:revision>47</cp:revision>
  <dcterms:created xsi:type="dcterms:W3CDTF">2006-08-16T00:00:00Z</dcterms:created>
  <dcterms:modified xsi:type="dcterms:W3CDTF">2021-11-06T08:57:41Z</dcterms:modified>
</cp:coreProperties>
</file>