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3" r:id="rId5"/>
    <p:sldId id="264"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426" y="10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22DB5-1478-4B10-A503-7F7357EF0E7A}" type="datetimeFigureOut">
              <a:rPr lang="en-US" smtClean="0"/>
              <a:t>2/21/2011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92DE00-BAB4-4785-ABFF-67DAFB92C474}" type="slidenum">
              <a:rPr lang="en-US" smtClean="0"/>
              <a:t>‹#›</a:t>
            </a:fld>
            <a:endParaRPr lang="en-US"/>
          </a:p>
        </p:txBody>
      </p:sp>
    </p:spTree>
    <p:extLst>
      <p:ext uri="{BB962C8B-B14F-4D97-AF65-F5344CB8AC3E}">
        <p14:creationId xmlns:p14="http://schemas.microsoft.com/office/powerpoint/2010/main" val="17765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F3F635-F481-4DAA-8C9F-A453F049720E}" type="datetime1">
              <a:rPr lang="en-US" smtClean="0"/>
              <a:t>2/21/2011</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r>
              <a:rPr lang="en-US" smtClean="0"/>
              <a:t>Adapted from Software Security Engineering by J.Allen etal</a:t>
            </a:r>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ECA1E-B676-4555-8132-D40F11DDE6E3}" type="datetime1">
              <a:rPr lang="en-US" smtClean="0"/>
              <a:t>2/21/2011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B0A7AA-AD37-4073-B369-879774A239FE}" type="datetime1">
              <a:rPr lang="en-US" smtClean="0"/>
              <a:t>2/21/2011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436CC-5ADD-4DC3-A62A-B47D6C582BE8}" type="datetime1">
              <a:rPr lang="en-US" smtClean="0"/>
              <a:t>2/21/2011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EF3FA67D-1EA6-4507-91A7-291D4D55BBE3}" type="datetime1">
              <a:rPr lang="en-US" smtClean="0"/>
              <a:t>2/21/2011</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r>
              <a:rPr lang="en-US" smtClean="0"/>
              <a:t>Adapted from Software Security Engineering by J.Allen etal</a:t>
            </a:r>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599BAC-A512-46C8-AC82-E486670759EE}" type="datetime1">
              <a:rPr lang="en-US" smtClean="0"/>
              <a:t>2/21/2011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FFCD17-6575-4547-B563-F3E86BA23515}" type="datetime1">
              <a:rPr lang="en-US" smtClean="0"/>
              <a:t>2/21/2011</a:t>
            </a:fld>
            <a:endParaRPr lang="en-US"/>
          </a:p>
        </p:txBody>
      </p:sp>
      <p:sp>
        <p:nvSpPr>
          <p:cNvPr id="8" name="Footer Placeholder 7"/>
          <p:cNvSpPr>
            <a:spLocks noGrp="1"/>
          </p:cNvSpPr>
          <p:nvPr>
            <p:ph type="ftr" sz="quarter" idx="11"/>
          </p:nvPr>
        </p:nvSpPr>
        <p:spPr/>
        <p:txBody>
          <a:bodyPr/>
          <a:lstStyle/>
          <a:p>
            <a:r>
              <a:rPr lang="en-US" smtClean="0"/>
              <a:t>Adapted from Software Security Engineering by J.Allen etal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9AE6B5-FA13-4D25-B33A-429EF7CD1F3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FC38FDF-15EE-4B1D-9209-12963B8CBB2B}" type="datetime1">
              <a:rPr lang="en-US" smtClean="0"/>
              <a:t>2/21/2011</a:t>
            </a:fld>
            <a:endParaRPr lang="en-US"/>
          </a:p>
        </p:txBody>
      </p:sp>
      <p:sp>
        <p:nvSpPr>
          <p:cNvPr id="3" name="Footer Placeholder 2"/>
          <p:cNvSpPr>
            <a:spLocks noGrp="1"/>
          </p:cNvSpPr>
          <p:nvPr>
            <p:ph type="ftr" sz="quarter" idx="11"/>
          </p:nvPr>
        </p:nvSpPr>
        <p:spPr/>
        <p:txBody>
          <a:bodyPr/>
          <a:lstStyle/>
          <a:p>
            <a:r>
              <a:rPr lang="en-US" smtClean="0"/>
              <a:t>Adapted from Software Security Engineering by J.Allen etal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2E0EA-42BB-476C-9107-40AADEC5DEE8}" type="datetime1">
              <a:rPr lang="en-US" smtClean="0"/>
              <a:t>2/21/2011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A038E-1A85-4D7F-AB11-ECC77BFEB1AB}" type="datetime1">
              <a:rPr lang="en-US" smtClean="0"/>
              <a:t>2/21/2011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EA9923D-76E5-4608-8F38-855C98FFB6DB}" type="datetime1">
              <a:rPr lang="en-US" smtClean="0"/>
              <a:t>2/21/2011</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r>
              <a:rPr lang="en-US" smtClean="0"/>
              <a:t>Adapted from Software Security Engineering by J.Allen etal</a:t>
            </a:r>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easurablesecurity.mitr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Presented by: </a:t>
            </a:r>
            <a:r>
              <a:rPr lang="en-US" dirty="0" err="1"/>
              <a:t>kamulegeya</a:t>
            </a:r>
            <a:r>
              <a:rPr lang="en-US" dirty="0"/>
              <a:t> grace</a:t>
            </a:r>
          </a:p>
        </p:txBody>
      </p:sp>
      <p:sp>
        <p:nvSpPr>
          <p:cNvPr id="2" name="Title 1"/>
          <p:cNvSpPr>
            <a:spLocks noGrp="1"/>
          </p:cNvSpPr>
          <p:nvPr>
            <p:ph type="title"/>
          </p:nvPr>
        </p:nvSpPr>
        <p:spPr>
          <a:xfrm>
            <a:off x="457200" y="2052960"/>
            <a:ext cx="6324600" cy="2976240"/>
          </a:xfrm>
        </p:spPr>
        <p:txBody>
          <a:bodyPr/>
          <a:lstStyle/>
          <a:p>
            <a:pPr algn="ctr"/>
            <a:r>
              <a:rPr lang="en-US" sz="5400" dirty="0"/>
              <a:t>WHAT MAKES software secure</a:t>
            </a:r>
          </a:p>
        </p:txBody>
      </p:sp>
      <p:sp>
        <p:nvSpPr>
          <p:cNvPr id="4" name="Date Placeholder 3"/>
          <p:cNvSpPr>
            <a:spLocks noGrp="1"/>
          </p:cNvSpPr>
          <p:nvPr>
            <p:ph type="dt" sz="half" idx="10"/>
          </p:nvPr>
        </p:nvSpPr>
        <p:spPr/>
        <p:txBody>
          <a:bodyPr/>
          <a:lstStyle/>
          <a:p>
            <a:fld id="{7B5CC781-5D28-4A65-AD2C-18691EB52AE2}" type="datetime1">
              <a:rPr lang="en-US" smtClean="0"/>
              <a:t>2/21/2011</a:t>
            </a:fld>
            <a:endParaRPr lang="en-US"/>
          </a:p>
        </p:txBody>
      </p:sp>
      <p:sp>
        <p:nvSpPr>
          <p:cNvPr id="5" name="Footer Placeholder 4"/>
          <p:cNvSpPr>
            <a:spLocks noGrp="1"/>
          </p:cNvSpPr>
          <p:nvPr>
            <p:ph type="ftr" sz="quarter" idx="12"/>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2581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2920" indent="-457200">
              <a:buFont typeface="+mj-lt"/>
              <a:buAutoNum type="arabicPeriod" startAt="2"/>
            </a:pPr>
            <a:r>
              <a:rPr lang="en-US" sz="2400" dirty="0" smtClean="0">
                <a:solidFill>
                  <a:schemeClr val="tx1"/>
                </a:solidFill>
              </a:rPr>
              <a:t>Attack tolerance is the ability of the software to “tolerate” the errors and failures that result from successful attacks and, in effect, to continue to operate as if the attacks had not occurred.</a:t>
            </a:r>
          </a:p>
          <a:p>
            <a:pPr marL="502920" indent="-457200">
              <a:buFont typeface="+mj-lt"/>
              <a:buAutoNum type="arabicPeriod" startAt="2"/>
            </a:pPr>
            <a:r>
              <a:rPr lang="en-US" sz="2400" dirty="0" smtClean="0">
                <a:solidFill>
                  <a:schemeClr val="tx1"/>
                </a:solidFill>
              </a:rPr>
              <a:t>Attack resilience is the ability of the software to isolate, contain, and limit the damage resulting from</a:t>
            </a:r>
          </a:p>
          <a:p>
            <a:pPr marL="777240" lvl="1" indent="-457200"/>
            <a:r>
              <a:rPr lang="en-US" sz="2200" dirty="0" smtClean="0">
                <a:solidFill>
                  <a:schemeClr val="tx1"/>
                </a:solidFill>
              </a:rPr>
              <a:t> any failures caused by attack-triggered faults that the software was unable to resist </a:t>
            </a:r>
          </a:p>
          <a:p>
            <a:pPr marL="777240" lvl="1" indent="-457200"/>
            <a:r>
              <a:rPr lang="en-US" sz="2200" dirty="0" smtClean="0">
                <a:solidFill>
                  <a:schemeClr val="tx1"/>
                </a:solidFill>
              </a:rPr>
              <a:t>or tolerate and to recover as quickly as possible from those failures.</a:t>
            </a:r>
            <a:endParaRPr lang="en-US" sz="22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5"/>
          <p:cNvSpPr>
            <a:spLocks noGrp="1"/>
          </p:cNvSpPr>
          <p:nvPr>
            <p:ph type="title"/>
          </p:nvPr>
        </p:nvSpPr>
        <p:spPr/>
        <p:txBody>
          <a:bodyPr/>
          <a:lstStyle/>
          <a:p>
            <a:r>
              <a:rPr lang="en-US" dirty="0" smtClean="0"/>
              <a:t>Attack resistant, attack tolerance, attack resilience</a:t>
            </a:r>
            <a:endParaRPr lang="en-US" dirty="0"/>
          </a:p>
        </p:txBody>
      </p:sp>
    </p:spTree>
    <p:extLst>
      <p:ext uri="{BB962C8B-B14F-4D97-AF65-F5344CB8AC3E}">
        <p14:creationId xmlns:p14="http://schemas.microsoft.com/office/powerpoint/2010/main" val="11314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Attack tolerance and attack resilience are often a result of effective architectural and design decisions rather than implementation wizardry.</a:t>
            </a:r>
          </a:p>
          <a:p>
            <a:r>
              <a:rPr lang="en-US" dirty="0" smtClean="0">
                <a:solidFill>
                  <a:schemeClr val="tx1"/>
                </a:solidFill>
              </a:rPr>
              <a:t>Software that can achieve attack resistance, attack tolerance, and attack resilience is implicitly more capable of maintaining its core security properties.</a:t>
            </a:r>
          </a:p>
          <a:p>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3371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Assuming this perspective involves looking at the software from the outside in.</a:t>
            </a:r>
          </a:p>
          <a:p>
            <a:r>
              <a:rPr lang="en-US" dirty="0" smtClean="0">
                <a:solidFill>
                  <a:schemeClr val="tx1"/>
                </a:solidFill>
              </a:rPr>
              <a:t>Requires</a:t>
            </a:r>
          </a:p>
          <a:p>
            <a:pPr lvl="1"/>
            <a:r>
              <a:rPr lang="en-US" dirty="0" smtClean="0">
                <a:solidFill>
                  <a:schemeClr val="tx1"/>
                </a:solidFill>
              </a:rPr>
              <a:t>Thinking like attackers think</a:t>
            </a:r>
          </a:p>
          <a:p>
            <a:pPr lvl="1"/>
            <a:r>
              <a:rPr lang="en-US" dirty="0" smtClean="0">
                <a:solidFill>
                  <a:schemeClr val="tx1"/>
                </a:solidFill>
              </a:rPr>
              <a:t>And analyzing</a:t>
            </a:r>
          </a:p>
          <a:p>
            <a:pPr lvl="1"/>
            <a:r>
              <a:rPr lang="en-US" dirty="0" smtClean="0">
                <a:solidFill>
                  <a:schemeClr val="tx1"/>
                </a:solidFill>
              </a:rPr>
              <a:t>And understanding </a:t>
            </a:r>
          </a:p>
          <a:p>
            <a:r>
              <a:rPr lang="en-US" dirty="0" smtClean="0">
                <a:solidFill>
                  <a:schemeClr val="tx1"/>
                </a:solidFill>
              </a:rPr>
              <a:t>the software the way they would to attack it.</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Title 5"/>
          <p:cNvSpPr>
            <a:spLocks noGrp="1"/>
          </p:cNvSpPr>
          <p:nvPr>
            <p:ph type="title"/>
          </p:nvPr>
        </p:nvSpPr>
        <p:spPr/>
        <p:txBody>
          <a:bodyPr/>
          <a:lstStyle/>
          <a:p>
            <a:r>
              <a:rPr lang="en-US" dirty="0" smtClean="0"/>
              <a:t>The Attacker’s perspective </a:t>
            </a:r>
            <a:endParaRPr lang="en-US" dirty="0"/>
          </a:p>
        </p:txBody>
      </p:sp>
    </p:spTree>
    <p:extLst>
      <p:ext uri="{BB962C8B-B14F-4D97-AF65-F5344CB8AC3E}">
        <p14:creationId xmlns:p14="http://schemas.microsoft.com/office/powerpoint/2010/main" val="221841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tx1"/>
                </a:solidFill>
              </a:rPr>
              <a:t>The attacker’s advantage</a:t>
            </a:r>
          </a:p>
          <a:p>
            <a:r>
              <a:rPr lang="en-US" dirty="0" smtClean="0">
                <a:solidFill>
                  <a:schemeClr val="tx1"/>
                </a:solidFill>
              </a:rPr>
              <a:t>Much easier to find vulnerabilities in software than it is to secure it. </a:t>
            </a:r>
          </a:p>
          <a:p>
            <a:r>
              <a:rPr lang="en-US" dirty="0" smtClean="0">
                <a:solidFill>
                  <a:schemeClr val="tx1"/>
                </a:solidFill>
              </a:rPr>
              <a:t>The problem is exacerbated by the virtual (rather than physical) nature of software.</a:t>
            </a:r>
          </a:p>
          <a:p>
            <a:r>
              <a:rPr lang="en-US" dirty="0" smtClean="0">
                <a:solidFill>
                  <a:schemeClr val="tx1"/>
                </a:solidFill>
              </a:rPr>
              <a:t>The attacker also has the ability to attack remotely and without physical access, and with ability, vulnerabilities become much more widely exposed to attack.</a:t>
            </a:r>
          </a:p>
          <a:p>
            <a:r>
              <a:rPr lang="en-US" dirty="0" smtClean="0">
                <a:solidFill>
                  <a:schemeClr val="tx1"/>
                </a:solidFill>
              </a:rPr>
              <a:t>The attackers’ advantage if further strengthened by the fact that attackers have been learning how to exploit software for decades but the general software development community has not kept up-to-date with the knowledge the attackers have gained.</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Title 5"/>
          <p:cNvSpPr>
            <a:spLocks noGrp="1"/>
          </p:cNvSpPr>
          <p:nvPr>
            <p:ph type="title"/>
          </p:nvPr>
        </p:nvSpPr>
        <p:spPr/>
        <p:txBody>
          <a:bodyPr/>
          <a:lstStyle/>
          <a:p>
            <a:r>
              <a:rPr lang="en-US" dirty="0" smtClean="0"/>
              <a:t>The Attacker’s perspective </a:t>
            </a:r>
            <a:endParaRPr lang="en-US" dirty="0"/>
          </a:p>
        </p:txBody>
      </p:sp>
    </p:spTree>
    <p:extLst>
      <p:ext uri="{BB962C8B-B14F-4D97-AF65-F5344CB8AC3E}">
        <p14:creationId xmlns:p14="http://schemas.microsoft.com/office/powerpoint/2010/main" val="79950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solidFill>
                  <a:schemeClr val="tx1"/>
                </a:solidFill>
              </a:rPr>
              <a:t>Look at mechanisms for capturing and communicating the attackers perspective from knowledgeable experts and communicating it to teams.</a:t>
            </a:r>
          </a:p>
          <a:p>
            <a:pPr lvl="1"/>
            <a:r>
              <a:rPr lang="en-US" dirty="0" smtClean="0">
                <a:solidFill>
                  <a:schemeClr val="tx1"/>
                </a:solidFill>
              </a:rPr>
              <a:t>a powerful resource for providing such a mechanism is the attack pattern.</a:t>
            </a:r>
          </a:p>
          <a:p>
            <a:r>
              <a:rPr lang="en-US" b="1" dirty="0" smtClean="0">
                <a:solidFill>
                  <a:schemeClr val="tx1"/>
                </a:solidFill>
              </a:rPr>
              <a:t>Attack patterns: </a:t>
            </a:r>
            <a:r>
              <a:rPr lang="en-US" dirty="0" smtClean="0">
                <a:solidFill>
                  <a:schemeClr val="tx1"/>
                </a:solidFill>
              </a:rPr>
              <a:t>describe the techniques that attackers might use to break software.</a:t>
            </a:r>
          </a:p>
          <a:p>
            <a:r>
              <a:rPr lang="en-US" b="1" dirty="0" smtClean="0">
                <a:solidFill>
                  <a:schemeClr val="tx1"/>
                </a:solidFill>
              </a:rPr>
              <a:t> </a:t>
            </a:r>
            <a:r>
              <a:rPr lang="en-US" dirty="0" smtClean="0">
                <a:solidFill>
                  <a:schemeClr val="tx1"/>
                </a:solidFill>
              </a:rPr>
              <a:t>These apply the problem-solution paradigm of design patterns in a destructive-rather than constructive-context.</a:t>
            </a:r>
          </a:p>
          <a:p>
            <a:r>
              <a:rPr lang="en-US" dirty="0" smtClean="0">
                <a:solidFill>
                  <a:schemeClr val="tx1"/>
                </a:solidFill>
              </a:rPr>
              <a:t>Here, the common problem targeted by the pattern represents the object of the software attacker, and the pattern solution represents common methods for performing the attack.</a:t>
            </a:r>
          </a:p>
          <a:p>
            <a:pPr marL="45720" indent="0">
              <a:buNone/>
            </a:pP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itle 5"/>
          <p:cNvSpPr>
            <a:spLocks noGrp="1"/>
          </p:cNvSpPr>
          <p:nvPr>
            <p:ph type="title"/>
          </p:nvPr>
        </p:nvSpPr>
        <p:spPr/>
        <p:txBody>
          <a:bodyPr/>
          <a:lstStyle/>
          <a:p>
            <a:r>
              <a:rPr lang="en-US" dirty="0" smtClean="0"/>
              <a:t>Finding a way to represent the attacker’s perspective</a:t>
            </a:r>
            <a:endParaRPr lang="en-US" dirty="0"/>
          </a:p>
        </p:txBody>
      </p:sp>
    </p:spTree>
    <p:extLst>
      <p:ext uri="{BB962C8B-B14F-4D97-AF65-F5344CB8AC3E}">
        <p14:creationId xmlns:p14="http://schemas.microsoft.com/office/powerpoint/2010/main" val="371636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chemeClr val="tx1"/>
                </a:solidFill>
              </a:rPr>
              <a:t>Attack patterns give software </a:t>
            </a:r>
            <a:r>
              <a:rPr lang="en-US" dirty="0" smtClean="0">
                <a:solidFill>
                  <a:schemeClr val="tx1"/>
                </a:solidFill>
              </a:rPr>
              <a:t>developers a </a:t>
            </a:r>
            <a:r>
              <a:rPr lang="en-US" dirty="0">
                <a:solidFill>
                  <a:schemeClr val="tx1"/>
                </a:solidFill>
              </a:rPr>
              <a:t>structured representation of how attackers </a:t>
            </a:r>
            <a:r>
              <a:rPr lang="en-US" dirty="0" smtClean="0">
                <a:solidFill>
                  <a:schemeClr val="tx1"/>
                </a:solidFill>
              </a:rPr>
              <a:t>think.</a:t>
            </a:r>
          </a:p>
          <a:p>
            <a:r>
              <a:rPr lang="en-US" b="1" dirty="0" smtClean="0">
                <a:solidFill>
                  <a:schemeClr val="tx1"/>
                </a:solidFill>
              </a:rPr>
              <a:t>Benefits</a:t>
            </a:r>
            <a:r>
              <a:rPr lang="en-US" dirty="0" smtClean="0">
                <a:solidFill>
                  <a:schemeClr val="tx1"/>
                </a:solidFill>
              </a:rPr>
              <a:t>;</a:t>
            </a:r>
          </a:p>
          <a:p>
            <a:pPr marL="502920" indent="-457200">
              <a:buFont typeface="+mj-lt"/>
              <a:buAutoNum type="arabicPeriod"/>
            </a:pPr>
            <a:r>
              <a:rPr lang="en-US" dirty="0" smtClean="0">
                <a:solidFill>
                  <a:schemeClr val="tx1"/>
                </a:solidFill>
              </a:rPr>
              <a:t> enables </a:t>
            </a:r>
            <a:r>
              <a:rPr lang="en-US" dirty="0">
                <a:solidFill>
                  <a:schemeClr val="tx1"/>
                </a:solidFill>
              </a:rPr>
              <a:t>them to anticipate attacks </a:t>
            </a:r>
            <a:r>
              <a:rPr lang="en-US" dirty="0" smtClean="0">
                <a:solidFill>
                  <a:schemeClr val="tx1"/>
                </a:solidFill>
              </a:rPr>
              <a:t>and </a:t>
            </a:r>
            <a:r>
              <a:rPr lang="en-US" dirty="0">
                <a:solidFill>
                  <a:schemeClr val="tx1"/>
                </a:solidFill>
              </a:rPr>
              <a:t>hence take more effective steps to mitigate the likelihood or impact of attacks</a:t>
            </a:r>
            <a:r>
              <a:rPr lang="en-US" dirty="0" smtClean="0">
                <a:solidFill>
                  <a:schemeClr val="tx1"/>
                </a:solidFill>
              </a:rPr>
              <a:t>.</a:t>
            </a:r>
          </a:p>
          <a:p>
            <a:pPr marL="502920" indent="-457200">
              <a:buFont typeface="+mj-lt"/>
              <a:buAutoNum type="arabicPeriod"/>
            </a:pPr>
            <a:r>
              <a:rPr lang="en-US" dirty="0" smtClean="0">
                <a:solidFill>
                  <a:schemeClr val="tx1"/>
                </a:solidFill>
              </a:rPr>
              <a:t>They help to categorize attacks in a meaningful way so that problems and solutions can be discussed more effectively.</a:t>
            </a:r>
          </a:p>
          <a:p>
            <a:pPr marL="502920" indent="-457200">
              <a:buFont typeface="+mj-lt"/>
              <a:buAutoNum type="arabicPeriod"/>
            </a:pPr>
            <a:r>
              <a:rPr lang="en-US" dirty="0" smtClean="0">
                <a:solidFill>
                  <a:schemeClr val="tx1"/>
                </a:solidFill>
              </a:rPr>
              <a:t>They can identify the types of known attacks to which an application could be exposed so that mitigations can be built into the application.</a:t>
            </a:r>
          </a:p>
          <a:p>
            <a:pPr marL="502920" indent="-457200">
              <a:buFont typeface="+mj-lt"/>
              <a:buAutoNum type="arabicPeriod"/>
            </a:pPr>
            <a:r>
              <a:rPr lang="en-US" dirty="0" smtClean="0">
                <a:solidFill>
                  <a:schemeClr val="tx1"/>
                </a:solidFill>
              </a:rPr>
              <a:t>They contain sufficient detail about how attacks are carried out to enable developers to help prevent them.</a:t>
            </a:r>
          </a:p>
          <a:p>
            <a:pPr marL="45720" indent="0">
              <a:buNone/>
            </a:pP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Title 5"/>
          <p:cNvSpPr>
            <a:spLocks noGrp="1"/>
          </p:cNvSpPr>
          <p:nvPr>
            <p:ph type="title"/>
          </p:nvPr>
        </p:nvSpPr>
        <p:spPr/>
        <p:txBody>
          <a:bodyPr/>
          <a:lstStyle/>
          <a:p>
            <a:r>
              <a:rPr lang="en-US" dirty="0" smtClean="0"/>
              <a:t>Finding a way to represent the attacker’s perspective</a:t>
            </a:r>
            <a:endParaRPr lang="en-US" dirty="0"/>
          </a:p>
        </p:txBody>
      </p:sp>
    </p:spTree>
    <p:extLst>
      <p:ext uri="{BB962C8B-B14F-4D97-AF65-F5344CB8AC3E}">
        <p14:creationId xmlns:p14="http://schemas.microsoft.com/office/powerpoint/2010/main" val="371636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tx1"/>
                </a:solidFill>
              </a:rPr>
              <a:t>Resources about attack patterns are catalogued on the Build Security In Web site sponsored by the U.S. Department of Homeland Security(DHS)</a:t>
            </a:r>
          </a:p>
          <a:p>
            <a:r>
              <a:rPr lang="en-US" dirty="0" smtClean="0">
                <a:solidFill>
                  <a:schemeClr val="tx1"/>
                </a:solidFill>
              </a:rPr>
              <a:t>And the initial launch of the ongoing DHS-sponsored Common Attack Pattern Enumeration and Classification (CAPEC) initiative content.</a:t>
            </a:r>
          </a:p>
          <a:p>
            <a:pPr lvl="1"/>
            <a:r>
              <a:rPr lang="en-US" dirty="0" smtClean="0">
                <a:solidFill>
                  <a:schemeClr val="tx1"/>
                </a:solidFill>
              </a:rPr>
              <a:t>This content includes a formal attack pattern schema, a draft attack classification taxonomy, and 101 actual detailed attack patterns.</a:t>
            </a:r>
          </a:p>
          <a:p>
            <a:r>
              <a:rPr lang="en-US" dirty="0" smtClean="0">
                <a:solidFill>
                  <a:schemeClr val="tx1"/>
                </a:solidFill>
              </a:rPr>
              <a:t>DHS and MITRE corporation produces Common Vulnerabilities and Exposures (CVE).</a:t>
            </a:r>
          </a:p>
          <a:p>
            <a:pPr lvl="1"/>
            <a:r>
              <a:rPr lang="en-US" dirty="0" smtClean="0">
                <a:solidFill>
                  <a:schemeClr val="tx1"/>
                </a:solidFill>
              </a:rPr>
              <a:t>This is a dictionary of publicly known information security vulnerabilities and exposures, and</a:t>
            </a:r>
          </a:p>
          <a:p>
            <a:pPr lvl="1"/>
            <a:r>
              <a:rPr lang="en-US" dirty="0" smtClean="0">
                <a:solidFill>
                  <a:schemeClr val="tx1"/>
                </a:solidFill>
              </a:rPr>
              <a:t>Common Weaknesses Enumeration (CWE),  dictionary of software weaknesses types.</a:t>
            </a:r>
          </a:p>
          <a:p>
            <a:pPr lvl="1"/>
            <a:r>
              <a:rPr lang="en-US" dirty="0" smtClean="0">
                <a:solidFill>
                  <a:schemeClr val="tx1"/>
                </a:solidFill>
              </a:rPr>
              <a:t>Website:</a:t>
            </a:r>
            <a:r>
              <a:rPr lang="en-US" dirty="0" smtClean="0">
                <a:solidFill>
                  <a:schemeClr val="tx1"/>
                </a:solidFill>
                <a:hlinkClick r:id="rId2"/>
              </a:rPr>
              <a:t> http://measurablesecurity.mitre.org/</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5"/>
          <p:cNvSpPr>
            <a:spLocks noGrp="1"/>
          </p:cNvSpPr>
          <p:nvPr>
            <p:ph type="title"/>
          </p:nvPr>
        </p:nvSpPr>
        <p:spPr/>
        <p:txBody>
          <a:bodyPr/>
          <a:lstStyle/>
          <a:p>
            <a:r>
              <a:rPr lang="en-US" dirty="0"/>
              <a:t>Finding a way to represent the attacker’s perspective</a:t>
            </a:r>
          </a:p>
        </p:txBody>
      </p:sp>
    </p:spTree>
    <p:extLst>
      <p:ext uri="{BB962C8B-B14F-4D97-AF65-F5344CB8AC3E}">
        <p14:creationId xmlns:p14="http://schemas.microsoft.com/office/powerpoint/2010/main" val="235125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tx1"/>
                </a:solidFill>
              </a:rPr>
              <a:t>Attack pattern components</a:t>
            </a:r>
          </a:p>
          <a:p>
            <a:pPr marL="45720" indent="0">
              <a:buNone/>
            </a:pPr>
            <a:r>
              <a:rPr lang="en-US" dirty="0" smtClean="0">
                <a:solidFill>
                  <a:schemeClr val="tx1"/>
                </a:solidFill>
              </a:rPr>
              <a:t>	 See </a:t>
            </a:r>
            <a:r>
              <a:rPr lang="en-US" dirty="0">
                <a:solidFill>
                  <a:schemeClr val="tx1"/>
                </a:solidFill>
              </a:rPr>
              <a:t>the </a:t>
            </a:r>
            <a:r>
              <a:rPr lang="en-US" dirty="0" smtClean="0">
                <a:solidFill>
                  <a:schemeClr val="tx1"/>
                </a:solidFill>
              </a:rPr>
              <a:t>attack_patterns_components.pdf</a:t>
            </a:r>
          </a:p>
          <a:p>
            <a:r>
              <a:rPr lang="en-US" dirty="0" smtClean="0">
                <a:solidFill>
                  <a:schemeClr val="tx1"/>
                </a:solidFill>
              </a:rPr>
              <a:t>What is not an attack pattern?</a:t>
            </a:r>
          </a:p>
          <a:p>
            <a:pPr lvl="1"/>
            <a:r>
              <a:rPr lang="en-US" dirty="0" smtClean="0">
                <a:solidFill>
                  <a:schemeClr val="tx1"/>
                </a:solidFill>
              </a:rPr>
              <a:t>Is not overly generic or theoretical</a:t>
            </a:r>
          </a:p>
          <a:p>
            <a:pPr lvl="1"/>
            <a:r>
              <a:rPr lang="en-US" dirty="0" smtClean="0">
                <a:solidFill>
                  <a:schemeClr val="tx1"/>
                </a:solidFill>
              </a:rPr>
              <a:t>Its not an overly specific attack that applies only to a </a:t>
            </a:r>
            <a:r>
              <a:rPr lang="en-US" smtClean="0">
                <a:solidFill>
                  <a:schemeClr val="tx1"/>
                </a:solidFill>
              </a:rPr>
              <a:t>particular application.</a:t>
            </a:r>
            <a:endParaRPr lang="en-US" dirty="0" smtClean="0">
              <a:solidFill>
                <a:schemeClr val="tx1"/>
              </a:solidFill>
            </a:endParaRPr>
          </a:p>
          <a:p>
            <a:pPr marL="45720" indent="0">
              <a:buNone/>
            </a:pPr>
            <a:endParaRPr lang="en-US" b="1"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Title 5"/>
          <p:cNvSpPr>
            <a:spLocks noGrp="1"/>
          </p:cNvSpPr>
          <p:nvPr>
            <p:ph type="title"/>
          </p:nvPr>
        </p:nvSpPr>
        <p:spPr/>
        <p:txBody>
          <a:bodyPr/>
          <a:lstStyle/>
          <a:p>
            <a:r>
              <a:rPr lang="en-US" dirty="0" smtClean="0"/>
              <a:t>Synopsis of an </a:t>
            </a:r>
            <a:r>
              <a:rPr lang="en-US" smtClean="0"/>
              <a:t>attack pattern</a:t>
            </a:r>
            <a:endParaRPr lang="en-US"/>
          </a:p>
        </p:txBody>
      </p:sp>
    </p:spTree>
    <p:extLst>
      <p:ext uri="{BB962C8B-B14F-4D97-AF65-F5344CB8AC3E}">
        <p14:creationId xmlns:p14="http://schemas.microsoft.com/office/powerpoint/2010/main" val="47785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Attack patterns as a resource provide potential value to the development team during all phases of software development regardless of the SDLC chosen.</a:t>
            </a:r>
          </a:p>
          <a:p>
            <a:r>
              <a:rPr lang="en-US" dirty="0" smtClean="0">
                <a:solidFill>
                  <a:schemeClr val="tx1"/>
                </a:solidFill>
              </a:rPr>
              <a:t>Can be leveraged during</a:t>
            </a:r>
          </a:p>
          <a:p>
            <a:pPr marL="708660" lvl="1" indent="-342900">
              <a:buFont typeface="+mj-lt"/>
              <a:buAutoNum type="arabicPeriod"/>
            </a:pPr>
            <a:r>
              <a:rPr lang="en-US" dirty="0" smtClean="0">
                <a:solidFill>
                  <a:schemeClr val="tx1"/>
                </a:solidFill>
              </a:rPr>
              <a:t>Requirements</a:t>
            </a:r>
          </a:p>
          <a:p>
            <a:pPr marL="708660" lvl="1" indent="-342900">
              <a:buFont typeface="+mj-lt"/>
              <a:buAutoNum type="arabicPeriod"/>
            </a:pPr>
            <a:r>
              <a:rPr lang="en-US" dirty="0" smtClean="0">
                <a:solidFill>
                  <a:schemeClr val="tx1"/>
                </a:solidFill>
              </a:rPr>
              <a:t>Architecture</a:t>
            </a:r>
          </a:p>
          <a:p>
            <a:pPr marL="708660" lvl="1" indent="-342900">
              <a:buFont typeface="+mj-lt"/>
              <a:buAutoNum type="arabicPeriod"/>
            </a:pPr>
            <a:r>
              <a:rPr lang="en-US" dirty="0" smtClean="0">
                <a:solidFill>
                  <a:schemeClr val="tx1"/>
                </a:solidFill>
              </a:rPr>
              <a:t>Design</a:t>
            </a:r>
          </a:p>
          <a:p>
            <a:pPr marL="708660" lvl="1" indent="-342900">
              <a:buFont typeface="+mj-lt"/>
              <a:buAutoNum type="arabicPeriod"/>
            </a:pPr>
            <a:r>
              <a:rPr lang="en-US" dirty="0" smtClean="0">
                <a:solidFill>
                  <a:schemeClr val="tx1"/>
                </a:solidFill>
              </a:rPr>
              <a:t>Coding</a:t>
            </a:r>
          </a:p>
          <a:p>
            <a:pPr marL="708660" lvl="1" indent="-342900">
              <a:buFont typeface="+mj-lt"/>
              <a:buAutoNum type="arabicPeriod"/>
            </a:pPr>
            <a:r>
              <a:rPr lang="en-US" dirty="0" smtClean="0">
                <a:solidFill>
                  <a:schemeClr val="tx1"/>
                </a:solidFill>
              </a:rPr>
              <a:t>Testing</a:t>
            </a:r>
          </a:p>
          <a:p>
            <a:pPr marL="708660" lvl="1" indent="-342900">
              <a:buFont typeface="+mj-lt"/>
              <a:buAutoNum type="arabicPeriod"/>
            </a:pPr>
            <a:r>
              <a:rPr lang="en-US" dirty="0" smtClean="0">
                <a:solidFill>
                  <a:schemeClr val="tx1"/>
                </a:solidFill>
              </a:rPr>
              <a:t>Even deploying the system.</a:t>
            </a:r>
          </a:p>
          <a:p>
            <a:pPr marL="434340" indent="-342900"/>
            <a:r>
              <a:rPr lang="en-US" dirty="0" smtClean="0">
                <a:solidFill>
                  <a:schemeClr val="tx1"/>
                </a:solidFill>
              </a:rPr>
              <a:t>The following slides explain the use of attack patterns in those areas. </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Title 5"/>
          <p:cNvSpPr>
            <a:spLocks noGrp="1"/>
          </p:cNvSpPr>
          <p:nvPr>
            <p:ph type="title"/>
          </p:nvPr>
        </p:nvSpPr>
        <p:spPr/>
        <p:txBody>
          <a:bodyPr/>
          <a:lstStyle/>
          <a:p>
            <a:r>
              <a:rPr lang="en-US" dirty="0" smtClean="0"/>
              <a:t>Leveraging attack patterns in </a:t>
            </a:r>
            <a:r>
              <a:rPr lang="en-US" dirty="0" err="1" smtClean="0"/>
              <a:t>sdlc</a:t>
            </a:r>
            <a:endParaRPr lang="en-US" dirty="0"/>
          </a:p>
        </p:txBody>
      </p:sp>
    </p:spTree>
    <p:extLst>
      <p:ext uri="{BB962C8B-B14F-4D97-AF65-F5344CB8AC3E}">
        <p14:creationId xmlns:p14="http://schemas.microsoft.com/office/powerpoint/2010/main" val="312245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tx1"/>
                </a:solidFill>
              </a:rPr>
              <a:t>They can be used in specifying</a:t>
            </a:r>
          </a:p>
          <a:p>
            <a:pPr marL="502920" indent="-457200">
              <a:buFont typeface="+mj-lt"/>
              <a:buAutoNum type="arabicPeriod"/>
            </a:pPr>
            <a:r>
              <a:rPr lang="en-US" dirty="0" smtClean="0">
                <a:solidFill>
                  <a:schemeClr val="tx1"/>
                </a:solidFill>
              </a:rPr>
              <a:t>positive security-focused requirements(requirements that specify the behaviors the software must exhibit, often security features). </a:t>
            </a:r>
          </a:p>
          <a:p>
            <a:pPr marL="502920" indent="-457200">
              <a:buFont typeface="+mj-lt"/>
              <a:buAutoNum type="arabicPeriod"/>
            </a:pPr>
            <a:r>
              <a:rPr lang="en-US" dirty="0" smtClean="0">
                <a:solidFill>
                  <a:schemeClr val="tx1"/>
                </a:solidFill>
              </a:rPr>
              <a:t>And negative requirements (typically in the form of misuse/abuse cases), which describe behaviors that software must not exhibit if it is to operate securely.</a:t>
            </a:r>
          </a:p>
          <a:p>
            <a:pPr marL="777240" lvl="1" indent="-457200"/>
            <a:r>
              <a:rPr lang="en-US" dirty="0" smtClean="0">
                <a:solidFill>
                  <a:schemeClr val="tx1"/>
                </a:solidFill>
              </a:rPr>
              <a:t>These can be used for avoiding --or at least mitigating- -the potential attack</a:t>
            </a:r>
          </a:p>
          <a:p>
            <a:pPr marL="502920" indent="-457200"/>
            <a:r>
              <a:rPr lang="en-US" dirty="0" smtClean="0">
                <a:solidFill>
                  <a:schemeClr val="tx1"/>
                </a:solidFill>
              </a:rPr>
              <a:t>Many vulnerabilities result from vague specifications and requirements. In general, attack patterns allow the requirements engineer to ask “what if” questions in a structured and bounded way to make the requirements more specific.</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itle 5"/>
          <p:cNvSpPr>
            <a:spLocks noGrp="1"/>
          </p:cNvSpPr>
          <p:nvPr>
            <p:ph type="title"/>
          </p:nvPr>
        </p:nvSpPr>
        <p:spPr/>
        <p:txBody>
          <a:bodyPr/>
          <a:lstStyle/>
          <a:p>
            <a:r>
              <a:rPr lang="en-US" dirty="0" smtClean="0"/>
              <a:t>attack patterns in security requirements</a:t>
            </a:r>
            <a:endParaRPr lang="en-US" dirty="0"/>
          </a:p>
        </p:txBody>
      </p:sp>
    </p:spTree>
    <p:extLst>
      <p:ext uri="{BB962C8B-B14F-4D97-AF65-F5344CB8AC3E}">
        <p14:creationId xmlns:p14="http://schemas.microsoft.com/office/powerpoint/2010/main" val="194667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chemeClr val="tx1"/>
                </a:solidFill>
              </a:rPr>
              <a:t>Involves avoiding, removing, and mitigating weaknesses through activities and practices across the software lifecycle.</a:t>
            </a:r>
          </a:p>
          <a:p>
            <a:r>
              <a:rPr lang="en-US" sz="2400" dirty="0" smtClean="0">
                <a:solidFill>
                  <a:schemeClr val="tx1"/>
                </a:solidFill>
              </a:rPr>
              <a:t>These activities can be categorized into tow approaches.</a:t>
            </a:r>
          </a:p>
          <a:p>
            <a:pPr marL="822960" lvl="1" indent="-457200">
              <a:buFont typeface="+mj-lt"/>
              <a:buAutoNum type="arabicPeriod"/>
            </a:pPr>
            <a:r>
              <a:rPr lang="en-US" sz="2200" dirty="0" smtClean="0">
                <a:solidFill>
                  <a:schemeClr val="tx1"/>
                </a:solidFill>
              </a:rPr>
              <a:t>Application defense</a:t>
            </a:r>
          </a:p>
          <a:p>
            <a:pPr marL="822960" lvl="1" indent="-457200">
              <a:buFont typeface="+mj-lt"/>
              <a:buAutoNum type="arabicPeriod"/>
            </a:pPr>
            <a:r>
              <a:rPr lang="en-US" sz="2200" dirty="0" smtClean="0">
                <a:solidFill>
                  <a:schemeClr val="tx1"/>
                </a:solidFill>
              </a:rPr>
              <a:t>Software security</a:t>
            </a:r>
          </a:p>
          <a:p>
            <a:pPr marL="91440" indent="0">
              <a:buNone/>
            </a:pPr>
            <a:endParaRPr lang="en-US" sz="2400" dirty="0" smtClean="0">
              <a:solidFill>
                <a:schemeClr val="tx1"/>
              </a:solidFill>
            </a:endParaRPr>
          </a:p>
          <a:p>
            <a:endParaRPr lang="en-US" sz="24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Addressing the unexpected</a:t>
            </a:r>
            <a:endParaRPr lang="en-US" dirty="0"/>
          </a:p>
        </p:txBody>
      </p:sp>
    </p:spTree>
    <p:extLst>
      <p:ext uri="{BB962C8B-B14F-4D97-AF65-F5344CB8AC3E}">
        <p14:creationId xmlns:p14="http://schemas.microsoft.com/office/powerpoint/2010/main" val="152770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Results of architecture and design activity form the foundation for the software and drive all remaining development activities.- </a:t>
            </a:r>
            <a:r>
              <a:rPr lang="en-US" i="1" dirty="0" smtClean="0">
                <a:solidFill>
                  <a:schemeClr val="tx1"/>
                </a:solidFill>
              </a:rPr>
              <a:t>as much as 50% of software defects leading to security problems are design flaws (McGraw 2006).</a:t>
            </a:r>
          </a:p>
          <a:p>
            <a:r>
              <a:rPr lang="en-US" dirty="0" smtClean="0">
                <a:solidFill>
                  <a:schemeClr val="tx1"/>
                </a:solidFill>
              </a:rPr>
              <a:t>Attack patterns can be valuable in two ways here</a:t>
            </a:r>
          </a:p>
          <a:p>
            <a:pPr marL="502920" indent="-457200">
              <a:buFont typeface="+mj-lt"/>
              <a:buAutoNum type="arabicPeriod"/>
            </a:pPr>
            <a:r>
              <a:rPr lang="en-US" dirty="0" smtClean="0">
                <a:solidFill>
                  <a:schemeClr val="tx1"/>
                </a:solidFill>
              </a:rPr>
              <a:t>They describe attacks that directly exploit architecture and design flaws in software. For example, the Make the Client Invisible attack pattern exploits client-side trust issues that are apparent in the software architecture.</a:t>
            </a:r>
          </a:p>
          <a:p>
            <a:pPr marL="502920" indent="-457200">
              <a:buFont typeface="+mj-lt"/>
              <a:buAutoNum type="arabicPeriod"/>
            </a:pPr>
            <a:r>
              <a:rPr lang="en-US" dirty="0" smtClean="0">
                <a:solidFill>
                  <a:schemeClr val="tx1"/>
                </a:solidFill>
              </a:rPr>
              <a:t>Attack pattern at all levels provide a useful context for threats that software is likely to face and thereby determine which architecture and design features to avoid or to specifically incorporate.</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Title 5"/>
          <p:cNvSpPr>
            <a:spLocks noGrp="1"/>
          </p:cNvSpPr>
          <p:nvPr>
            <p:ph type="title"/>
          </p:nvPr>
        </p:nvSpPr>
        <p:spPr/>
        <p:txBody>
          <a:bodyPr/>
          <a:lstStyle/>
          <a:p>
            <a:r>
              <a:rPr lang="en-US" dirty="0" smtClean="0"/>
              <a:t>Attack patterns in architecture and design</a:t>
            </a:r>
            <a:endParaRPr lang="en-US" dirty="0"/>
          </a:p>
        </p:txBody>
      </p:sp>
    </p:spTree>
    <p:extLst>
      <p:ext uri="{BB962C8B-B14F-4D97-AF65-F5344CB8AC3E}">
        <p14:creationId xmlns:p14="http://schemas.microsoft.com/office/powerpoint/2010/main" val="118549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tx1"/>
                </a:solidFill>
              </a:rPr>
              <a:t>Attack patterns can be useful because they </a:t>
            </a:r>
          </a:p>
          <a:p>
            <a:pPr lvl="1"/>
            <a:r>
              <a:rPr lang="en-US" dirty="0" smtClean="0">
                <a:solidFill>
                  <a:schemeClr val="tx1"/>
                </a:solidFill>
              </a:rPr>
              <a:t>enumerate the specific weaknesses targeted by relevant attacks </a:t>
            </a:r>
          </a:p>
          <a:p>
            <a:pPr lvl="1"/>
            <a:r>
              <a:rPr lang="en-US" dirty="0" smtClean="0">
                <a:solidFill>
                  <a:schemeClr val="tx1"/>
                </a:solidFill>
              </a:rPr>
              <a:t>and allow developers to ensure that these weaknesses do not occur in their code.</a:t>
            </a:r>
          </a:p>
          <a:p>
            <a:r>
              <a:rPr lang="en-US" dirty="0" smtClean="0">
                <a:solidFill>
                  <a:schemeClr val="tx1"/>
                </a:solidFill>
              </a:rPr>
              <a:t>These weaknesses could take the form of</a:t>
            </a:r>
          </a:p>
          <a:p>
            <a:pPr lvl="1"/>
            <a:r>
              <a:rPr lang="en-US" dirty="0" smtClean="0">
                <a:solidFill>
                  <a:schemeClr val="tx1"/>
                </a:solidFill>
              </a:rPr>
              <a:t>Implementation bugs</a:t>
            </a:r>
          </a:p>
          <a:p>
            <a:pPr lvl="1"/>
            <a:r>
              <a:rPr lang="en-US" dirty="0" smtClean="0">
                <a:solidFill>
                  <a:schemeClr val="tx1"/>
                </a:solidFill>
              </a:rPr>
              <a:t>Or simply valid coding constructs that can have security implications if used improperly.</a:t>
            </a:r>
          </a:p>
          <a:p>
            <a:r>
              <a:rPr lang="en-US" dirty="0" smtClean="0">
                <a:solidFill>
                  <a:schemeClr val="tx1"/>
                </a:solidFill>
              </a:rPr>
              <a:t>We focus on how attack patterns can be used to identify specific weaknesses for targeting and mitigation through providing a list of issues to look for in code reviews.</a:t>
            </a:r>
          </a:p>
          <a:p>
            <a:r>
              <a:rPr lang="en-US" dirty="0" smtClean="0">
                <a:solidFill>
                  <a:schemeClr val="tx1"/>
                </a:solidFill>
              </a:rPr>
              <a:t>Its essential to ensure that all source code, once written, is reviewed with processes that have been shown to be capable of detecting the targeted weaknesses.</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5"/>
          <p:cNvSpPr>
            <a:spLocks noGrp="1"/>
          </p:cNvSpPr>
          <p:nvPr>
            <p:ph type="title"/>
          </p:nvPr>
        </p:nvSpPr>
        <p:spPr/>
        <p:txBody>
          <a:bodyPr/>
          <a:lstStyle/>
          <a:p>
            <a:r>
              <a:rPr lang="en-US" dirty="0" smtClean="0"/>
              <a:t>Attack patterns in implementation and coding</a:t>
            </a:r>
            <a:endParaRPr lang="en-US" dirty="0"/>
          </a:p>
        </p:txBody>
      </p:sp>
    </p:spTree>
    <p:extLst>
      <p:ext uri="{BB962C8B-B14F-4D97-AF65-F5344CB8AC3E}">
        <p14:creationId xmlns:p14="http://schemas.microsoft.com/office/powerpoint/2010/main" val="234536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tx1"/>
                </a:solidFill>
              </a:rPr>
              <a:t>Testing is not necessarily a constructive activity; the goal of risk-based security testing is typically to break software so that the discovered issues can be fixed before an attacker can find them.</a:t>
            </a:r>
          </a:p>
          <a:p>
            <a:r>
              <a:rPr lang="en-US" dirty="0" smtClean="0">
                <a:solidFill>
                  <a:schemeClr val="tx1"/>
                </a:solidFill>
              </a:rPr>
              <a:t>Purpose of attack patterns here is to have individuals performing the various levels and types of testing act as attackers attempting to break the software.</a:t>
            </a:r>
          </a:p>
          <a:p>
            <a:pPr lvl="1"/>
            <a:r>
              <a:rPr lang="en-US" dirty="0" smtClean="0">
                <a:solidFill>
                  <a:schemeClr val="tx1"/>
                </a:solidFill>
              </a:rPr>
              <a:t>In unit testing, applicable attack patterns should be used to identify relevant targeted weaknesses and to generate test cases for each component, thereby ensuring that each component avoids or at least resists these weaknesses.</a:t>
            </a:r>
          </a:p>
          <a:p>
            <a:pPr lvl="1"/>
            <a:r>
              <a:rPr lang="en-US" dirty="0" smtClean="0">
                <a:solidFill>
                  <a:schemeClr val="tx1"/>
                </a:solidFill>
              </a:rPr>
              <a:t>In integration testing, a primary security issue to consider is whether the individual components make differing assumptions that affect security, such that the integrated whole may contain conflicts of ambiguities.</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5"/>
          <p:cNvSpPr>
            <a:spLocks noGrp="1"/>
          </p:cNvSpPr>
          <p:nvPr>
            <p:ph type="title"/>
          </p:nvPr>
        </p:nvSpPr>
        <p:spPr/>
        <p:txBody>
          <a:bodyPr/>
          <a:lstStyle/>
          <a:p>
            <a:r>
              <a:rPr lang="en-US" dirty="0" smtClean="0"/>
              <a:t>Attack patterns in software security testing</a:t>
            </a:r>
            <a:endParaRPr lang="en-US" dirty="0"/>
          </a:p>
        </p:txBody>
      </p:sp>
    </p:spTree>
    <p:extLst>
      <p:ext uri="{BB962C8B-B14F-4D97-AF65-F5344CB8AC3E}">
        <p14:creationId xmlns:p14="http://schemas.microsoft.com/office/powerpoint/2010/main" val="765560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solidFill>
                  <a:schemeClr val="tx1"/>
                </a:solidFill>
              </a:rPr>
              <a:t>In system testing, the entire system is exercised and probed to ensure that it meets all of its functional and non functional requirements.</a:t>
            </a:r>
          </a:p>
          <a:p>
            <a:r>
              <a:rPr lang="en-US" dirty="0" smtClean="0">
                <a:solidFill>
                  <a:schemeClr val="tx1"/>
                </a:solidFill>
              </a:rPr>
              <a:t>If attack patterns were used in the requirements-gathering phase to generate security requirements, system testing will have a solid foundation for </a:t>
            </a:r>
          </a:p>
          <a:p>
            <a:pPr lvl="1"/>
            <a:r>
              <a:rPr lang="en-US" dirty="0" smtClean="0">
                <a:solidFill>
                  <a:schemeClr val="tx1"/>
                </a:solidFill>
              </a:rPr>
              <a:t>Identifying test cases that validate secure behavior. These security requirements should be tested during system testing.</a:t>
            </a:r>
          </a:p>
          <a:p>
            <a:r>
              <a:rPr lang="en-US" dirty="0" smtClean="0">
                <a:solidFill>
                  <a:schemeClr val="tx1"/>
                </a:solidFill>
              </a:rPr>
              <a:t>White-box analysis of deployed software involves performing security analysis of the software, including its deployed environment, with knowledge of the architecture, design, and implementation for the software.</a:t>
            </a:r>
          </a:p>
          <a:p>
            <a:pPr lvl="1"/>
            <a:r>
              <a:rPr lang="en-US" dirty="0" smtClean="0">
                <a:solidFill>
                  <a:schemeClr val="tx1"/>
                </a:solidFill>
              </a:rPr>
              <a:t>It uncovers unexpected architecture and design implementation issues.</a:t>
            </a:r>
          </a:p>
          <a:p>
            <a:r>
              <a:rPr lang="en-US" dirty="0" smtClean="0">
                <a:solidFill>
                  <a:schemeClr val="tx1"/>
                </a:solidFill>
              </a:rPr>
              <a:t>Black-box analysis involves treating the deployed software as a “black box” and attempting to attack it without any knowledge of its inner workings.</a:t>
            </a:r>
          </a:p>
          <a:p>
            <a:pPr lvl="1"/>
            <a:r>
              <a:rPr lang="en-US" dirty="0" smtClean="0">
                <a:solidFill>
                  <a:schemeClr val="tx1"/>
                </a:solidFill>
              </a:rPr>
              <a:t>Good for finding specific implementation issues you know to look for. </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itle 5"/>
          <p:cNvSpPr>
            <a:spLocks noGrp="1"/>
          </p:cNvSpPr>
          <p:nvPr>
            <p:ph type="title"/>
          </p:nvPr>
        </p:nvSpPr>
        <p:spPr/>
        <p:txBody>
          <a:bodyPr/>
          <a:lstStyle/>
          <a:p>
            <a:r>
              <a:rPr lang="en-US" dirty="0" smtClean="0"/>
              <a:t>Attack patterns in software security testing</a:t>
            </a:r>
            <a:endParaRPr lang="en-US" dirty="0"/>
          </a:p>
        </p:txBody>
      </p:sp>
    </p:spTree>
    <p:extLst>
      <p:ext uri="{BB962C8B-B14F-4D97-AF65-F5344CB8AC3E}">
        <p14:creationId xmlns:p14="http://schemas.microsoft.com/office/powerpoint/2010/main" val="765560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An</a:t>
            </a:r>
            <a:r>
              <a:rPr lang="en-US" i="1" dirty="0" smtClean="0">
                <a:solidFill>
                  <a:schemeClr val="tx1"/>
                </a:solidFill>
              </a:rPr>
              <a:t> assurance case</a:t>
            </a:r>
            <a:r>
              <a:rPr lang="en-US" dirty="0" smtClean="0">
                <a:solidFill>
                  <a:schemeClr val="tx1"/>
                </a:solidFill>
              </a:rPr>
              <a:t> is an artifact used as a mechanism for asserting and specifying desired security properties and using them as a basis for planning, communicating and assuring compliance.</a:t>
            </a:r>
          </a:p>
          <a:p>
            <a:r>
              <a:rPr lang="en-US" dirty="0" smtClean="0">
                <a:solidFill>
                  <a:schemeClr val="tx1"/>
                </a:solidFill>
              </a:rPr>
              <a:t>Security assurance cases must</a:t>
            </a:r>
          </a:p>
          <a:p>
            <a:pPr lvl="1"/>
            <a:r>
              <a:rPr lang="en-US" dirty="0" smtClean="0">
                <a:solidFill>
                  <a:schemeClr val="tx1"/>
                </a:solidFill>
              </a:rPr>
              <a:t>Provide evidence that particular best practices, tools, and techniques were properly applied </a:t>
            </a:r>
          </a:p>
          <a:p>
            <a:pPr lvl="1"/>
            <a:r>
              <a:rPr lang="en-US" dirty="0" smtClean="0">
                <a:solidFill>
                  <a:schemeClr val="tx1"/>
                </a:solidFill>
              </a:rPr>
              <a:t>And must indicate by whom they were applied</a:t>
            </a:r>
          </a:p>
          <a:p>
            <a:pPr lvl="1"/>
            <a:r>
              <a:rPr lang="en-US" dirty="0" smtClean="0">
                <a:solidFill>
                  <a:schemeClr val="tx1"/>
                </a:solidFill>
              </a:rPr>
              <a:t>And how extensive their coverage is.</a:t>
            </a:r>
          </a:p>
          <a:p>
            <a:pPr lvl="1"/>
            <a:r>
              <a:rPr lang="en-US" dirty="0" smtClean="0">
                <a:solidFill>
                  <a:schemeClr val="tx1"/>
                </a:solidFill>
              </a:rPr>
              <a:t>Provide evidence that the practices, tools or techniques being used to improve security were actually applied to the currently released version of the software.</a:t>
            </a:r>
          </a:p>
          <a:p>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5"/>
          <p:cNvSpPr>
            <a:spLocks noGrp="1"/>
          </p:cNvSpPr>
          <p:nvPr>
            <p:ph type="title"/>
          </p:nvPr>
        </p:nvSpPr>
        <p:spPr/>
        <p:txBody>
          <a:bodyPr/>
          <a:lstStyle/>
          <a:p>
            <a:r>
              <a:rPr lang="en-US" sz="2800" dirty="0" smtClean="0"/>
              <a:t>Asserting and specifying desired security properties using assurance cases</a:t>
            </a:r>
            <a:endParaRPr lang="en-US" sz="2800" dirty="0"/>
          </a:p>
        </p:txBody>
      </p:sp>
    </p:spTree>
    <p:extLst>
      <p:ext uri="{BB962C8B-B14F-4D97-AF65-F5344CB8AC3E}">
        <p14:creationId xmlns:p14="http://schemas.microsoft.com/office/powerpoint/2010/main" val="278053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solidFill>
                  <a:schemeClr val="tx1"/>
                </a:solidFill>
              </a:rPr>
              <a:t>a security assurance case uses a structured set of arguments and a corresponding body of evidence to demonstrate that a system satisfies specific claims with respect to its security properties.</a:t>
            </a:r>
          </a:p>
          <a:p>
            <a:r>
              <a:rPr lang="en-US" dirty="0" smtClean="0">
                <a:solidFill>
                  <a:schemeClr val="tx1"/>
                </a:solidFill>
              </a:rPr>
              <a:t>A catalog of patterns (templates) for security assurance cases can facilitate the process of creating and documenting an individual case.</a:t>
            </a:r>
          </a:p>
          <a:p>
            <a:pPr lvl="1"/>
            <a:r>
              <a:rPr lang="en-US" dirty="0" smtClean="0">
                <a:solidFill>
                  <a:schemeClr val="tx1"/>
                </a:solidFill>
              </a:rPr>
              <a:t>The assurance case patterns offer the benefits of reuse and repeatability of the process, as well as providing the notion of completeness of the evidence.</a:t>
            </a:r>
          </a:p>
          <a:p>
            <a:r>
              <a:rPr lang="en-US" dirty="0" smtClean="0">
                <a:solidFill>
                  <a:schemeClr val="tx1"/>
                </a:solidFill>
              </a:rPr>
              <a:t>A security assurance case is similar to a legal case, in that it presents arguments showing how a top-level claim (e.g., ‘the system is acceptably secure”) is supported by objective evidence.</a:t>
            </a:r>
          </a:p>
          <a:p>
            <a:pPr lvl="1"/>
            <a:r>
              <a:rPr lang="en-US" smtClean="0">
                <a:solidFill>
                  <a:schemeClr val="tx1"/>
                </a:solidFill>
              </a:rPr>
              <a:t>A security case </a:t>
            </a:r>
            <a:r>
              <a:rPr lang="en-US" dirty="0" smtClean="0">
                <a:solidFill>
                  <a:schemeClr val="tx1"/>
                </a:solidFill>
              </a:rPr>
              <a:t>considers people and the processes as well as technology.</a:t>
            </a:r>
            <a:endParaRPr lang="en-US"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Title 5"/>
          <p:cNvSpPr>
            <a:spLocks noGrp="1"/>
          </p:cNvSpPr>
          <p:nvPr>
            <p:ph type="title"/>
          </p:nvPr>
        </p:nvSpPr>
        <p:spPr/>
        <p:txBody>
          <a:bodyPr/>
          <a:lstStyle/>
          <a:p>
            <a:r>
              <a:rPr lang="en-US" dirty="0" smtClean="0"/>
              <a:t>Building a security assurance case</a:t>
            </a:r>
            <a:endParaRPr lang="en-US" dirty="0"/>
          </a:p>
        </p:txBody>
      </p:sp>
    </p:spTree>
    <p:extLst>
      <p:ext uri="{BB962C8B-B14F-4D97-AF65-F5344CB8AC3E}">
        <p14:creationId xmlns:p14="http://schemas.microsoft.com/office/powerpoint/2010/main" val="149817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solidFill>
                  <a:schemeClr val="tx1"/>
                </a:solidFill>
              </a:rPr>
              <a:t>This employs practices focused at </a:t>
            </a:r>
          </a:p>
          <a:p>
            <a:pPr lvl="1"/>
            <a:r>
              <a:rPr lang="en-US" sz="2200" dirty="0" smtClean="0">
                <a:solidFill>
                  <a:schemeClr val="tx1"/>
                </a:solidFill>
              </a:rPr>
              <a:t>Detecting</a:t>
            </a:r>
          </a:p>
          <a:p>
            <a:pPr lvl="1"/>
            <a:r>
              <a:rPr lang="en-US" sz="2200" dirty="0" smtClean="0">
                <a:solidFill>
                  <a:schemeClr val="tx1"/>
                </a:solidFill>
              </a:rPr>
              <a:t>And mitigating weaknesses</a:t>
            </a:r>
          </a:p>
          <a:p>
            <a:r>
              <a:rPr lang="en-US" sz="2200" dirty="0" smtClean="0">
                <a:solidFill>
                  <a:schemeClr val="tx1"/>
                </a:solidFill>
              </a:rPr>
              <a:t>In software systems after they are deployed</a:t>
            </a:r>
            <a:r>
              <a:rPr lang="en-US" dirty="0" smtClean="0">
                <a:solidFill>
                  <a:schemeClr val="tx1"/>
                </a:solidFill>
              </a:rPr>
              <a:t>.</a:t>
            </a:r>
          </a:p>
          <a:p>
            <a:r>
              <a:rPr lang="en-US" sz="2200" dirty="0">
                <a:solidFill>
                  <a:schemeClr val="tx1"/>
                </a:solidFill>
              </a:rPr>
              <a:t>Application defense techniques typically focus on the following issues.</a:t>
            </a:r>
          </a:p>
          <a:p>
            <a:pPr marL="822960" lvl="1" indent="-457200">
              <a:buFont typeface="+mj-lt"/>
              <a:buAutoNum type="arabicPeriod"/>
            </a:pPr>
            <a:r>
              <a:rPr lang="en-US" sz="2200" dirty="0">
                <a:solidFill>
                  <a:schemeClr val="tx1"/>
                </a:solidFill>
              </a:rPr>
              <a:t>Establishing a protective boundary around the application that enforces rules defining</a:t>
            </a:r>
          </a:p>
          <a:p>
            <a:pPr lvl="2"/>
            <a:r>
              <a:rPr lang="en-US" sz="2000" dirty="0">
                <a:solidFill>
                  <a:schemeClr val="tx1"/>
                </a:solidFill>
              </a:rPr>
              <a:t>Valid input or recognizes and either blocks or filters input that contains recognized patterns of attack.</a:t>
            </a:r>
            <a:endParaRPr lang="en-US" dirty="0" smtClean="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dirty="0" smtClean="0"/>
              <a:t>Adapted from Software Security Engineering by </a:t>
            </a:r>
            <a:r>
              <a:rPr lang="en-US" dirty="0" err="1" smtClean="0"/>
              <a:t>J.Allen</a:t>
            </a:r>
            <a:r>
              <a:rPr lang="en-US" dirty="0" smtClean="0"/>
              <a:t> </a:t>
            </a:r>
            <a:r>
              <a:rPr lang="en-US" dirty="0" err="1" smtClean="0"/>
              <a:t>etal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p:txBody>
          <a:bodyPr/>
          <a:lstStyle/>
          <a:p>
            <a:r>
              <a:rPr lang="en-US" dirty="0" smtClean="0"/>
              <a:t>Application defense</a:t>
            </a:r>
            <a:endParaRPr lang="en-US" dirty="0"/>
          </a:p>
        </p:txBody>
      </p:sp>
    </p:spTree>
    <p:extLst>
      <p:ext uri="{BB962C8B-B14F-4D97-AF65-F5344CB8AC3E}">
        <p14:creationId xmlns:p14="http://schemas.microsoft.com/office/powerpoint/2010/main" val="86234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US" sz="2000" dirty="0" smtClean="0">
              <a:solidFill>
                <a:schemeClr val="tx1"/>
              </a:solidFill>
            </a:endParaRPr>
          </a:p>
          <a:p>
            <a:pPr marL="822960" lvl="1" indent="-457200">
              <a:buFont typeface="+mj-lt"/>
              <a:buAutoNum type="arabicPeriod" startAt="2"/>
            </a:pPr>
            <a:r>
              <a:rPr lang="en-US" sz="2200" dirty="0" smtClean="0">
                <a:solidFill>
                  <a:schemeClr val="tx1"/>
                </a:solidFill>
              </a:rPr>
              <a:t>Constraining the extent and impact of damage that might result from the exploit of a vulnerability in the application.</a:t>
            </a:r>
          </a:p>
          <a:p>
            <a:pPr marL="822960" lvl="1" indent="-457200">
              <a:buFont typeface="+mj-lt"/>
              <a:buAutoNum type="arabicPeriod" startAt="2"/>
            </a:pPr>
            <a:r>
              <a:rPr lang="en-US" sz="2200" dirty="0" smtClean="0">
                <a:solidFill>
                  <a:schemeClr val="tx1"/>
                </a:solidFill>
              </a:rPr>
              <a:t>Discovering points of vulnerability in the implemented application through black-box testing so as to help developers and administrators identify necessary countermeasures.</a:t>
            </a:r>
          </a:p>
          <a:p>
            <a:pPr marL="548640" indent="-457200"/>
            <a:r>
              <a:rPr lang="en-US" sz="2400" dirty="0" smtClean="0">
                <a:solidFill>
                  <a:schemeClr val="tx1"/>
                </a:solidFill>
              </a:rPr>
              <a:t>Reactive application defense measures are often similar to the techniques and tools used for securing networks, operating systems, and middleware services. These include things such as</a:t>
            </a:r>
          </a:p>
          <a:p>
            <a:pPr marL="822960" lvl="1" indent="-457200"/>
            <a:r>
              <a:rPr lang="en-US" sz="2200" dirty="0" smtClean="0">
                <a:solidFill>
                  <a:schemeClr val="tx1"/>
                </a:solidFill>
              </a:rPr>
              <a:t>Vulnerability scanners</a:t>
            </a:r>
          </a:p>
          <a:p>
            <a:pPr marL="822960" lvl="1" indent="-457200"/>
            <a:r>
              <a:rPr lang="en-US" sz="2200" dirty="0" smtClean="0">
                <a:solidFill>
                  <a:schemeClr val="tx1"/>
                </a:solidFill>
              </a:rPr>
              <a:t>Intrusion detection tools</a:t>
            </a:r>
          </a:p>
          <a:p>
            <a:pPr marL="822960" lvl="1" indent="-457200"/>
            <a:r>
              <a:rPr lang="en-US" sz="2200" dirty="0" smtClean="0">
                <a:solidFill>
                  <a:schemeClr val="tx1"/>
                </a:solidFill>
              </a:rPr>
              <a:t>And firewalls</a:t>
            </a:r>
          </a:p>
          <a:p>
            <a:pPr marL="822960" lvl="1" indent="-457200"/>
            <a:r>
              <a:rPr lang="en-US" sz="2200" dirty="0" smtClean="0">
                <a:solidFill>
                  <a:schemeClr val="tx1"/>
                </a:solidFill>
              </a:rPr>
              <a:t>Or security gateways.</a:t>
            </a:r>
          </a:p>
          <a:p>
            <a:pPr marL="548640" indent="-457200"/>
            <a:r>
              <a:rPr lang="en-US" sz="2400" dirty="0" smtClean="0">
                <a:solidFill>
                  <a:schemeClr val="tx1"/>
                </a:solidFill>
              </a:rPr>
              <a:t>These measures are intended </a:t>
            </a:r>
          </a:p>
          <a:p>
            <a:pPr marL="822960" lvl="1" indent="-457200"/>
            <a:r>
              <a:rPr lang="en-US" sz="2200" dirty="0" smtClean="0">
                <a:solidFill>
                  <a:schemeClr val="tx1"/>
                </a:solidFill>
              </a:rPr>
              <a:t>to strengthen the boundaries around the application </a:t>
            </a:r>
          </a:p>
          <a:p>
            <a:pPr marL="822960" lvl="1" indent="-457200"/>
            <a:r>
              <a:rPr lang="en-US" sz="2200" dirty="0" smtClean="0">
                <a:solidFill>
                  <a:schemeClr val="tx1"/>
                </a:solidFill>
              </a:rPr>
              <a:t>rather than address the actual vulnerabilities inside the application.</a:t>
            </a: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dirty="0" smtClean="0"/>
              <a:t>Adapted from Software Security Engineering by </a:t>
            </a:r>
            <a:r>
              <a:rPr lang="en-US" dirty="0" err="1" smtClean="0"/>
              <a:t>J.Allen</a:t>
            </a:r>
            <a:r>
              <a:rPr lang="en-US" dirty="0" smtClean="0"/>
              <a:t> </a:t>
            </a:r>
            <a:r>
              <a:rPr lang="en-US" dirty="0" err="1" smtClean="0"/>
              <a:t>etal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Title 5"/>
          <p:cNvSpPr>
            <a:spLocks noGrp="1"/>
          </p:cNvSpPr>
          <p:nvPr>
            <p:ph type="title"/>
          </p:nvPr>
        </p:nvSpPr>
        <p:spPr/>
        <p:txBody>
          <a:bodyPr/>
          <a:lstStyle/>
          <a:p>
            <a:r>
              <a:rPr lang="en-US" dirty="0" smtClean="0"/>
              <a:t>Application defense</a:t>
            </a:r>
            <a:endParaRPr lang="en-US" dirty="0"/>
          </a:p>
        </p:txBody>
      </p:sp>
    </p:spTree>
    <p:extLst>
      <p:ext uri="{BB962C8B-B14F-4D97-AF65-F5344CB8AC3E}">
        <p14:creationId xmlns:p14="http://schemas.microsoft.com/office/powerpoint/2010/main" val="86234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200" dirty="0" smtClean="0">
                <a:solidFill>
                  <a:schemeClr val="tx1"/>
                </a:solidFill>
              </a:rPr>
              <a:t>Application defense measures are </a:t>
            </a:r>
          </a:p>
          <a:p>
            <a:pPr lvl="1"/>
            <a:r>
              <a:rPr lang="en-US" dirty="0" smtClean="0">
                <a:solidFill>
                  <a:schemeClr val="tx1"/>
                </a:solidFill>
              </a:rPr>
              <a:t>applied as stopgaps for from-scratch application software until a security patch or new version is released.</a:t>
            </a:r>
          </a:p>
          <a:p>
            <a:pPr lvl="1"/>
            <a:r>
              <a:rPr lang="en-US" dirty="0" smtClean="0">
                <a:solidFill>
                  <a:schemeClr val="tx1"/>
                </a:solidFill>
              </a:rPr>
              <a:t>In other cases, these measures provide ongoing defense in depth to counter vulnerabilities in applications</a:t>
            </a:r>
          </a:p>
          <a:p>
            <a:r>
              <a:rPr lang="en-US" dirty="0" smtClean="0">
                <a:solidFill>
                  <a:schemeClr val="tx1"/>
                </a:solidFill>
              </a:rPr>
              <a:t>In software systems that include acquired or reused binary components, application defense techniques and tools may be the only cost-effective countermeasures to mitigate vulnerabilities in those components.</a:t>
            </a:r>
          </a:p>
          <a:p>
            <a:r>
              <a:rPr lang="en-US" dirty="0" smtClean="0">
                <a:solidFill>
                  <a:schemeClr val="tx1"/>
                </a:solidFill>
              </a:rPr>
              <a:t>Application defense today incorporates a few techniques and tools the aid developers in producing software that has very few vulnerabilities.</a:t>
            </a:r>
          </a:p>
          <a:p>
            <a:pPr lvl="1"/>
            <a:r>
              <a:rPr lang="en-US" dirty="0" smtClean="0">
                <a:solidFill>
                  <a:schemeClr val="tx1"/>
                </a:solidFill>
              </a:rPr>
              <a:t>These provide valuable guidance in identifying and mitigating more obvious security vulnerabilities, especially those associated with the deployment configuration and environment.</a:t>
            </a:r>
          </a:p>
          <a:p>
            <a:endParaRPr lang="en-US" sz="2200" dirty="0" smtClean="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dirty="0" smtClean="0"/>
              <a:t>Adapted from Software Security Engineering by </a:t>
            </a:r>
            <a:r>
              <a:rPr lang="en-US" dirty="0" err="1" smtClean="0"/>
              <a:t>J.Allen</a:t>
            </a:r>
            <a:r>
              <a:rPr lang="en-US" dirty="0" smtClean="0"/>
              <a:t> </a:t>
            </a:r>
            <a:r>
              <a:rPr lang="en-US" dirty="0" err="1" smtClean="0"/>
              <a:t>etal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5"/>
          <p:cNvSpPr>
            <a:spLocks noGrp="1"/>
          </p:cNvSpPr>
          <p:nvPr>
            <p:ph type="title"/>
          </p:nvPr>
        </p:nvSpPr>
        <p:spPr/>
        <p:txBody>
          <a:bodyPr/>
          <a:lstStyle/>
          <a:p>
            <a:r>
              <a:rPr lang="en-US" dirty="0" smtClean="0"/>
              <a:t>Application defense</a:t>
            </a:r>
            <a:endParaRPr lang="en-US" dirty="0"/>
          </a:p>
        </p:txBody>
      </p:sp>
    </p:spTree>
    <p:extLst>
      <p:ext uri="{BB962C8B-B14F-4D97-AF65-F5344CB8AC3E}">
        <p14:creationId xmlns:p14="http://schemas.microsoft.com/office/powerpoint/2010/main" val="8623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solidFill>
                  <a:schemeClr val="tx1"/>
                </a:solidFill>
              </a:rPr>
              <a:t>Application defense hardly detects design flaws and implementation bugs.</a:t>
            </a:r>
          </a:p>
          <a:p>
            <a:r>
              <a:rPr lang="en-US" sz="2200" dirty="0" smtClean="0">
                <a:solidFill>
                  <a:schemeClr val="tx1"/>
                </a:solidFill>
              </a:rPr>
              <a:t>A security software perspective, by contrast, not only incorporates protective, post-implementation techniques, but also addresses the need to specify, design, and implement an application with a minimal attack surface.</a:t>
            </a:r>
          </a:p>
          <a:p>
            <a:r>
              <a:rPr lang="en-US" sz="2200" dirty="0" smtClean="0">
                <a:solidFill>
                  <a:schemeClr val="tx1"/>
                </a:solidFill>
              </a:rPr>
              <a:t>Using secure systems engineering approaches can be helpful to further protect securely engineered software in deployment by reducing its exposure to threats in various operational environments.</a:t>
            </a:r>
          </a:p>
          <a:p>
            <a:pPr marL="91440" indent="0">
              <a:buNone/>
            </a:pPr>
            <a:endParaRPr lang="en-US" sz="2400" dirty="0" smtClean="0">
              <a:solidFill>
                <a:schemeClr val="tx1"/>
              </a:solidFill>
            </a:endParaRPr>
          </a:p>
          <a:p>
            <a:endParaRPr lang="en-US" sz="24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5"/>
          <p:cNvSpPr>
            <a:spLocks noGrp="1"/>
          </p:cNvSpPr>
          <p:nvPr>
            <p:ph type="title"/>
          </p:nvPr>
        </p:nvSpPr>
        <p:spPr/>
        <p:txBody>
          <a:bodyPr/>
          <a:lstStyle/>
          <a:p>
            <a:r>
              <a:rPr lang="en-US" dirty="0" smtClean="0"/>
              <a:t>Application defense</a:t>
            </a:r>
            <a:endParaRPr lang="en-US" dirty="0"/>
          </a:p>
        </p:txBody>
      </p:sp>
    </p:spTree>
    <p:extLst>
      <p:ext uri="{BB962C8B-B14F-4D97-AF65-F5344CB8AC3E}">
        <p14:creationId xmlns:p14="http://schemas.microsoft.com/office/powerpoint/2010/main" val="243260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200" dirty="0" smtClean="0">
                <a:solidFill>
                  <a:schemeClr val="tx1"/>
                </a:solidFill>
              </a:rPr>
              <a:t>Application defense takes an after-the-fact approach, practices associated with “software security” and its role in secure software engineering processes focus on preventing weaknesses from entering the software in the first place or, if that is unavoidable, at least removing them as early in the life cycle as possible before the software is deployed.</a:t>
            </a:r>
          </a:p>
          <a:p>
            <a:r>
              <a:rPr lang="en-US" sz="2200" dirty="0" smtClean="0">
                <a:solidFill>
                  <a:schemeClr val="tx1"/>
                </a:solidFill>
              </a:rPr>
              <a:t>These weaknesses can enter the software at any point in the development process through</a:t>
            </a:r>
          </a:p>
          <a:p>
            <a:pPr lvl="1"/>
            <a:r>
              <a:rPr lang="en-US" dirty="0" smtClean="0">
                <a:solidFill>
                  <a:schemeClr val="tx1"/>
                </a:solidFill>
              </a:rPr>
              <a:t> inadequate or incorrect requirements.</a:t>
            </a:r>
          </a:p>
          <a:p>
            <a:pPr lvl="1"/>
            <a:r>
              <a:rPr lang="en-US" dirty="0" smtClean="0">
                <a:solidFill>
                  <a:schemeClr val="tx1"/>
                </a:solidFill>
              </a:rPr>
              <a:t>Ambiguous, Incomplete, Unstable, or improper architecture and design.</a:t>
            </a:r>
          </a:p>
          <a:p>
            <a:pPr lvl="1"/>
            <a:r>
              <a:rPr lang="en-US" dirty="0" smtClean="0">
                <a:solidFill>
                  <a:schemeClr val="tx1"/>
                </a:solidFill>
              </a:rPr>
              <a:t>Implementation errors</a:t>
            </a:r>
          </a:p>
          <a:p>
            <a:pPr lvl="1"/>
            <a:r>
              <a:rPr lang="en-US" dirty="0" smtClean="0">
                <a:solidFill>
                  <a:schemeClr val="tx1"/>
                </a:solidFill>
              </a:rPr>
              <a:t>Incomplete or inappropriate testing</a:t>
            </a:r>
          </a:p>
          <a:p>
            <a:pPr lvl="1"/>
            <a:r>
              <a:rPr lang="en-US" dirty="0" smtClean="0">
                <a:solidFill>
                  <a:schemeClr val="tx1"/>
                </a:solidFill>
              </a:rPr>
              <a:t>Or insecure configuration and deployment decisions.</a:t>
            </a:r>
          </a:p>
          <a:p>
            <a:pPr marL="91440" indent="0">
              <a:buNone/>
            </a:pPr>
            <a:endParaRPr lang="en-US" sz="2400" dirty="0" smtClean="0">
              <a:solidFill>
                <a:schemeClr val="tx1"/>
              </a:solidFill>
            </a:endParaRPr>
          </a:p>
          <a:p>
            <a:endParaRPr lang="en-US" sz="24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Title 5"/>
          <p:cNvSpPr>
            <a:spLocks noGrp="1"/>
          </p:cNvSpPr>
          <p:nvPr>
            <p:ph type="title"/>
          </p:nvPr>
        </p:nvSpPr>
        <p:spPr/>
        <p:txBody>
          <a:bodyPr/>
          <a:lstStyle/>
          <a:p>
            <a:r>
              <a:rPr lang="en-US" dirty="0" smtClean="0"/>
              <a:t>Software security</a:t>
            </a:r>
            <a:endParaRPr lang="en-US" dirty="0"/>
          </a:p>
        </p:txBody>
      </p:sp>
    </p:spTree>
    <p:extLst>
      <p:ext uri="{BB962C8B-B14F-4D97-AF65-F5344CB8AC3E}">
        <p14:creationId xmlns:p14="http://schemas.microsoft.com/office/powerpoint/2010/main" val="101219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434340" indent="-342900"/>
            <a:r>
              <a:rPr lang="en-US" sz="2200" dirty="0" smtClean="0">
                <a:solidFill>
                  <a:schemeClr val="tx1"/>
                </a:solidFill>
              </a:rPr>
              <a:t>Software security cannot be the sole responsibility of developers but requires the involvement of the entire development team and the  organization supporting it.</a:t>
            </a:r>
          </a:p>
          <a:p>
            <a:pPr marL="434340" indent="-342900"/>
            <a:r>
              <a:rPr lang="en-US" sz="2200" dirty="0" smtClean="0">
                <a:solidFill>
                  <a:schemeClr val="tx1"/>
                </a:solidFill>
              </a:rPr>
              <a:t>Security practices available to software project managers include:</a:t>
            </a:r>
          </a:p>
          <a:p>
            <a:pPr marL="708660" lvl="1" indent="-342900"/>
            <a:r>
              <a:rPr lang="en-US" sz="2200" dirty="0" smtClean="0">
                <a:solidFill>
                  <a:schemeClr val="tx1"/>
                </a:solidFill>
              </a:rPr>
              <a:t>Security requirements engineering with misuse/abuse cases</a:t>
            </a:r>
          </a:p>
          <a:p>
            <a:pPr marL="708660" lvl="1" indent="-342900"/>
            <a:r>
              <a:rPr lang="en-US" sz="2200" dirty="0" smtClean="0">
                <a:solidFill>
                  <a:schemeClr val="tx1"/>
                </a:solidFill>
              </a:rPr>
              <a:t>Architectural risk analysis</a:t>
            </a:r>
          </a:p>
          <a:p>
            <a:pPr marL="708660" lvl="1" indent="-342900"/>
            <a:r>
              <a:rPr lang="en-US" sz="2200" dirty="0" smtClean="0">
                <a:solidFill>
                  <a:schemeClr val="tx1"/>
                </a:solidFill>
              </a:rPr>
              <a:t>Secure code review</a:t>
            </a:r>
          </a:p>
          <a:p>
            <a:pPr marL="708660" lvl="1" indent="-342900"/>
            <a:r>
              <a:rPr lang="en-US" sz="2200" dirty="0" smtClean="0">
                <a:solidFill>
                  <a:schemeClr val="tx1"/>
                </a:solidFill>
              </a:rPr>
              <a:t>Risk-based security testing</a:t>
            </a:r>
          </a:p>
          <a:p>
            <a:pPr marL="708660" lvl="1" indent="-342900"/>
            <a:r>
              <a:rPr lang="en-US" sz="2200" dirty="0" smtClean="0">
                <a:solidFill>
                  <a:schemeClr val="tx1"/>
                </a:solidFill>
              </a:rPr>
              <a:t>And software penetration testing</a:t>
            </a:r>
          </a:p>
          <a:p>
            <a:pPr marL="434340" indent="-342900"/>
            <a:r>
              <a:rPr lang="en-US" sz="2400" dirty="0" smtClean="0">
                <a:solidFill>
                  <a:schemeClr val="tx1"/>
                </a:solidFill>
              </a:rPr>
              <a:t>These practices of software security, are the focus of this course.</a:t>
            </a:r>
          </a:p>
          <a:p>
            <a:pPr marL="434340" indent="-342900"/>
            <a:r>
              <a:rPr lang="en-US" sz="2400" dirty="0" smtClean="0">
                <a:solidFill>
                  <a:schemeClr val="tx1"/>
                </a:solidFill>
              </a:rPr>
              <a:t>We highlight the security practices and knowledge associated with various phases of the SDLC that are of value to development teams looking to minimize weaknesses and thereby build more secure software that is resistant, tolerant, and resilient to attack.</a:t>
            </a:r>
          </a:p>
          <a:p>
            <a:endParaRPr lang="en-US" sz="24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Title 5"/>
          <p:cNvSpPr>
            <a:spLocks noGrp="1"/>
          </p:cNvSpPr>
          <p:nvPr>
            <p:ph type="title"/>
          </p:nvPr>
        </p:nvSpPr>
        <p:spPr/>
        <p:txBody>
          <a:bodyPr/>
          <a:lstStyle/>
          <a:p>
            <a:r>
              <a:rPr lang="en-US" dirty="0" smtClean="0"/>
              <a:t>Software security</a:t>
            </a:r>
            <a:endParaRPr lang="en-US" dirty="0"/>
          </a:p>
        </p:txBody>
      </p:sp>
    </p:spTree>
    <p:extLst>
      <p:ext uri="{BB962C8B-B14F-4D97-AF65-F5344CB8AC3E}">
        <p14:creationId xmlns:p14="http://schemas.microsoft.com/office/powerpoint/2010/main" val="35659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34340" indent="-342900"/>
            <a:r>
              <a:rPr lang="en-US" sz="2200" dirty="0" smtClean="0">
                <a:solidFill>
                  <a:schemeClr val="tx1"/>
                </a:solidFill>
              </a:rPr>
              <a:t>Ultimate goal of defensive software security efforts is seen in their ability to maintain security properties in the face of motivated and intentional attempts to subvert them.</a:t>
            </a:r>
          </a:p>
          <a:p>
            <a:pPr marL="434340" indent="-342900"/>
            <a:r>
              <a:rPr lang="en-US" sz="2200" dirty="0" smtClean="0">
                <a:solidFill>
                  <a:schemeClr val="tx1"/>
                </a:solidFill>
              </a:rPr>
              <a:t>The ability of software to function in face of attack can be broken down into three primary characteristics.</a:t>
            </a:r>
          </a:p>
          <a:p>
            <a:pPr marL="548640" indent="-457200">
              <a:buFont typeface="+mj-lt"/>
              <a:buAutoNum type="arabicPeriod"/>
            </a:pPr>
            <a:r>
              <a:rPr lang="en-US" sz="2400" dirty="0" smtClean="0">
                <a:solidFill>
                  <a:schemeClr val="tx1"/>
                </a:solidFill>
              </a:rPr>
              <a:t>Attack resistance is the ability of the software to prevent the capabilities of an attacker to execute an attack against it.</a:t>
            </a:r>
          </a:p>
          <a:p>
            <a:pPr lvl="1"/>
            <a:r>
              <a:rPr lang="en-US" sz="2200" dirty="0" smtClean="0">
                <a:solidFill>
                  <a:schemeClr val="tx1"/>
                </a:solidFill>
              </a:rPr>
              <a:t>The most difficult to achieve, as it involves minimizing exploitable weaknesses at all levels of abstraction, from architecture through detailed implementation and deployment.</a:t>
            </a:r>
          </a:p>
          <a:p>
            <a:endParaRPr lang="en-US" sz="2400" dirty="0">
              <a:solidFill>
                <a:schemeClr val="tx1"/>
              </a:solidFill>
            </a:endParaRPr>
          </a:p>
        </p:txBody>
      </p:sp>
      <p:sp>
        <p:nvSpPr>
          <p:cNvPr id="3" name="Date Placeholder 2"/>
          <p:cNvSpPr>
            <a:spLocks noGrp="1"/>
          </p:cNvSpPr>
          <p:nvPr>
            <p:ph type="dt" sz="half" idx="10"/>
          </p:nvPr>
        </p:nvSpPr>
        <p:spPr/>
        <p:txBody>
          <a:bodyPr/>
          <a:lstStyle/>
          <a:p>
            <a:fld id="{1C4436CC-5ADD-4DC3-A62A-B47D6C582BE8}" type="datetime1">
              <a:rPr lang="en-US" smtClean="0"/>
              <a:t>2/21/2011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itle 5"/>
          <p:cNvSpPr>
            <a:spLocks noGrp="1"/>
          </p:cNvSpPr>
          <p:nvPr>
            <p:ph type="title"/>
          </p:nvPr>
        </p:nvSpPr>
        <p:spPr/>
        <p:txBody>
          <a:bodyPr/>
          <a:lstStyle/>
          <a:p>
            <a:r>
              <a:rPr lang="en-US" dirty="0" smtClean="0"/>
              <a:t>Attack resistant, attack tolerance, attack resilience</a:t>
            </a:r>
            <a:endParaRPr lang="en-US" dirty="0"/>
          </a:p>
        </p:txBody>
      </p:sp>
    </p:spTree>
    <p:extLst>
      <p:ext uri="{BB962C8B-B14F-4D97-AF65-F5344CB8AC3E}">
        <p14:creationId xmlns:p14="http://schemas.microsoft.com/office/powerpoint/2010/main" val="1131423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628</TotalTime>
  <Words>2484</Words>
  <Application>Microsoft Office PowerPoint</Application>
  <PresentationFormat>On-screen Show (4:3)</PresentationFormat>
  <Paragraphs>239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Grid</vt:lpstr>
      <vt:lpstr>WHAT MAKES software secure</vt:lpstr>
      <vt:lpstr>Addressing the unexpected</vt:lpstr>
      <vt:lpstr>Application defense</vt:lpstr>
      <vt:lpstr>Application defense</vt:lpstr>
      <vt:lpstr>Application defense</vt:lpstr>
      <vt:lpstr>Application defense</vt:lpstr>
      <vt:lpstr>Software security</vt:lpstr>
      <vt:lpstr>Software security</vt:lpstr>
      <vt:lpstr>Attack resistant, attack tolerance, attack resilience</vt:lpstr>
      <vt:lpstr>Attack resistant, attack tolerance, attack resilience</vt:lpstr>
      <vt:lpstr>PowerPoint Presentation</vt:lpstr>
      <vt:lpstr>The Attacker’s perspective </vt:lpstr>
      <vt:lpstr>The Attacker’s perspective </vt:lpstr>
      <vt:lpstr>Finding a way to represent the attacker’s perspective</vt:lpstr>
      <vt:lpstr>Finding a way to represent the attacker’s perspective</vt:lpstr>
      <vt:lpstr>Finding a way to represent the attacker’s perspective</vt:lpstr>
      <vt:lpstr>Synopsis of an attack pattern</vt:lpstr>
      <vt:lpstr>Leveraging attack patterns in sdlc</vt:lpstr>
      <vt:lpstr>attack patterns in security requirements</vt:lpstr>
      <vt:lpstr>Attack patterns in architecture and design</vt:lpstr>
      <vt:lpstr>Attack patterns in implementation and coding</vt:lpstr>
      <vt:lpstr>Attack patterns in software security testing</vt:lpstr>
      <vt:lpstr>Attack patterns in software security testing</vt:lpstr>
      <vt:lpstr>Asserting and specifying desired security properties using assurance cases</vt:lpstr>
      <vt:lpstr>Building a security assurance case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software secure</dc:title>
  <dc:creator>Anon</dc:creator>
  <cp:lastModifiedBy>Anon</cp:lastModifiedBy>
  <cp:revision>55</cp:revision>
  <dcterms:created xsi:type="dcterms:W3CDTF">2006-08-16T00:00:00Z</dcterms:created>
  <dcterms:modified xsi:type="dcterms:W3CDTF">2011-02-21T19:36:32Z</dcterms:modified>
</cp:coreProperties>
</file>