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64" r:id="rId4"/>
    <p:sldId id="258" r:id="rId5"/>
    <p:sldId id="260" r:id="rId6"/>
    <p:sldId id="265" r:id="rId7"/>
    <p:sldId id="266" r:id="rId8"/>
    <p:sldId id="261" r:id="rId9"/>
    <p:sldId id="262" r:id="rId10"/>
    <p:sldId id="267" r:id="rId11"/>
    <p:sldId id="268" r:id="rId12"/>
    <p:sldId id="263" r:id="rId13"/>
    <p:sldId id="259"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420" y="8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9EB46-DF4E-4919-B5F0-460BEB21EA23}" type="datetimeFigureOut">
              <a:rPr lang="en-US" smtClean="0"/>
              <a:pPr/>
              <a:t>3/22/2011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21F0D3-E630-4761-8C89-FDEE59F2E3B0}" type="slidenum">
              <a:rPr lang="en-US" smtClean="0"/>
              <a:pPr/>
              <a:t>‹#›</a:t>
            </a:fld>
            <a:endParaRPr lang="en-US"/>
          </a:p>
        </p:txBody>
      </p:sp>
    </p:spTree>
    <p:extLst>
      <p:ext uri="{BB962C8B-B14F-4D97-AF65-F5344CB8AC3E}">
        <p14:creationId xmlns:p14="http://schemas.microsoft.com/office/powerpoint/2010/main" xmlns="" val="2903997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CB85DB1-2B5E-4D5F-B388-C3EF9BB1E041}" type="datetime1">
              <a:rPr lang="en-US" smtClean="0"/>
              <a:pPr/>
              <a:t>3/22/2011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US" smtClean="0"/>
              <a:t>Adapted from Software Security Engineering: A Guide for Project Managers by Allen etal </a:t>
            </a:r>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26505C-970A-4D04-B859-415DA46F99C7}"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37C00-0388-4B5D-B1E8-D1B1C50ECA67}"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554181-C8F0-49E4-AAD1-655FC6D49A15}"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0C168F3-B480-4986-B317-F148A3D14594}" type="datetime1">
              <a:rPr lang="en-US" smtClean="0"/>
              <a:pPr/>
              <a:t>3/22/2011</a:t>
            </a:fld>
            <a:endParaRPr lang="en-US"/>
          </a:p>
        </p:txBody>
      </p:sp>
      <p:sp>
        <p:nvSpPr>
          <p:cNvPr id="6" name="Footer Placeholder 5"/>
          <p:cNvSpPr>
            <a:spLocks noGrp="1"/>
          </p:cNvSpPr>
          <p:nvPr>
            <p:ph type="ftr" sz="quarter" idx="11"/>
          </p:nvPr>
        </p:nvSpPr>
        <p:spPr/>
        <p:txBody>
          <a:bodyPr/>
          <a:lstStyle/>
          <a:p>
            <a:r>
              <a:rPr lang="en-US" smtClean="0"/>
              <a:t>Adapted from Software Security Engineering: A Guide for Project Managers by Allen etal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460390-58C1-4039-AAA3-27BC38D18433}" type="datetime1">
              <a:rPr lang="en-US" smtClean="0"/>
              <a:pPr/>
              <a:t>3/22/2011</a:t>
            </a:fld>
            <a:endParaRPr lang="en-US"/>
          </a:p>
        </p:txBody>
      </p:sp>
      <p:sp>
        <p:nvSpPr>
          <p:cNvPr id="8" name="Footer Placeholder 7"/>
          <p:cNvSpPr>
            <a:spLocks noGrp="1"/>
          </p:cNvSpPr>
          <p:nvPr>
            <p:ph type="ftr" sz="quarter" idx="11"/>
          </p:nvPr>
        </p:nvSpPr>
        <p:spPr/>
        <p:txBody>
          <a:bodyPr/>
          <a:lstStyle/>
          <a:p>
            <a:r>
              <a:rPr lang="en-US" smtClean="0"/>
              <a:t>Adapted from Software Security Engineering: A Guide for Project Managers by Allen etal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A3A9E1-AF8C-4870-BF82-07E58E2D85E1}" type="datetime1">
              <a:rPr lang="en-US" smtClean="0"/>
              <a:pPr/>
              <a:t>3/22/2011</a:t>
            </a:fld>
            <a:endParaRPr lang="en-US"/>
          </a:p>
        </p:txBody>
      </p:sp>
      <p:sp>
        <p:nvSpPr>
          <p:cNvPr id="4" name="Footer Placeholder 3"/>
          <p:cNvSpPr>
            <a:spLocks noGrp="1"/>
          </p:cNvSpPr>
          <p:nvPr>
            <p:ph type="ftr" sz="quarter" idx="11"/>
          </p:nvPr>
        </p:nvSpPr>
        <p:spPr/>
        <p:txBody>
          <a:bodyPr/>
          <a:lstStyle/>
          <a:p>
            <a:r>
              <a:rPr lang="en-US" smtClean="0"/>
              <a:t>Adapted from Software Security Engineering: A Guide for Project Managers by Allen etal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8037A-B159-431D-842C-844CE2D03079}" type="datetime1">
              <a:rPr lang="en-US" smtClean="0"/>
              <a:pPr/>
              <a:t>3/22/2011</a:t>
            </a:fld>
            <a:endParaRPr lang="en-US"/>
          </a:p>
        </p:txBody>
      </p:sp>
      <p:sp>
        <p:nvSpPr>
          <p:cNvPr id="3" name="Footer Placeholder 2"/>
          <p:cNvSpPr>
            <a:spLocks noGrp="1"/>
          </p:cNvSpPr>
          <p:nvPr>
            <p:ph type="ftr" sz="quarter" idx="11"/>
          </p:nvPr>
        </p:nvSpPr>
        <p:spPr/>
        <p:txBody>
          <a:bodyPr/>
          <a:lstStyle/>
          <a:p>
            <a:r>
              <a:rPr lang="en-US" smtClean="0"/>
              <a:t>Adapted from Software Security Engineering: A Guide for Project Managers by Allen etal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2C65791-1CFD-4062-BAF9-AA6CD6D23D02}" type="datetime1">
              <a:rPr lang="en-US" smtClean="0"/>
              <a:pPr/>
              <a:t>3/22/2011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Adapted from Software Security Engineering: A Guide for Project Managers by Allen etal </a:t>
            </a: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257CEE-E226-4863-8C1D-40CD3B92B2E8}" type="datetime1">
              <a:rPr lang="en-US" smtClean="0"/>
              <a:pPr/>
              <a:t>3/22/2011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Adapted from Software Security Engineering: A Guide for Project Managers by Allen etal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168CF71-607B-49B0-AB8B-4B863FCEF49E}" type="datetime1">
              <a:rPr lang="en-US" smtClean="0"/>
              <a:pPr/>
              <a:t>3/22/2011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Adapted from Software Security Engineering: A Guide for Project Managers by Allen etal </a:t>
            </a:r>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tx1"/>
                </a:solidFill>
              </a:rPr>
              <a:t>Requirements Engineering for Secure Software</a:t>
            </a:r>
            <a:endParaRPr lang="en-US"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solidFill>
              </a:rPr>
              <a:t>Presented by: </a:t>
            </a:r>
            <a:r>
              <a:rPr lang="en-US" dirty="0" err="1" smtClean="0">
                <a:solidFill>
                  <a:schemeClr val="tx1"/>
                </a:solidFill>
              </a:rPr>
              <a:t>Kamulegeya</a:t>
            </a:r>
            <a:r>
              <a:rPr lang="en-US" dirty="0" smtClean="0">
                <a:solidFill>
                  <a:schemeClr val="tx1"/>
                </a:solidFill>
              </a:rPr>
              <a:t> Grace</a:t>
            </a:r>
            <a:endParaRPr lang="en-US" dirty="0">
              <a:solidFill>
                <a:schemeClr val="tx1"/>
              </a:solidFill>
            </a:endParaRPr>
          </a:p>
        </p:txBody>
      </p:sp>
      <p:sp>
        <p:nvSpPr>
          <p:cNvPr id="4" name="Date Placeholder 3"/>
          <p:cNvSpPr>
            <a:spLocks noGrp="1"/>
          </p:cNvSpPr>
          <p:nvPr>
            <p:ph type="dt" sz="half" idx="10"/>
          </p:nvPr>
        </p:nvSpPr>
        <p:spPr/>
        <p:txBody>
          <a:bodyPr/>
          <a:lstStyle/>
          <a:p>
            <a:fld id="{E60CCEAB-9846-4FF7-972E-87C7EF47F370}" type="datetime1">
              <a:rPr lang="en-US" smtClean="0"/>
              <a:pPr/>
              <a:t>3/22/2011</a:t>
            </a:fld>
            <a:endParaRPr lang="en-US"/>
          </a:p>
        </p:txBody>
      </p:sp>
      <p:sp>
        <p:nvSpPr>
          <p:cNvPr id="5" name="Footer Placeholder 4"/>
          <p:cNvSpPr>
            <a:spLocks noGrp="1"/>
          </p:cNvSpPr>
          <p:nvPr>
            <p:ph type="ftr" sz="quarter" idx="11"/>
          </p:nvPr>
        </p:nvSpPr>
        <p:spPr/>
        <p:txBody>
          <a:bodyPr>
            <a:normAutofit fontScale="77500" lnSpcReduction="20000"/>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4269513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1219200"/>
          </a:xfrm>
        </p:spPr>
        <p:txBody>
          <a:bodyPr>
            <a:normAutofit fontScale="90000"/>
          </a:bodyPr>
          <a:lstStyle/>
          <a:p>
            <a:pPr algn="ctr"/>
            <a:r>
              <a:rPr lang="en-US" dirty="0" smtClean="0">
                <a:solidFill>
                  <a:schemeClr val="tx1"/>
                </a:solidFill>
              </a:rPr>
              <a:t>Security requirements engineering</a:t>
            </a:r>
            <a:endParaRPr lang="en-US" dirty="0">
              <a:solidFill>
                <a:schemeClr val="tx1"/>
              </a:solidFill>
            </a:endParaRPr>
          </a:p>
        </p:txBody>
      </p:sp>
      <p:sp>
        <p:nvSpPr>
          <p:cNvPr id="3" name="Content Placeholder 2"/>
          <p:cNvSpPr>
            <a:spLocks noGrp="1"/>
          </p:cNvSpPr>
          <p:nvPr>
            <p:ph idx="1"/>
          </p:nvPr>
        </p:nvSpPr>
        <p:spPr>
          <a:xfrm>
            <a:off x="609600" y="1905000"/>
            <a:ext cx="7696200" cy="3927629"/>
          </a:xfrm>
        </p:spPr>
        <p:txBody>
          <a:bodyPr>
            <a:normAutofit lnSpcReduction="10000"/>
          </a:bodyPr>
          <a:lstStyle/>
          <a:p>
            <a:r>
              <a:rPr lang="en-US" dirty="0" smtClean="0">
                <a:solidFill>
                  <a:schemeClr val="tx1"/>
                </a:solidFill>
              </a:rPr>
              <a:t>Users have implicit assumptions for the systems and software applications they use. </a:t>
            </a:r>
          </a:p>
          <a:p>
            <a:r>
              <a:rPr lang="en-US" dirty="0" smtClean="0">
                <a:solidFill>
                  <a:schemeClr val="tx1"/>
                </a:solidFill>
              </a:rPr>
              <a:t>They expect those products to be secure and are surprised when they are not.</a:t>
            </a:r>
          </a:p>
          <a:p>
            <a:pPr lvl="1"/>
            <a:r>
              <a:rPr lang="en-US" dirty="0" smtClean="0">
                <a:solidFill>
                  <a:schemeClr val="tx1"/>
                </a:solidFill>
              </a:rPr>
              <a:t>These assumptions need to be translated into security requirements for the software systems when they are under development.</a:t>
            </a:r>
          </a:p>
          <a:p>
            <a:r>
              <a:rPr lang="en-US" dirty="0" smtClean="0">
                <a:solidFill>
                  <a:schemeClr val="tx1"/>
                </a:solidFill>
              </a:rPr>
              <a:t>Its important for requirements engineers to think about the attacker’s perspective and not just the functionality of the system from the end-user’s perspective.</a:t>
            </a:r>
          </a:p>
          <a:p>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4282020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1219200"/>
          </a:xfrm>
        </p:spPr>
        <p:txBody>
          <a:bodyPr>
            <a:normAutofit fontScale="90000"/>
          </a:bodyPr>
          <a:lstStyle/>
          <a:p>
            <a:pPr algn="ctr"/>
            <a:r>
              <a:rPr lang="en-US" dirty="0" smtClean="0">
                <a:solidFill>
                  <a:schemeClr val="tx1"/>
                </a:solidFill>
              </a:rPr>
              <a:t>Security requirements engineering</a:t>
            </a:r>
            <a:endParaRPr lang="en-US" dirty="0">
              <a:solidFill>
                <a:schemeClr val="tx1"/>
              </a:solidFill>
            </a:endParaRPr>
          </a:p>
        </p:txBody>
      </p:sp>
      <p:sp>
        <p:nvSpPr>
          <p:cNvPr id="3" name="Content Placeholder 2"/>
          <p:cNvSpPr>
            <a:spLocks noGrp="1"/>
          </p:cNvSpPr>
          <p:nvPr>
            <p:ph idx="1"/>
          </p:nvPr>
        </p:nvSpPr>
        <p:spPr>
          <a:xfrm>
            <a:off x="609600" y="1905000"/>
            <a:ext cx="7696200" cy="3927629"/>
          </a:xfrm>
        </p:spPr>
        <p:txBody>
          <a:bodyPr>
            <a:normAutofit/>
          </a:bodyPr>
          <a:lstStyle/>
          <a:p>
            <a:r>
              <a:rPr lang="en-US" dirty="0" smtClean="0">
                <a:solidFill>
                  <a:schemeClr val="tx1"/>
                </a:solidFill>
              </a:rPr>
              <a:t>Techniques used to define the attacker’s perspective.</a:t>
            </a:r>
          </a:p>
          <a:p>
            <a:pPr marL="822960" lvl="1" indent="-457200">
              <a:buFont typeface="+mj-lt"/>
              <a:buAutoNum type="arabicPeriod"/>
            </a:pPr>
            <a:r>
              <a:rPr lang="en-US" dirty="0" smtClean="0">
                <a:solidFill>
                  <a:schemeClr val="tx1"/>
                </a:solidFill>
              </a:rPr>
              <a:t>Attack patterns (covered in previous lectures)</a:t>
            </a:r>
          </a:p>
          <a:p>
            <a:pPr marL="822960" lvl="1" indent="-457200">
              <a:buFont typeface="+mj-lt"/>
              <a:buAutoNum type="arabicPeriod"/>
            </a:pPr>
            <a:r>
              <a:rPr lang="en-US" dirty="0" smtClean="0">
                <a:solidFill>
                  <a:schemeClr val="tx1"/>
                </a:solidFill>
              </a:rPr>
              <a:t>Misuse and abuse cases (to be covered in this lecture)</a:t>
            </a:r>
          </a:p>
          <a:p>
            <a:pPr marL="822960" lvl="1" indent="-457200">
              <a:buFont typeface="+mj-lt"/>
              <a:buAutoNum type="arabicPeriod"/>
            </a:pPr>
            <a:r>
              <a:rPr lang="en-US" dirty="0" smtClean="0">
                <a:solidFill>
                  <a:schemeClr val="tx1"/>
                </a:solidFill>
              </a:rPr>
              <a:t>Attack trees</a:t>
            </a:r>
          </a:p>
          <a:p>
            <a:pPr marL="822960" lvl="1" indent="-457200">
              <a:buFont typeface="+mj-lt"/>
              <a:buAutoNum type="arabicPeriod"/>
            </a:pPr>
            <a:r>
              <a:rPr lang="en-US" dirty="0" smtClean="0">
                <a:solidFill>
                  <a:schemeClr val="tx1"/>
                </a:solidFill>
              </a:rPr>
              <a:t>Threat </a:t>
            </a:r>
            <a:r>
              <a:rPr lang="en-US" dirty="0" err="1" smtClean="0">
                <a:solidFill>
                  <a:schemeClr val="tx1"/>
                </a:solidFill>
              </a:rPr>
              <a:t>modelling</a:t>
            </a:r>
            <a:endParaRPr lang="en-US" dirty="0" smtClean="0">
              <a:solidFill>
                <a:schemeClr val="tx1"/>
              </a:solidFill>
            </a:endParaRPr>
          </a:p>
          <a:p>
            <a:pPr marL="525780" indent="-457200">
              <a:buNone/>
            </a:pP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4282020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914400"/>
          </a:xfrm>
        </p:spPr>
        <p:txBody>
          <a:bodyPr>
            <a:normAutofit fontScale="90000"/>
          </a:bodyPr>
          <a:lstStyle/>
          <a:p>
            <a:pPr algn="ctr"/>
            <a:r>
              <a:rPr lang="en-US" dirty="0" smtClean="0">
                <a:solidFill>
                  <a:schemeClr val="tx1"/>
                </a:solidFill>
              </a:rPr>
              <a:t>Ensuring security requirements</a:t>
            </a:r>
            <a:endParaRPr lang="en-US" dirty="0">
              <a:solidFill>
                <a:schemeClr val="tx1"/>
              </a:solidFill>
            </a:endParaRPr>
          </a:p>
        </p:txBody>
      </p:sp>
      <p:sp>
        <p:nvSpPr>
          <p:cNvPr id="3" name="Content Placeholder 2"/>
          <p:cNvSpPr>
            <a:spLocks noGrp="1"/>
          </p:cNvSpPr>
          <p:nvPr>
            <p:ph idx="1"/>
          </p:nvPr>
        </p:nvSpPr>
        <p:spPr>
          <a:xfrm>
            <a:off x="609600" y="1676400"/>
            <a:ext cx="7696200" cy="4156229"/>
          </a:xfrm>
        </p:spPr>
        <p:txBody>
          <a:bodyPr>
            <a:normAutofit fontScale="92500"/>
          </a:bodyPr>
          <a:lstStyle/>
          <a:p>
            <a:r>
              <a:rPr lang="en-US" dirty="0" smtClean="0">
                <a:solidFill>
                  <a:schemeClr val="tx1"/>
                </a:solidFill>
              </a:rPr>
              <a:t>Techniques to ensure that resulting products effectively meets security requirements.</a:t>
            </a:r>
          </a:p>
          <a:p>
            <a:pPr marL="525780" indent="-457200">
              <a:buFont typeface="+mj-lt"/>
              <a:buAutoNum type="arabicPeriod"/>
            </a:pPr>
            <a:r>
              <a:rPr lang="en-US" dirty="0" smtClean="0">
                <a:solidFill>
                  <a:schemeClr val="tx1"/>
                </a:solidFill>
              </a:rPr>
              <a:t>Comprehensive, Lightweight Application Security Process (CLASP) approach to security engineering.</a:t>
            </a:r>
          </a:p>
          <a:p>
            <a:pPr marL="822960" lvl="1" indent="-457200"/>
            <a:r>
              <a:rPr lang="en-US" dirty="0" smtClean="0">
                <a:solidFill>
                  <a:schemeClr val="tx1"/>
                </a:solidFill>
              </a:rPr>
              <a:t>It’s a lifecycle process that suggests a number of different activities across the development life cycle in an attempt to improve security. Among these is a specific approach to security requirements.</a:t>
            </a:r>
          </a:p>
          <a:p>
            <a:pPr marL="525780" indent="-457200">
              <a:buFont typeface="+mj-lt"/>
              <a:buAutoNum type="arabicPeriod"/>
            </a:pPr>
            <a:r>
              <a:rPr lang="en-US" dirty="0" smtClean="0">
                <a:solidFill>
                  <a:schemeClr val="tx1"/>
                </a:solidFill>
              </a:rPr>
              <a:t>Security Quality Requirements Engineering (SQUARE). This process is aimed specifically at security requirements engineering.</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1926444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normAutofit fontScale="90000"/>
          </a:bodyPr>
          <a:lstStyle/>
          <a:p>
            <a:pPr algn="ctr"/>
            <a:r>
              <a:rPr lang="en-US" dirty="0" smtClean="0">
                <a:solidFill>
                  <a:schemeClr val="tx1"/>
                </a:solidFill>
              </a:rPr>
              <a:t>Ensuring security requirements</a:t>
            </a:r>
            <a:endParaRPr lang="en-US" dirty="0">
              <a:solidFill>
                <a:schemeClr val="tx1"/>
              </a:solidFill>
            </a:endParaRPr>
          </a:p>
        </p:txBody>
      </p:sp>
      <p:sp>
        <p:nvSpPr>
          <p:cNvPr id="3" name="Content Placeholder 2"/>
          <p:cNvSpPr>
            <a:spLocks noGrp="1"/>
          </p:cNvSpPr>
          <p:nvPr>
            <p:ph idx="1"/>
          </p:nvPr>
        </p:nvSpPr>
        <p:spPr>
          <a:xfrm>
            <a:off x="609600" y="1905000"/>
            <a:ext cx="7696200" cy="3927629"/>
          </a:xfrm>
        </p:spPr>
        <p:txBody>
          <a:bodyPr>
            <a:normAutofit/>
          </a:bodyPr>
          <a:lstStyle/>
          <a:p>
            <a:pPr marL="525780" indent="-457200">
              <a:buFont typeface="+mj-lt"/>
              <a:buAutoNum type="arabicPeriod" startAt="3"/>
            </a:pPr>
            <a:r>
              <a:rPr lang="en-US" dirty="0" smtClean="0">
                <a:solidFill>
                  <a:schemeClr val="tx1"/>
                </a:solidFill>
              </a:rPr>
              <a:t>Core security requirements artifacts. This approach takes an artifact view and starts with the artifacts that are needed to achieve better security requirements. </a:t>
            </a:r>
          </a:p>
          <a:p>
            <a:pPr marL="822960" lvl="1" indent="-457200"/>
            <a:r>
              <a:rPr lang="en-US" dirty="0" smtClean="0">
                <a:solidFill>
                  <a:schemeClr val="tx1"/>
                </a:solidFill>
              </a:rPr>
              <a:t>It provides a framework that includes both traditional requirements engineering approaches to functional requirements and an approach to security requirements engineering that focuses on assets and harm to </a:t>
            </a:r>
            <a:r>
              <a:rPr lang="en-US" smtClean="0">
                <a:solidFill>
                  <a:schemeClr val="tx1"/>
                </a:solidFill>
              </a:rPr>
              <a:t>those assets.</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3181174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lstStyle/>
          <a:p>
            <a:r>
              <a:rPr lang="en-US" dirty="0" smtClean="0">
                <a:solidFill>
                  <a:schemeClr val="tx1"/>
                </a:solidFill>
              </a:rPr>
              <a:t>Misuse and abuse cases</a:t>
            </a:r>
            <a:endParaRPr lang="en-US" dirty="0">
              <a:solidFill>
                <a:schemeClr val="tx1"/>
              </a:solidFill>
            </a:endParaRPr>
          </a:p>
        </p:txBody>
      </p:sp>
      <p:sp>
        <p:nvSpPr>
          <p:cNvPr id="3" name="Content Placeholder 2"/>
          <p:cNvSpPr>
            <a:spLocks noGrp="1"/>
          </p:cNvSpPr>
          <p:nvPr>
            <p:ph idx="1"/>
          </p:nvPr>
        </p:nvSpPr>
        <p:spPr>
          <a:xfrm>
            <a:off x="1043492" y="1676400"/>
            <a:ext cx="7033708" cy="4156229"/>
          </a:xfrm>
        </p:spPr>
        <p:txBody>
          <a:bodyPr>
            <a:normAutofit fontScale="92500" lnSpcReduction="20000"/>
          </a:bodyPr>
          <a:lstStyle/>
          <a:p>
            <a:r>
              <a:rPr lang="en-US" dirty="0" smtClean="0">
                <a:solidFill>
                  <a:schemeClr val="tx1"/>
                </a:solidFill>
              </a:rPr>
              <a:t>Present a way to represent non-normative behavior that is not normally described in use cases.</a:t>
            </a:r>
          </a:p>
          <a:p>
            <a:r>
              <a:rPr lang="en-US" dirty="0" smtClean="0">
                <a:solidFill>
                  <a:schemeClr val="tx1"/>
                </a:solidFill>
              </a:rPr>
              <a:t>One of the goals is to help you to decide and document how software should react to illegitimate use.</a:t>
            </a:r>
          </a:p>
          <a:p>
            <a:r>
              <a:rPr lang="en-US" dirty="0" smtClean="0">
                <a:solidFill>
                  <a:schemeClr val="tx1"/>
                </a:solidFill>
              </a:rPr>
              <a:t>Misuse(or abuse) cases can help you to begin to see your software in the same light that attackers do.</a:t>
            </a:r>
          </a:p>
          <a:p>
            <a:r>
              <a:rPr lang="en-US" dirty="0" smtClean="0">
                <a:solidFill>
                  <a:schemeClr val="tx1"/>
                </a:solidFill>
              </a:rPr>
              <a:t>By thinking beyond normative features while simultaneously contemplating negative or unexpected events:</a:t>
            </a:r>
          </a:p>
          <a:p>
            <a:pPr lvl="1"/>
            <a:r>
              <a:rPr lang="en-US" dirty="0" smtClean="0">
                <a:solidFill>
                  <a:schemeClr val="tx1"/>
                </a:solidFill>
              </a:rPr>
              <a:t>You can better understand how to create secure and reliable software.</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77336"/>
          </a:xfrm>
        </p:spPr>
        <p:txBody>
          <a:bodyPr>
            <a:normAutofit fontScale="90000"/>
          </a:bodyPr>
          <a:lstStyle/>
          <a:p>
            <a:r>
              <a:rPr lang="en-US" dirty="0" smtClean="0">
                <a:solidFill>
                  <a:schemeClr val="tx1"/>
                </a:solidFill>
              </a:rPr>
              <a:t>Security is not a set of features</a:t>
            </a:r>
            <a:endParaRPr lang="en-US" dirty="0">
              <a:solidFill>
                <a:schemeClr val="tx1"/>
              </a:solidFill>
            </a:endParaRPr>
          </a:p>
        </p:txBody>
      </p:sp>
      <p:sp>
        <p:nvSpPr>
          <p:cNvPr id="3" name="Content Placeholder 2"/>
          <p:cNvSpPr>
            <a:spLocks noGrp="1"/>
          </p:cNvSpPr>
          <p:nvPr>
            <p:ph idx="1"/>
          </p:nvPr>
        </p:nvSpPr>
        <p:spPr>
          <a:xfrm>
            <a:off x="1043492" y="2057400"/>
            <a:ext cx="7262308" cy="3775229"/>
          </a:xfrm>
        </p:spPr>
        <p:txBody>
          <a:bodyPr>
            <a:normAutofit fontScale="92500" lnSpcReduction="20000"/>
          </a:bodyPr>
          <a:lstStyle/>
          <a:p>
            <a:r>
              <a:rPr lang="en-US" dirty="0" smtClean="0">
                <a:solidFill>
                  <a:schemeClr val="tx1"/>
                </a:solidFill>
              </a:rPr>
              <a:t>Security is an emergent property of  a system, not a feature.</a:t>
            </a:r>
          </a:p>
          <a:p>
            <a:pPr lvl="1"/>
            <a:r>
              <a:rPr lang="en-US" dirty="0" smtClean="0">
                <a:solidFill>
                  <a:schemeClr val="tx1"/>
                </a:solidFill>
              </a:rPr>
              <a:t>It cannot be bolted on after other software features are codified.</a:t>
            </a:r>
          </a:p>
          <a:p>
            <a:pPr lvl="1"/>
            <a:r>
              <a:rPr lang="en-US" dirty="0" smtClean="0">
                <a:solidFill>
                  <a:schemeClr val="tx1"/>
                </a:solidFill>
              </a:rPr>
              <a:t> nor can it be patched in after attacks have occurred in the field.</a:t>
            </a:r>
          </a:p>
          <a:p>
            <a:r>
              <a:rPr lang="en-US" dirty="0" smtClean="0">
                <a:solidFill>
                  <a:schemeClr val="tx1"/>
                </a:solidFill>
              </a:rPr>
              <a:t>Security must be built into the product from ground up,</a:t>
            </a:r>
          </a:p>
          <a:p>
            <a:pPr lvl="1"/>
            <a:r>
              <a:rPr lang="en-US" dirty="0" smtClean="0">
                <a:solidFill>
                  <a:schemeClr val="tx1"/>
                </a:solidFill>
              </a:rPr>
              <a:t> as a critical part of the design from the very beginning (requirements specification) </a:t>
            </a:r>
          </a:p>
          <a:p>
            <a:pPr lvl="1"/>
            <a:r>
              <a:rPr lang="en-US" dirty="0" smtClean="0">
                <a:solidFill>
                  <a:schemeClr val="tx1"/>
                </a:solidFill>
              </a:rPr>
              <a:t>and included in every subsequent development phase, all the way through fielding a complete system.</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877336"/>
          </a:xfrm>
        </p:spPr>
        <p:txBody>
          <a:bodyPr>
            <a:normAutofit fontScale="90000"/>
          </a:bodyPr>
          <a:lstStyle/>
          <a:p>
            <a:r>
              <a:rPr lang="en-US" dirty="0" smtClean="0">
                <a:solidFill>
                  <a:schemeClr val="tx1"/>
                </a:solidFill>
              </a:rPr>
              <a:t>Security is not a set of features</a:t>
            </a:r>
            <a:endParaRPr lang="en-US" dirty="0">
              <a:solidFill>
                <a:schemeClr val="tx1"/>
              </a:solidFill>
            </a:endParaRPr>
          </a:p>
        </p:txBody>
      </p:sp>
      <p:sp>
        <p:nvSpPr>
          <p:cNvPr id="3" name="Content Placeholder 2"/>
          <p:cNvSpPr>
            <a:spLocks noGrp="1"/>
          </p:cNvSpPr>
          <p:nvPr>
            <p:ph idx="1"/>
          </p:nvPr>
        </p:nvSpPr>
        <p:spPr>
          <a:xfrm>
            <a:off x="1043492" y="1676400"/>
            <a:ext cx="7262308" cy="4156229"/>
          </a:xfrm>
        </p:spPr>
        <p:txBody>
          <a:bodyPr>
            <a:normAutofit/>
          </a:bodyPr>
          <a:lstStyle/>
          <a:p>
            <a:r>
              <a:rPr lang="en-US" dirty="0" smtClean="0">
                <a:solidFill>
                  <a:schemeClr val="tx1"/>
                </a:solidFill>
              </a:rPr>
              <a:t>The best, most cost-effective approach to software security incorporates thinking beyond normative features and maintains that thinking throughout the development process.</a:t>
            </a:r>
          </a:p>
          <a:p>
            <a:r>
              <a:rPr lang="en-US" dirty="0" smtClean="0">
                <a:solidFill>
                  <a:schemeClr val="tx1"/>
                </a:solidFill>
              </a:rPr>
              <a:t>Every time a new requirement, feature, or use case is created, the developer or security specialist should spend some time thinking how that feature might be unintentionally misused or intentionally abused.</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801136"/>
          </a:xfrm>
        </p:spPr>
        <p:txBody>
          <a:bodyPr>
            <a:normAutofit fontScale="90000"/>
          </a:bodyPr>
          <a:lstStyle/>
          <a:p>
            <a:r>
              <a:rPr lang="en-US" sz="3600" dirty="0" smtClean="0">
                <a:solidFill>
                  <a:schemeClr val="tx1"/>
                </a:solidFill>
              </a:rPr>
              <a:t>Thinking about what you can’t do</a:t>
            </a:r>
            <a:endParaRPr lang="en-US" sz="3600" dirty="0">
              <a:solidFill>
                <a:schemeClr val="tx1"/>
              </a:solidFill>
            </a:endParaRPr>
          </a:p>
        </p:txBody>
      </p:sp>
      <p:sp>
        <p:nvSpPr>
          <p:cNvPr id="3" name="Content Placeholder 2"/>
          <p:cNvSpPr>
            <a:spLocks noGrp="1"/>
          </p:cNvSpPr>
          <p:nvPr>
            <p:ph idx="1"/>
          </p:nvPr>
        </p:nvSpPr>
        <p:spPr>
          <a:xfrm>
            <a:off x="1043492" y="1752600"/>
            <a:ext cx="7262308" cy="4080029"/>
          </a:xfrm>
        </p:spPr>
        <p:txBody>
          <a:bodyPr>
            <a:normAutofit fontScale="92500" lnSpcReduction="10000"/>
          </a:bodyPr>
          <a:lstStyle/>
          <a:p>
            <a:r>
              <a:rPr lang="en-US" dirty="0" smtClean="0">
                <a:solidFill>
                  <a:schemeClr val="tx1"/>
                </a:solidFill>
              </a:rPr>
              <a:t>If the development process doesn’t address unexpected or abnormal behavior, then the attacker usually has plenty of raw material to work with. For example;</a:t>
            </a:r>
          </a:p>
          <a:p>
            <a:pPr lvl="1"/>
            <a:r>
              <a:rPr lang="en-US" dirty="0" smtClean="0">
                <a:solidFill>
                  <a:schemeClr val="tx1"/>
                </a:solidFill>
              </a:rPr>
              <a:t>They always probe well-known locations-boundary conditions, edges, intersystem communication, and system assumptions-in the course of their attacks.</a:t>
            </a:r>
          </a:p>
          <a:p>
            <a:pPr lvl="1"/>
            <a:r>
              <a:rPr lang="en-US" dirty="0" smtClean="0">
                <a:solidFill>
                  <a:schemeClr val="tx1"/>
                </a:solidFill>
              </a:rPr>
              <a:t>They can try to undermine the assumptions on which a system was built.</a:t>
            </a:r>
          </a:p>
          <a:p>
            <a:r>
              <a:rPr lang="en-US" dirty="0" smtClean="0">
                <a:solidFill>
                  <a:schemeClr val="tx1"/>
                </a:solidFill>
              </a:rPr>
              <a:t>When we design and analyze  a system, we are in a great position to know our systems better than potential attackers do.</a:t>
            </a:r>
          </a:p>
          <a:p>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801136"/>
          </a:xfrm>
        </p:spPr>
        <p:txBody>
          <a:bodyPr>
            <a:normAutofit fontScale="90000"/>
          </a:bodyPr>
          <a:lstStyle/>
          <a:p>
            <a:r>
              <a:rPr lang="en-US" sz="3600" dirty="0" smtClean="0">
                <a:solidFill>
                  <a:schemeClr val="tx1"/>
                </a:solidFill>
              </a:rPr>
              <a:t>Thinking about what you can’t do</a:t>
            </a:r>
            <a:endParaRPr lang="en-US" sz="3600" dirty="0">
              <a:solidFill>
                <a:schemeClr val="tx1"/>
              </a:solidFill>
            </a:endParaRPr>
          </a:p>
        </p:txBody>
      </p:sp>
      <p:sp>
        <p:nvSpPr>
          <p:cNvPr id="3" name="Content Placeholder 2"/>
          <p:cNvSpPr>
            <a:spLocks noGrp="1"/>
          </p:cNvSpPr>
          <p:nvPr>
            <p:ph idx="1"/>
          </p:nvPr>
        </p:nvSpPr>
        <p:spPr>
          <a:xfrm>
            <a:off x="1043492" y="1752600"/>
            <a:ext cx="7262308" cy="4080029"/>
          </a:xfrm>
        </p:spPr>
        <p:txBody>
          <a:bodyPr>
            <a:normAutofit/>
          </a:bodyPr>
          <a:lstStyle/>
          <a:p>
            <a:r>
              <a:rPr lang="en-US" dirty="0" smtClean="0">
                <a:solidFill>
                  <a:schemeClr val="tx1"/>
                </a:solidFill>
              </a:rPr>
              <a:t>We must leverage this knowledge to the benefit of security and reliability, which we can achieve by asking and answering the following critical questions</a:t>
            </a:r>
          </a:p>
          <a:p>
            <a:pPr marL="822960" lvl="1" indent="-457200">
              <a:buFont typeface="+mj-lt"/>
              <a:buAutoNum type="arabicPeriod"/>
            </a:pPr>
            <a:r>
              <a:rPr lang="en-US" dirty="0" smtClean="0">
                <a:solidFill>
                  <a:schemeClr val="tx1"/>
                </a:solidFill>
              </a:rPr>
              <a:t>Which assumptions are implicit in our system?</a:t>
            </a:r>
          </a:p>
          <a:p>
            <a:pPr marL="822960" lvl="1" indent="-457200">
              <a:buFont typeface="+mj-lt"/>
              <a:buAutoNum type="arabicPeriod"/>
            </a:pPr>
            <a:r>
              <a:rPr lang="en-US" dirty="0" smtClean="0">
                <a:solidFill>
                  <a:schemeClr val="tx1"/>
                </a:solidFill>
              </a:rPr>
              <a:t>Which kinds of things make our assumptions false?</a:t>
            </a:r>
          </a:p>
          <a:p>
            <a:pPr marL="822960" lvl="1" indent="-457200">
              <a:buFont typeface="+mj-lt"/>
              <a:buAutoNum type="arabicPeriod"/>
            </a:pPr>
            <a:r>
              <a:rPr lang="en-US" dirty="0" smtClean="0">
                <a:solidFill>
                  <a:schemeClr val="tx1"/>
                </a:solidFill>
              </a:rPr>
              <a:t>Which kinds of attack patterns will an attacker bring to bear?</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fontScale="90000"/>
          </a:bodyPr>
          <a:lstStyle/>
          <a:p>
            <a:r>
              <a:rPr lang="en-US" dirty="0" smtClean="0">
                <a:solidFill>
                  <a:schemeClr val="tx1"/>
                </a:solidFill>
              </a:rPr>
              <a:t>Creating useful misuse cases</a:t>
            </a:r>
            <a:endParaRPr lang="en-US" dirty="0">
              <a:solidFill>
                <a:schemeClr val="tx1"/>
              </a:solidFill>
            </a:endParaRPr>
          </a:p>
        </p:txBody>
      </p:sp>
      <p:sp>
        <p:nvSpPr>
          <p:cNvPr id="3" name="Content Placeholder 2"/>
          <p:cNvSpPr>
            <a:spLocks noGrp="1"/>
          </p:cNvSpPr>
          <p:nvPr>
            <p:ph idx="1"/>
          </p:nvPr>
        </p:nvSpPr>
        <p:spPr>
          <a:xfrm>
            <a:off x="685800" y="1981200"/>
            <a:ext cx="7772400" cy="3851429"/>
          </a:xfrm>
        </p:spPr>
        <p:txBody>
          <a:bodyPr>
            <a:normAutofit fontScale="92500"/>
          </a:bodyPr>
          <a:lstStyle/>
          <a:p>
            <a:r>
              <a:rPr lang="en-US" dirty="0" smtClean="0">
                <a:solidFill>
                  <a:schemeClr val="tx1"/>
                </a:solidFill>
              </a:rPr>
              <a:t>Theoretical methods require fully specifying a system with rigorous formal models and logics, but such activities are extremely time and resource intensive.</a:t>
            </a:r>
          </a:p>
          <a:p>
            <a:r>
              <a:rPr lang="en-US" dirty="0" smtClean="0">
                <a:solidFill>
                  <a:schemeClr val="tx1"/>
                </a:solidFill>
              </a:rPr>
              <a:t>The Simplest and most practical method for creating misuse cases is through a process of informed brainstorming.</a:t>
            </a:r>
          </a:p>
          <a:p>
            <a:r>
              <a:rPr lang="en-US" dirty="0" smtClean="0">
                <a:solidFill>
                  <a:schemeClr val="tx1"/>
                </a:solidFill>
              </a:rPr>
              <a:t>A more practical approach teams security and reliability experts with Subject matter experts (SMEs). This approach relies heavily on expertise and covers a lot of </a:t>
            </a:r>
            <a:r>
              <a:rPr lang="en-US" smtClean="0">
                <a:solidFill>
                  <a:schemeClr val="tx1"/>
                </a:solidFill>
              </a:rPr>
              <a:t>ground quickly.</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pPr algn="ctr"/>
            <a:r>
              <a:rPr lang="en-US" dirty="0">
                <a:solidFill>
                  <a:schemeClr val="tx1"/>
                </a:solidFill>
              </a:rPr>
              <a:t>I</a:t>
            </a:r>
            <a:r>
              <a:rPr lang="en-US" dirty="0" smtClean="0">
                <a:solidFill>
                  <a:schemeClr val="tx1"/>
                </a:solidFill>
              </a:rPr>
              <a:t>ntroduction</a:t>
            </a:r>
            <a:endParaRPr lang="en-US" dirty="0">
              <a:solidFill>
                <a:schemeClr val="tx1"/>
              </a:solidFill>
            </a:endParaRPr>
          </a:p>
        </p:txBody>
      </p:sp>
      <p:sp>
        <p:nvSpPr>
          <p:cNvPr id="3" name="Content Placeholder 2"/>
          <p:cNvSpPr>
            <a:spLocks noGrp="1"/>
          </p:cNvSpPr>
          <p:nvPr>
            <p:ph idx="1"/>
          </p:nvPr>
        </p:nvSpPr>
        <p:spPr>
          <a:xfrm>
            <a:off x="609600" y="1905000"/>
            <a:ext cx="7696200" cy="3927629"/>
          </a:xfrm>
        </p:spPr>
        <p:txBody>
          <a:bodyPr>
            <a:normAutofit fontScale="92500" lnSpcReduction="10000"/>
          </a:bodyPr>
          <a:lstStyle/>
          <a:p>
            <a:r>
              <a:rPr lang="en-US" dirty="0" smtClean="0">
                <a:solidFill>
                  <a:schemeClr val="tx1"/>
                </a:solidFill>
              </a:rPr>
              <a:t>When Security requirements are considered at all during the system life cycle, they tend to be</a:t>
            </a:r>
          </a:p>
          <a:p>
            <a:pPr lvl="1"/>
            <a:r>
              <a:rPr lang="en-US" dirty="0" smtClean="0">
                <a:solidFill>
                  <a:schemeClr val="tx1"/>
                </a:solidFill>
              </a:rPr>
              <a:t>General lists of security features such as password protection, firewalls, virus detection tools, etc.</a:t>
            </a:r>
          </a:p>
          <a:p>
            <a:pPr lvl="1"/>
            <a:r>
              <a:rPr lang="en-US" dirty="0" smtClean="0">
                <a:solidFill>
                  <a:schemeClr val="tx1"/>
                </a:solidFill>
              </a:rPr>
              <a:t>They are not security requirements at all, but rather implementation mechanisms that are intended to satisfy unstated requirements, such as authenticated access.</a:t>
            </a:r>
          </a:p>
          <a:p>
            <a:r>
              <a:rPr lang="en-US" dirty="0" smtClean="0">
                <a:solidFill>
                  <a:schemeClr val="tx1"/>
                </a:solidFill>
              </a:rPr>
              <a:t>Security requirements that are specific to the system and that provide for protection of essential services and assets are often neglected.</a:t>
            </a:r>
          </a:p>
          <a:p>
            <a:r>
              <a:rPr lang="en-US" dirty="0" smtClean="0">
                <a:solidFill>
                  <a:schemeClr val="tx1"/>
                </a:solidFill>
              </a:rPr>
              <a:t>Attacker perspective is often not considered.</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3161731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fontScale="90000"/>
          </a:bodyPr>
          <a:lstStyle/>
          <a:p>
            <a:r>
              <a:rPr lang="en-US" dirty="0" smtClean="0">
                <a:solidFill>
                  <a:schemeClr val="tx1"/>
                </a:solidFill>
              </a:rPr>
              <a:t>Creating useful misuse cases</a:t>
            </a:r>
            <a:endParaRPr lang="en-US" dirty="0">
              <a:solidFill>
                <a:schemeClr val="tx1"/>
              </a:solidFill>
            </a:endParaRPr>
          </a:p>
        </p:txBody>
      </p:sp>
      <p:sp>
        <p:nvSpPr>
          <p:cNvPr id="3" name="Content Placeholder 2"/>
          <p:cNvSpPr>
            <a:spLocks noGrp="1"/>
          </p:cNvSpPr>
          <p:nvPr>
            <p:ph idx="1"/>
          </p:nvPr>
        </p:nvSpPr>
        <p:spPr>
          <a:xfrm>
            <a:off x="685800" y="1981200"/>
            <a:ext cx="7772400" cy="3851429"/>
          </a:xfrm>
        </p:spPr>
        <p:txBody>
          <a:bodyPr>
            <a:normAutofit lnSpcReduction="10000"/>
          </a:bodyPr>
          <a:lstStyle/>
          <a:p>
            <a:r>
              <a:rPr lang="en-US" dirty="0" smtClean="0">
                <a:solidFill>
                  <a:schemeClr val="tx1"/>
                </a:solidFill>
              </a:rPr>
              <a:t>To guide brainstorming;</a:t>
            </a:r>
          </a:p>
          <a:p>
            <a:pPr lvl="1"/>
            <a:r>
              <a:rPr lang="en-US" dirty="0" smtClean="0">
                <a:solidFill>
                  <a:schemeClr val="tx1"/>
                </a:solidFill>
              </a:rPr>
              <a:t>Software security experts ask many questions of a system’s designers to help identify the places where the system is likely to have weaknesses. This activity mirrors the way attackers think.</a:t>
            </a:r>
          </a:p>
          <a:p>
            <a:r>
              <a:rPr lang="en-US" dirty="0" smtClean="0">
                <a:solidFill>
                  <a:schemeClr val="tx1"/>
                </a:solidFill>
              </a:rPr>
              <a:t>Such brainstorming involves </a:t>
            </a:r>
          </a:p>
          <a:p>
            <a:pPr lvl="1"/>
            <a:r>
              <a:rPr lang="en-US" dirty="0" smtClean="0">
                <a:solidFill>
                  <a:schemeClr val="tx1"/>
                </a:solidFill>
              </a:rPr>
              <a:t>a careful look at all user interfaces (including environmental factors) </a:t>
            </a:r>
          </a:p>
          <a:p>
            <a:pPr lvl="1"/>
            <a:r>
              <a:rPr lang="en-US" dirty="0" smtClean="0">
                <a:solidFill>
                  <a:schemeClr val="tx1"/>
                </a:solidFill>
              </a:rPr>
              <a:t>and considers events that developers assume a person can’t or won’t do.(attackers, unfortunately, can make these </a:t>
            </a:r>
            <a:r>
              <a:rPr lang="en-US" dirty="0" err="1" smtClean="0">
                <a:solidFill>
                  <a:schemeClr val="tx1"/>
                </a:solidFill>
              </a:rPr>
              <a:t>can’ts</a:t>
            </a:r>
            <a:r>
              <a:rPr lang="en-US" dirty="0" smtClean="0">
                <a:solidFill>
                  <a:schemeClr val="tx1"/>
                </a:solidFill>
              </a:rPr>
              <a:t> and </a:t>
            </a:r>
            <a:r>
              <a:rPr lang="en-US" dirty="0" err="1" smtClean="0">
                <a:solidFill>
                  <a:schemeClr val="tx1"/>
                </a:solidFill>
              </a:rPr>
              <a:t>won’ts</a:t>
            </a:r>
            <a:r>
              <a:rPr lang="en-US" dirty="0" smtClean="0">
                <a:solidFill>
                  <a:schemeClr val="tx1"/>
                </a:solidFill>
              </a:rPr>
              <a:t> happen)</a:t>
            </a:r>
          </a:p>
          <a:p>
            <a:pPr lvl="1"/>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fontScale="90000"/>
          </a:bodyPr>
          <a:lstStyle/>
          <a:p>
            <a:r>
              <a:rPr lang="en-US" dirty="0" smtClean="0">
                <a:solidFill>
                  <a:schemeClr val="tx1"/>
                </a:solidFill>
              </a:rPr>
              <a:t>Creating useful misuse cases</a:t>
            </a:r>
            <a:endParaRPr lang="en-US" dirty="0">
              <a:solidFill>
                <a:schemeClr val="tx1"/>
              </a:solidFill>
            </a:endParaRPr>
          </a:p>
        </p:txBody>
      </p:sp>
      <p:sp>
        <p:nvSpPr>
          <p:cNvPr id="3" name="Content Placeholder 2"/>
          <p:cNvSpPr>
            <a:spLocks noGrp="1"/>
          </p:cNvSpPr>
          <p:nvPr>
            <p:ph idx="1"/>
          </p:nvPr>
        </p:nvSpPr>
        <p:spPr>
          <a:xfrm>
            <a:off x="685800" y="1981200"/>
            <a:ext cx="7772400" cy="3851429"/>
          </a:xfrm>
        </p:spPr>
        <p:txBody>
          <a:bodyPr>
            <a:normAutofit fontScale="92500" lnSpcReduction="10000"/>
          </a:bodyPr>
          <a:lstStyle/>
          <a:p>
            <a:r>
              <a:rPr lang="en-US" dirty="0" smtClean="0">
                <a:solidFill>
                  <a:schemeClr val="tx1"/>
                </a:solidFill>
              </a:rPr>
              <a:t>The process of specifying abuse cases makes a designer very clearly differentiate appropriate use from inappropriate use.</a:t>
            </a:r>
          </a:p>
          <a:p>
            <a:pPr lvl="1"/>
            <a:r>
              <a:rPr lang="en-US" dirty="0" smtClean="0">
                <a:solidFill>
                  <a:schemeClr val="tx1"/>
                </a:solidFill>
              </a:rPr>
              <a:t>To reach this point, however, the designer must ask the right questions. For example:</a:t>
            </a:r>
          </a:p>
          <a:p>
            <a:pPr lvl="2"/>
            <a:r>
              <a:rPr lang="en-US" dirty="0" smtClean="0">
                <a:solidFill>
                  <a:schemeClr val="tx1"/>
                </a:solidFill>
              </a:rPr>
              <a:t>How can the system distinguish between good input and bad input?</a:t>
            </a:r>
          </a:p>
          <a:p>
            <a:pPr lvl="2"/>
            <a:r>
              <a:rPr lang="en-US" dirty="0" smtClean="0">
                <a:solidFill>
                  <a:schemeClr val="tx1"/>
                </a:solidFill>
              </a:rPr>
              <a:t>Can it tell whether a request is coming from a legitimate application or from a rogue application replaying traffic? </a:t>
            </a:r>
            <a:r>
              <a:rPr lang="en-US" dirty="0" err="1" smtClean="0">
                <a:solidFill>
                  <a:schemeClr val="tx1"/>
                </a:solidFill>
              </a:rPr>
              <a:t>e.t.c</a:t>
            </a:r>
            <a:endParaRPr lang="en-US" dirty="0" smtClean="0">
              <a:solidFill>
                <a:schemeClr val="tx1"/>
              </a:solidFill>
            </a:endParaRPr>
          </a:p>
          <a:p>
            <a:r>
              <a:rPr lang="en-US" dirty="0" smtClean="0">
                <a:solidFill>
                  <a:schemeClr val="tx1"/>
                </a:solidFill>
              </a:rPr>
              <a:t>Attack patterns can provide some guidance in developing misuse and abuse cases.</a:t>
            </a:r>
          </a:p>
          <a:p>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fontScale="90000"/>
          </a:bodyPr>
          <a:lstStyle/>
          <a:p>
            <a:r>
              <a:rPr lang="en-US" dirty="0" smtClean="0">
                <a:solidFill>
                  <a:schemeClr val="tx1"/>
                </a:solidFill>
              </a:rPr>
              <a:t>Creating useful misuse cases</a:t>
            </a:r>
            <a:endParaRPr lang="en-US" dirty="0">
              <a:solidFill>
                <a:schemeClr val="tx1"/>
              </a:solidFill>
            </a:endParaRPr>
          </a:p>
        </p:txBody>
      </p:sp>
      <p:sp>
        <p:nvSpPr>
          <p:cNvPr id="3" name="Content Placeholder 2"/>
          <p:cNvSpPr>
            <a:spLocks noGrp="1"/>
          </p:cNvSpPr>
          <p:nvPr>
            <p:ph idx="1"/>
          </p:nvPr>
        </p:nvSpPr>
        <p:spPr>
          <a:xfrm>
            <a:off x="685800" y="1981200"/>
            <a:ext cx="7772400" cy="3851429"/>
          </a:xfrm>
        </p:spPr>
        <p:txBody>
          <a:bodyPr>
            <a:normAutofit fontScale="92500" lnSpcReduction="10000"/>
          </a:bodyPr>
          <a:lstStyle/>
          <a:p>
            <a:r>
              <a:rPr lang="en-US" dirty="0" smtClean="0">
                <a:solidFill>
                  <a:schemeClr val="tx1"/>
                </a:solidFill>
              </a:rPr>
              <a:t>An attack pattern is a blueprint for creating an attack.</a:t>
            </a:r>
          </a:p>
          <a:p>
            <a:pPr lvl="1"/>
            <a:r>
              <a:rPr lang="en-US" dirty="0" smtClean="0">
                <a:solidFill>
                  <a:schemeClr val="tx1"/>
                </a:solidFill>
              </a:rPr>
              <a:t>Patterns allow for a fair amount of variation on a theme.</a:t>
            </a:r>
          </a:p>
          <a:p>
            <a:pPr lvl="1"/>
            <a:r>
              <a:rPr lang="en-US" dirty="0" smtClean="0">
                <a:solidFill>
                  <a:schemeClr val="tx1"/>
                </a:solidFill>
              </a:rPr>
              <a:t>They can take into account many dimensions, including timing, resources required, techniques, and so forth.</a:t>
            </a:r>
          </a:p>
          <a:p>
            <a:r>
              <a:rPr lang="en-US" dirty="0" smtClean="0">
                <a:solidFill>
                  <a:schemeClr val="tx1"/>
                </a:solidFill>
              </a:rPr>
              <a:t>A good approach to creating use cases requires a combination of</a:t>
            </a:r>
          </a:p>
          <a:p>
            <a:pPr lvl="1"/>
            <a:r>
              <a:rPr lang="en-US" dirty="0" smtClean="0">
                <a:solidFill>
                  <a:schemeClr val="tx1"/>
                </a:solidFill>
              </a:rPr>
              <a:t> security know-how </a:t>
            </a:r>
          </a:p>
          <a:p>
            <a:pPr lvl="1"/>
            <a:r>
              <a:rPr lang="en-US" dirty="0" smtClean="0">
                <a:solidFill>
                  <a:schemeClr val="tx1"/>
                </a:solidFill>
              </a:rPr>
              <a:t>and subject matter expertise </a:t>
            </a:r>
          </a:p>
          <a:p>
            <a:pPr>
              <a:buNone/>
            </a:pPr>
            <a:r>
              <a:rPr lang="en-US" dirty="0" smtClean="0">
                <a:solidFill>
                  <a:schemeClr val="tx1"/>
                </a:solidFill>
              </a:rPr>
              <a:t>to prioritize misuse cases as they are generated and to strike a balance between cost and value.</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dirty="0" smtClean="0">
                <a:solidFill>
                  <a:schemeClr val="tx1"/>
                </a:solidFill>
              </a:rPr>
              <a:t>The SQUARE Process Model</a:t>
            </a:r>
            <a:endParaRPr lang="en-US" dirty="0">
              <a:solidFill>
                <a:schemeClr val="tx1"/>
              </a:solidFill>
            </a:endParaRPr>
          </a:p>
        </p:txBody>
      </p:sp>
      <p:sp>
        <p:nvSpPr>
          <p:cNvPr id="3" name="Content Placeholder 2"/>
          <p:cNvSpPr>
            <a:spLocks noGrp="1"/>
          </p:cNvSpPr>
          <p:nvPr>
            <p:ph idx="1"/>
          </p:nvPr>
        </p:nvSpPr>
        <p:spPr>
          <a:xfrm>
            <a:off x="1043492" y="1828800"/>
            <a:ext cx="7033708" cy="4003829"/>
          </a:xfrm>
        </p:spPr>
        <p:txBody>
          <a:bodyPr>
            <a:normAutofit fontScale="92500" lnSpcReduction="20000"/>
          </a:bodyPr>
          <a:lstStyle/>
          <a:p>
            <a:r>
              <a:rPr lang="en-US" dirty="0" smtClean="0">
                <a:solidFill>
                  <a:schemeClr val="tx1"/>
                </a:solidFill>
              </a:rPr>
              <a:t>Although, misuse and abuse cases can be used as a stand-alone activity they are more effective when developed as part of an overall security requirements engineering process.</a:t>
            </a:r>
          </a:p>
          <a:p>
            <a:r>
              <a:rPr lang="en-US" dirty="0" smtClean="0">
                <a:solidFill>
                  <a:schemeClr val="tx1"/>
                </a:solidFill>
              </a:rPr>
              <a:t>The </a:t>
            </a:r>
            <a:r>
              <a:rPr lang="en-US" b="1" dirty="0" smtClean="0">
                <a:solidFill>
                  <a:schemeClr val="tx1"/>
                </a:solidFill>
              </a:rPr>
              <a:t>Security Quality Requirements Engineering (SQUARE)</a:t>
            </a:r>
            <a:r>
              <a:rPr lang="en-US" dirty="0" smtClean="0">
                <a:solidFill>
                  <a:schemeClr val="tx1"/>
                </a:solidFill>
              </a:rPr>
              <a:t> process is one of such.</a:t>
            </a:r>
          </a:p>
          <a:p>
            <a:r>
              <a:rPr lang="en-US" dirty="0" smtClean="0">
                <a:solidFill>
                  <a:schemeClr val="tx1"/>
                </a:solidFill>
              </a:rPr>
              <a:t>It provides means for</a:t>
            </a:r>
          </a:p>
          <a:p>
            <a:pPr marL="525780" indent="-457200">
              <a:buFont typeface="+mj-lt"/>
              <a:buAutoNum type="arabicPeriod"/>
            </a:pPr>
            <a:r>
              <a:rPr lang="en-US" dirty="0" smtClean="0">
                <a:solidFill>
                  <a:schemeClr val="tx1"/>
                </a:solidFill>
              </a:rPr>
              <a:t>Eliciting</a:t>
            </a:r>
          </a:p>
          <a:p>
            <a:pPr marL="525780" indent="-457200">
              <a:buFont typeface="+mj-lt"/>
              <a:buAutoNum type="arabicPeriod"/>
            </a:pPr>
            <a:r>
              <a:rPr lang="en-US" dirty="0" smtClean="0">
                <a:solidFill>
                  <a:schemeClr val="tx1"/>
                </a:solidFill>
              </a:rPr>
              <a:t>Categorizing</a:t>
            </a:r>
          </a:p>
          <a:p>
            <a:pPr marL="525780" indent="-457200">
              <a:buFont typeface="+mj-lt"/>
              <a:buAutoNum type="arabicPeriod"/>
            </a:pPr>
            <a:r>
              <a:rPr lang="en-US" dirty="0" smtClean="0">
                <a:solidFill>
                  <a:schemeClr val="tx1"/>
                </a:solidFill>
              </a:rPr>
              <a:t>And prioritizing security requirements for information technology systems and applications</a:t>
            </a:r>
          </a:p>
          <a:p>
            <a:pPr marL="525780" indent="-457200"/>
            <a:endParaRPr lang="en-US" dirty="0" smtClean="0">
              <a:solidFill>
                <a:schemeClr val="tx1"/>
              </a:solidFill>
            </a:endParaRPr>
          </a:p>
          <a:p>
            <a:pPr marL="822960" lvl="1" indent="-457200">
              <a:buFont typeface="+mj-lt"/>
              <a:buAutoNum type="arabicPeriod"/>
            </a:pP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dirty="0" smtClean="0">
                <a:solidFill>
                  <a:schemeClr val="tx1"/>
                </a:solidFill>
              </a:rPr>
              <a:t>The SQUARE Process Model</a:t>
            </a:r>
            <a:endParaRPr lang="en-US" dirty="0">
              <a:solidFill>
                <a:schemeClr val="tx1"/>
              </a:solidFill>
            </a:endParaRPr>
          </a:p>
        </p:txBody>
      </p:sp>
      <p:sp>
        <p:nvSpPr>
          <p:cNvPr id="3" name="Content Placeholder 2"/>
          <p:cNvSpPr>
            <a:spLocks noGrp="1"/>
          </p:cNvSpPr>
          <p:nvPr>
            <p:ph idx="1"/>
          </p:nvPr>
        </p:nvSpPr>
        <p:spPr>
          <a:xfrm>
            <a:off x="1043492" y="1828800"/>
            <a:ext cx="7033708" cy="4003829"/>
          </a:xfrm>
        </p:spPr>
        <p:txBody>
          <a:bodyPr>
            <a:normAutofit/>
          </a:bodyPr>
          <a:lstStyle/>
          <a:p>
            <a:pPr marL="525780" indent="-457200"/>
            <a:r>
              <a:rPr lang="en-US" dirty="0" smtClean="0">
                <a:solidFill>
                  <a:schemeClr val="tx1"/>
                </a:solidFill>
              </a:rPr>
              <a:t>The focus of the model is to build security concepts into the early stages of the SDLC.</a:t>
            </a:r>
          </a:p>
          <a:p>
            <a:pPr marL="525780" indent="-457200"/>
            <a:r>
              <a:rPr lang="en-US" dirty="0" smtClean="0">
                <a:solidFill>
                  <a:schemeClr val="tx1"/>
                </a:solidFill>
              </a:rPr>
              <a:t>Can also be used </a:t>
            </a:r>
          </a:p>
          <a:p>
            <a:pPr marL="822960" lvl="1" indent="-457200"/>
            <a:r>
              <a:rPr lang="en-US" dirty="0" smtClean="0">
                <a:solidFill>
                  <a:schemeClr val="tx1"/>
                </a:solidFill>
              </a:rPr>
              <a:t>for documenting and analyzing the security aspects of the system once they are implemented in the field</a:t>
            </a:r>
          </a:p>
          <a:p>
            <a:pPr marL="822960" lvl="1" indent="-457200"/>
            <a:r>
              <a:rPr lang="en-US" dirty="0" smtClean="0">
                <a:solidFill>
                  <a:schemeClr val="tx1"/>
                </a:solidFill>
              </a:rPr>
              <a:t>And for steering future improvements and modifications to those systems.</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dirty="0" smtClean="0">
                <a:solidFill>
                  <a:schemeClr val="tx1"/>
                </a:solidFill>
              </a:rPr>
              <a:t>The SQUARE process</a:t>
            </a:r>
            <a:endParaRPr lang="en-US" dirty="0">
              <a:solidFill>
                <a:schemeClr val="tx1"/>
              </a:solidFill>
            </a:endParaRPr>
          </a:p>
        </p:txBody>
      </p:sp>
      <p:sp>
        <p:nvSpPr>
          <p:cNvPr id="3" name="Content Placeholder 2"/>
          <p:cNvSpPr>
            <a:spLocks noGrp="1"/>
          </p:cNvSpPr>
          <p:nvPr>
            <p:ph idx="1"/>
          </p:nvPr>
        </p:nvSpPr>
        <p:spPr>
          <a:xfrm>
            <a:off x="1043492" y="1752600"/>
            <a:ext cx="7262308" cy="4080029"/>
          </a:xfrm>
        </p:spPr>
        <p:txBody>
          <a:bodyPr/>
          <a:lstStyle/>
          <a:p>
            <a:r>
              <a:rPr lang="en-US" i="1" dirty="0" smtClean="0"/>
              <a:t>See the SQUARE Process.doc attachment.</a:t>
            </a:r>
            <a:endParaRPr lang="en-US" i="1" dirty="0"/>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024744" cy="1105936"/>
          </a:xfrm>
        </p:spPr>
        <p:txBody>
          <a:bodyPr>
            <a:normAutofit fontScale="90000"/>
          </a:bodyPr>
          <a:lstStyle/>
          <a:p>
            <a:pPr algn="ctr"/>
            <a:r>
              <a:rPr lang="en-US" dirty="0" smtClean="0">
                <a:solidFill>
                  <a:schemeClr val="tx1"/>
                </a:solidFill>
              </a:rPr>
              <a:t>Importance of requirements engineering</a:t>
            </a:r>
            <a:endParaRPr lang="en-US" dirty="0">
              <a:solidFill>
                <a:schemeClr val="tx1"/>
              </a:solidFill>
            </a:endParaRPr>
          </a:p>
        </p:txBody>
      </p:sp>
      <p:sp>
        <p:nvSpPr>
          <p:cNvPr id="3" name="Content Placeholder 2"/>
          <p:cNvSpPr>
            <a:spLocks noGrp="1"/>
          </p:cNvSpPr>
          <p:nvPr>
            <p:ph idx="1"/>
          </p:nvPr>
        </p:nvSpPr>
        <p:spPr>
          <a:xfrm>
            <a:off x="609600" y="1828800"/>
            <a:ext cx="7696200" cy="4003829"/>
          </a:xfrm>
        </p:spPr>
        <p:txBody>
          <a:bodyPr>
            <a:normAutofit fontScale="92500" lnSpcReduction="10000"/>
          </a:bodyPr>
          <a:lstStyle/>
          <a:p>
            <a:r>
              <a:rPr lang="en-US" dirty="0" smtClean="0">
                <a:solidFill>
                  <a:schemeClr val="tx1"/>
                </a:solidFill>
              </a:rPr>
              <a:t>Studies have shown that it costs more to correct requirements engineering problems once the system has become operational than if they were detected during requirements development.</a:t>
            </a:r>
          </a:p>
          <a:p>
            <a:r>
              <a:rPr lang="en-US" dirty="0" smtClean="0">
                <a:solidFill>
                  <a:schemeClr val="tx1"/>
                </a:solidFill>
              </a:rPr>
              <a:t>Other studies have shown that reworking requirements, design, and code defects on most software development project accounts for 40 to 50 percent of the total project effort.</a:t>
            </a:r>
          </a:p>
          <a:p>
            <a:r>
              <a:rPr lang="en-US" dirty="0" smtClean="0">
                <a:solidFill>
                  <a:schemeClr val="tx1"/>
                </a:solidFill>
              </a:rPr>
              <a:t>These figures show that by the time an application is installed in its operational environment, it is very difficult and expensive to significantly improve its security.</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3161731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1219200"/>
          </a:xfrm>
        </p:spPr>
        <p:txBody>
          <a:bodyPr>
            <a:normAutofit fontScale="90000"/>
          </a:bodyPr>
          <a:lstStyle/>
          <a:p>
            <a:pPr algn="ctr"/>
            <a:r>
              <a:rPr lang="en-US" dirty="0" smtClean="0">
                <a:solidFill>
                  <a:schemeClr val="tx1"/>
                </a:solidFill>
              </a:rPr>
              <a:t>Effects of requirements problems</a:t>
            </a:r>
            <a:endParaRPr lang="en-US" dirty="0">
              <a:solidFill>
                <a:schemeClr val="tx1"/>
              </a:solidFill>
            </a:endParaRPr>
          </a:p>
        </p:txBody>
      </p:sp>
      <p:sp>
        <p:nvSpPr>
          <p:cNvPr id="3" name="Content Placeholder 2"/>
          <p:cNvSpPr>
            <a:spLocks noGrp="1"/>
          </p:cNvSpPr>
          <p:nvPr>
            <p:ph idx="1"/>
          </p:nvPr>
        </p:nvSpPr>
        <p:spPr>
          <a:xfrm>
            <a:off x="609600" y="1905000"/>
            <a:ext cx="7696200" cy="3927629"/>
          </a:xfrm>
        </p:spPr>
        <p:txBody>
          <a:bodyPr>
            <a:normAutofit/>
          </a:bodyPr>
          <a:lstStyle/>
          <a:p>
            <a:r>
              <a:rPr lang="en-US" dirty="0" smtClean="0">
                <a:solidFill>
                  <a:schemeClr val="tx1"/>
                </a:solidFill>
              </a:rPr>
              <a:t>Projects are significantly over budget, go past schedule, have significantly reduced scope, or are cancelled.</a:t>
            </a:r>
          </a:p>
          <a:p>
            <a:r>
              <a:rPr lang="en-US" dirty="0" smtClean="0">
                <a:solidFill>
                  <a:schemeClr val="tx1"/>
                </a:solidFill>
              </a:rPr>
              <a:t>Development teams deliver poor-quality applications.</a:t>
            </a:r>
          </a:p>
          <a:p>
            <a:r>
              <a:rPr lang="en-US" dirty="0" smtClean="0">
                <a:solidFill>
                  <a:schemeClr val="tx1"/>
                </a:solidFill>
              </a:rPr>
              <a:t>Products are not significantly used once delivered.</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3608471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382434" cy="1524000"/>
          </a:xfrm>
        </p:spPr>
        <p:txBody>
          <a:bodyPr>
            <a:normAutofit fontScale="90000"/>
          </a:bodyPr>
          <a:lstStyle/>
          <a:p>
            <a:pPr algn="ctr"/>
            <a:r>
              <a:rPr lang="en-US" dirty="0" smtClean="0">
                <a:solidFill>
                  <a:schemeClr val="tx1"/>
                </a:solidFill>
              </a:rPr>
              <a:t>Problems faced by requirements engineering on individual projects</a:t>
            </a:r>
            <a:endParaRPr lang="en-US" dirty="0">
              <a:solidFill>
                <a:schemeClr val="tx1"/>
              </a:solidFill>
            </a:endParaRPr>
          </a:p>
        </p:txBody>
      </p:sp>
      <p:sp>
        <p:nvSpPr>
          <p:cNvPr id="3" name="Content Placeholder 2"/>
          <p:cNvSpPr>
            <a:spLocks noGrp="1"/>
          </p:cNvSpPr>
          <p:nvPr>
            <p:ph idx="1"/>
          </p:nvPr>
        </p:nvSpPr>
        <p:spPr>
          <a:xfrm>
            <a:off x="609600" y="1905000"/>
            <a:ext cx="7696200" cy="3927629"/>
          </a:xfrm>
        </p:spPr>
        <p:txBody>
          <a:bodyPr>
            <a:normAutofit fontScale="92500" lnSpcReduction="10000"/>
          </a:bodyPr>
          <a:lstStyle/>
          <a:p>
            <a:r>
              <a:rPr lang="en-US" dirty="0" smtClean="0">
                <a:solidFill>
                  <a:schemeClr val="tx1"/>
                </a:solidFill>
              </a:rPr>
              <a:t>Requirements identification typically does not include all relevant stakeholders and does not use the most modern or efficient techniques.</a:t>
            </a:r>
          </a:p>
          <a:p>
            <a:r>
              <a:rPr lang="en-US" dirty="0" smtClean="0">
                <a:solidFill>
                  <a:schemeClr val="tx1"/>
                </a:solidFill>
              </a:rPr>
              <a:t>Requirements are often statements describing architecture constraints or implementation mechanisms rather than statements describing what the system must do.</a:t>
            </a:r>
          </a:p>
          <a:p>
            <a:r>
              <a:rPr lang="en-US" dirty="0" smtClean="0">
                <a:solidFill>
                  <a:schemeClr val="tx1"/>
                </a:solidFill>
              </a:rPr>
              <a:t>Requirements are often directly specified without any analysis or modeling.</a:t>
            </a:r>
            <a:r>
              <a:rPr lang="en-US" dirty="0">
                <a:solidFill>
                  <a:schemeClr val="tx1"/>
                </a:solidFill>
              </a:rPr>
              <a:t> </a:t>
            </a:r>
            <a:r>
              <a:rPr lang="en-US" dirty="0" smtClean="0">
                <a:solidFill>
                  <a:schemeClr val="tx1"/>
                </a:solidFill>
              </a:rPr>
              <a:t>When analysis is done, it is usually restricted to functional end-user requirements, ignoring</a:t>
            </a:r>
          </a:p>
          <a:p>
            <a:pPr marL="822960" lvl="1" indent="-457200">
              <a:buFont typeface="+mj-lt"/>
              <a:buAutoNum type="arabicPeriod"/>
            </a:pPr>
            <a:r>
              <a:rPr lang="en-US" dirty="0" smtClean="0">
                <a:solidFill>
                  <a:schemeClr val="tx1"/>
                </a:solidFill>
              </a:rPr>
              <a:t>Quality requirements such as security</a:t>
            </a: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2686727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382434" cy="1524000"/>
          </a:xfrm>
        </p:spPr>
        <p:txBody>
          <a:bodyPr>
            <a:normAutofit fontScale="90000"/>
          </a:bodyPr>
          <a:lstStyle/>
          <a:p>
            <a:pPr algn="ctr"/>
            <a:r>
              <a:rPr lang="en-US" dirty="0" smtClean="0">
                <a:solidFill>
                  <a:schemeClr val="tx1"/>
                </a:solidFill>
              </a:rPr>
              <a:t>Problems faced by requirements engineering on individual projects</a:t>
            </a:r>
            <a:endParaRPr lang="en-US" dirty="0">
              <a:solidFill>
                <a:schemeClr val="tx1"/>
              </a:solidFill>
            </a:endParaRPr>
          </a:p>
        </p:txBody>
      </p:sp>
      <p:sp>
        <p:nvSpPr>
          <p:cNvPr id="3" name="Content Placeholder 2"/>
          <p:cNvSpPr>
            <a:spLocks noGrp="1"/>
          </p:cNvSpPr>
          <p:nvPr>
            <p:ph idx="1"/>
          </p:nvPr>
        </p:nvSpPr>
        <p:spPr>
          <a:xfrm>
            <a:off x="609600" y="1905000"/>
            <a:ext cx="7696200" cy="3927629"/>
          </a:xfrm>
        </p:spPr>
        <p:txBody>
          <a:bodyPr>
            <a:normAutofit lnSpcReduction="10000"/>
          </a:bodyPr>
          <a:lstStyle/>
          <a:p>
            <a:pPr marL="822960" lvl="1" indent="-457200">
              <a:buFont typeface="+mj-lt"/>
              <a:buAutoNum type="arabicPeriod" startAt="2"/>
            </a:pPr>
            <a:r>
              <a:rPr lang="en-US" dirty="0" smtClean="0">
                <a:solidFill>
                  <a:schemeClr val="tx1"/>
                </a:solidFill>
              </a:rPr>
              <a:t>Other functional and nonfunctional requirements and</a:t>
            </a:r>
          </a:p>
          <a:p>
            <a:pPr marL="822960" lvl="1" indent="-457200">
              <a:buFont typeface="+mj-lt"/>
              <a:buAutoNum type="arabicPeriod" startAt="2"/>
            </a:pPr>
            <a:r>
              <a:rPr lang="en-US" dirty="0" smtClean="0">
                <a:solidFill>
                  <a:schemeClr val="tx1"/>
                </a:solidFill>
              </a:rPr>
              <a:t>Architecture, design, implementation, and testing constraints.</a:t>
            </a:r>
          </a:p>
          <a:p>
            <a:r>
              <a:rPr lang="en-US" dirty="0" smtClean="0">
                <a:solidFill>
                  <a:schemeClr val="tx1"/>
                </a:solidFill>
              </a:rPr>
              <a:t>Requirements specification is typically haphazard, with specified requirements being ambiguous, incomplete (e.g., nonfunctional requirements are often missing), inconsistent, not cohesive, infeasible, obsolete, neither testable nor capable of being validated, and not usable by all of their intended audiences.</a:t>
            </a: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2686727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382434" cy="1524000"/>
          </a:xfrm>
        </p:spPr>
        <p:txBody>
          <a:bodyPr>
            <a:normAutofit fontScale="90000"/>
          </a:bodyPr>
          <a:lstStyle/>
          <a:p>
            <a:pPr algn="ctr"/>
            <a:r>
              <a:rPr lang="en-US" dirty="0" smtClean="0">
                <a:solidFill>
                  <a:schemeClr val="tx1"/>
                </a:solidFill>
              </a:rPr>
              <a:t>Problems faced by requirements engineering on individual projects</a:t>
            </a:r>
            <a:endParaRPr lang="en-US" dirty="0">
              <a:solidFill>
                <a:schemeClr val="tx1"/>
              </a:solidFill>
            </a:endParaRPr>
          </a:p>
        </p:txBody>
      </p:sp>
      <p:sp>
        <p:nvSpPr>
          <p:cNvPr id="3" name="Content Placeholder 2"/>
          <p:cNvSpPr>
            <a:spLocks noGrp="1"/>
          </p:cNvSpPr>
          <p:nvPr>
            <p:ph idx="1"/>
          </p:nvPr>
        </p:nvSpPr>
        <p:spPr>
          <a:xfrm>
            <a:off x="609600" y="1905000"/>
            <a:ext cx="7696200" cy="3927629"/>
          </a:xfrm>
        </p:spPr>
        <p:txBody>
          <a:bodyPr>
            <a:normAutofit/>
          </a:bodyPr>
          <a:lstStyle/>
          <a:p>
            <a:r>
              <a:rPr lang="en-US" dirty="0" smtClean="0">
                <a:solidFill>
                  <a:schemeClr val="tx1"/>
                </a:solidFill>
              </a:rPr>
              <a:t>Requirements management is typically weak, with ineffective forms of data capture (e.g., in one or more documents rather than in a database or tool) and missing attributes.</a:t>
            </a:r>
          </a:p>
          <a:p>
            <a:pPr lvl="1"/>
            <a:r>
              <a:rPr lang="en-US" dirty="0" smtClean="0">
                <a:solidFill>
                  <a:schemeClr val="tx1"/>
                </a:solidFill>
              </a:rPr>
              <a:t>It is often limited to tracing, scheduling, and prioritization, without change tracking or other configuration management.</a:t>
            </a:r>
          </a:p>
          <a:p>
            <a:pPr lvl="1"/>
            <a:r>
              <a:rPr lang="en-US" dirty="0" smtClean="0">
                <a:solidFill>
                  <a:schemeClr val="tx1"/>
                </a:solidFill>
              </a:rPr>
              <a:t>Alternatively,  it may be limited to the capabilities provided by a specific too, with little opportunity for improvement.</a:t>
            </a: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2686727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1219200"/>
          </a:xfrm>
        </p:spPr>
        <p:txBody>
          <a:bodyPr>
            <a:normAutofit/>
          </a:bodyPr>
          <a:lstStyle/>
          <a:p>
            <a:pPr algn="ctr"/>
            <a:r>
              <a:rPr lang="en-US" dirty="0" smtClean="0">
                <a:solidFill>
                  <a:schemeClr val="tx1"/>
                </a:solidFill>
              </a:rPr>
              <a:t>Quality requirements</a:t>
            </a:r>
            <a:endParaRPr lang="en-US" dirty="0">
              <a:solidFill>
                <a:schemeClr val="tx1"/>
              </a:solidFill>
            </a:endParaRPr>
          </a:p>
        </p:txBody>
      </p:sp>
      <p:sp>
        <p:nvSpPr>
          <p:cNvPr id="3" name="Content Placeholder 2"/>
          <p:cNvSpPr>
            <a:spLocks noGrp="1"/>
          </p:cNvSpPr>
          <p:nvPr>
            <p:ph idx="1"/>
          </p:nvPr>
        </p:nvSpPr>
        <p:spPr>
          <a:xfrm>
            <a:off x="609600" y="1905000"/>
            <a:ext cx="7696200" cy="4191000"/>
          </a:xfrm>
        </p:spPr>
        <p:txBody>
          <a:bodyPr>
            <a:normAutofit fontScale="85000" lnSpcReduction="20000"/>
          </a:bodyPr>
          <a:lstStyle/>
          <a:p>
            <a:r>
              <a:rPr lang="en-US" dirty="0" smtClean="0">
                <a:solidFill>
                  <a:schemeClr val="tx1"/>
                </a:solidFill>
              </a:rPr>
              <a:t>These include</a:t>
            </a:r>
          </a:p>
          <a:p>
            <a:pPr marL="822960" lvl="1" indent="-457200">
              <a:buFont typeface="+mj-lt"/>
              <a:buAutoNum type="arabicPeriod"/>
            </a:pPr>
            <a:r>
              <a:rPr lang="en-US" dirty="0" smtClean="0">
                <a:solidFill>
                  <a:schemeClr val="tx1"/>
                </a:solidFill>
              </a:rPr>
              <a:t>Performance</a:t>
            </a:r>
          </a:p>
          <a:p>
            <a:pPr marL="822960" lvl="1" indent="-457200">
              <a:buFont typeface="+mj-lt"/>
              <a:buAutoNum type="arabicPeriod"/>
            </a:pPr>
            <a:r>
              <a:rPr lang="en-US" dirty="0" smtClean="0">
                <a:solidFill>
                  <a:schemeClr val="tx1"/>
                </a:solidFill>
              </a:rPr>
              <a:t>Safety</a:t>
            </a:r>
          </a:p>
          <a:p>
            <a:pPr marL="822960" lvl="1" indent="-457200">
              <a:buFont typeface="+mj-lt"/>
              <a:buAutoNum type="arabicPeriod"/>
            </a:pPr>
            <a:r>
              <a:rPr lang="en-US" dirty="0" smtClean="0">
                <a:solidFill>
                  <a:schemeClr val="tx1"/>
                </a:solidFill>
              </a:rPr>
              <a:t>Security</a:t>
            </a:r>
          </a:p>
          <a:p>
            <a:pPr marL="822960" lvl="1" indent="-457200">
              <a:buFont typeface="+mj-lt"/>
              <a:buAutoNum type="arabicPeriod"/>
            </a:pPr>
            <a:r>
              <a:rPr lang="en-US" dirty="0" smtClean="0">
                <a:solidFill>
                  <a:schemeClr val="tx1"/>
                </a:solidFill>
              </a:rPr>
              <a:t>Reliability</a:t>
            </a:r>
          </a:p>
          <a:p>
            <a:pPr marL="822960" lvl="1" indent="-457200">
              <a:buFont typeface="+mj-lt"/>
              <a:buAutoNum type="arabicPeriod"/>
            </a:pPr>
            <a:r>
              <a:rPr lang="en-US" dirty="0" smtClean="0">
                <a:solidFill>
                  <a:schemeClr val="tx1"/>
                </a:solidFill>
              </a:rPr>
              <a:t>And maintainability</a:t>
            </a:r>
          </a:p>
          <a:p>
            <a:r>
              <a:rPr lang="en-US" dirty="0" smtClean="0">
                <a:solidFill>
                  <a:schemeClr val="tx1"/>
                </a:solidFill>
              </a:rPr>
              <a:t>These are often neglected in comparison to functional end-user requirements due to:</a:t>
            </a:r>
          </a:p>
          <a:p>
            <a:pPr lvl="1"/>
            <a:r>
              <a:rPr lang="en-US" dirty="0" smtClean="0">
                <a:solidFill>
                  <a:schemeClr val="tx1"/>
                </a:solidFill>
              </a:rPr>
              <a:t>The desire to keep costs down </a:t>
            </a:r>
          </a:p>
          <a:p>
            <a:pPr lvl="1"/>
            <a:r>
              <a:rPr lang="en-US" dirty="0" smtClean="0">
                <a:solidFill>
                  <a:schemeClr val="tx1"/>
                </a:solidFill>
              </a:rPr>
              <a:t>and meet  aggressive schedules</a:t>
            </a:r>
          </a:p>
          <a:p>
            <a:r>
              <a:rPr lang="en-US" dirty="0" smtClean="0">
                <a:solidFill>
                  <a:schemeClr val="tx1"/>
                </a:solidFill>
              </a:rPr>
              <a:t>Some quality requirements are nonfunctional requirements, but others describe system functionality, even though it may not contribute directly to end-user requirements.</a:t>
            </a:r>
          </a:p>
          <a:p>
            <a:pPr marL="822960" lvl="1" indent="-457200">
              <a:buFont typeface="+mj-lt"/>
              <a:buAutoNum type="arabicPeriod"/>
            </a:pP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1817263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09600"/>
            <a:ext cx="7024744" cy="1219200"/>
          </a:xfrm>
        </p:spPr>
        <p:txBody>
          <a:bodyPr>
            <a:normAutofit fontScale="90000"/>
          </a:bodyPr>
          <a:lstStyle/>
          <a:p>
            <a:pPr algn="ctr"/>
            <a:r>
              <a:rPr lang="en-US" dirty="0" smtClean="0">
                <a:solidFill>
                  <a:schemeClr val="tx1"/>
                </a:solidFill>
              </a:rPr>
              <a:t>Security requirements engineering</a:t>
            </a:r>
            <a:endParaRPr lang="en-US" dirty="0">
              <a:solidFill>
                <a:schemeClr val="tx1"/>
              </a:solidFill>
            </a:endParaRPr>
          </a:p>
        </p:txBody>
      </p:sp>
      <p:sp>
        <p:nvSpPr>
          <p:cNvPr id="3" name="Content Placeholder 2"/>
          <p:cNvSpPr>
            <a:spLocks noGrp="1"/>
          </p:cNvSpPr>
          <p:nvPr>
            <p:ph idx="1"/>
          </p:nvPr>
        </p:nvSpPr>
        <p:spPr>
          <a:xfrm>
            <a:off x="609600" y="1905000"/>
            <a:ext cx="7696200" cy="3927629"/>
          </a:xfrm>
        </p:spPr>
        <p:txBody>
          <a:bodyPr>
            <a:normAutofit fontScale="92500" lnSpcReduction="20000"/>
          </a:bodyPr>
          <a:lstStyle/>
          <a:p>
            <a:r>
              <a:rPr lang="en-US" dirty="0" smtClean="0">
                <a:solidFill>
                  <a:schemeClr val="tx1"/>
                </a:solidFill>
              </a:rPr>
              <a:t>Security requirements are often developed independent of other requirements engineering activities.</a:t>
            </a:r>
          </a:p>
          <a:p>
            <a:pPr lvl="1"/>
            <a:r>
              <a:rPr lang="en-US" dirty="0" smtClean="0">
                <a:solidFill>
                  <a:schemeClr val="tx1"/>
                </a:solidFill>
              </a:rPr>
              <a:t>Specific security requirements are often neglected, and functional requirements are specified in blissful ignorance of security aspects.</a:t>
            </a:r>
          </a:p>
          <a:p>
            <a:r>
              <a:rPr lang="en-US" dirty="0" smtClean="0">
                <a:solidFill>
                  <a:schemeClr val="tx1"/>
                </a:solidFill>
              </a:rPr>
              <a:t>Security requirements development should be planned as iterative activities, taking place as change occurs to dynamically changing operational  and business goals.</a:t>
            </a:r>
          </a:p>
          <a:p>
            <a:r>
              <a:rPr lang="en-US" dirty="0" smtClean="0">
                <a:solidFill>
                  <a:schemeClr val="tx1"/>
                </a:solidFill>
              </a:rPr>
              <a:t>It should dwell on what the system should not do as opposed to the attention that is usually paid on what a system should do (functionality)</a:t>
            </a:r>
            <a:endParaRPr lang="en-US" dirty="0">
              <a:solidFill>
                <a:schemeClr val="tx1"/>
              </a:solidFill>
            </a:endParaRPr>
          </a:p>
        </p:txBody>
      </p:sp>
      <p:sp>
        <p:nvSpPr>
          <p:cNvPr id="4" name="Date Placeholder 3"/>
          <p:cNvSpPr>
            <a:spLocks noGrp="1"/>
          </p:cNvSpPr>
          <p:nvPr>
            <p:ph type="dt" sz="half" idx="10"/>
          </p:nvPr>
        </p:nvSpPr>
        <p:spPr/>
        <p:txBody>
          <a:bodyPr/>
          <a:lstStyle/>
          <a:p>
            <a:fld id="{22472C4B-582C-4A16-9CAF-1DCFAF4B58CF}" type="datetime1">
              <a:rPr lang="en-US" smtClean="0"/>
              <a:pPr/>
              <a:t>3/22/2011</a:t>
            </a:fld>
            <a:endParaRPr lang="en-US"/>
          </a:p>
        </p:txBody>
      </p:sp>
      <p:sp>
        <p:nvSpPr>
          <p:cNvPr id="5" name="Footer Placeholder 4"/>
          <p:cNvSpPr>
            <a:spLocks noGrp="1"/>
          </p:cNvSpPr>
          <p:nvPr>
            <p:ph type="ftr" sz="quarter" idx="11"/>
          </p:nvPr>
        </p:nvSpPr>
        <p:spPr/>
        <p:txBody>
          <a:bodyPr/>
          <a:lstStyle/>
          <a:p>
            <a:r>
              <a:rPr lang="en-US" smtClean="0"/>
              <a:t>Adapted from Software Security Engineering: A Guide for Project Managers by Allen etal </a:t>
            </a:r>
            <a:endParaRPr lang="en-US"/>
          </a:p>
        </p:txBody>
      </p:sp>
    </p:spTree>
    <p:extLst>
      <p:ext uri="{BB962C8B-B14F-4D97-AF65-F5344CB8AC3E}">
        <p14:creationId xmlns:p14="http://schemas.microsoft.com/office/powerpoint/2010/main" xmlns="" val="4282020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2090</TotalTime>
  <Words>2067</Words>
  <Application>Microsoft Office PowerPoint</Application>
  <PresentationFormat>On-screen Show (4:3)</PresentationFormat>
  <Paragraphs>178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Austin</vt:lpstr>
      <vt:lpstr>Requirements Engineering for Secure Software</vt:lpstr>
      <vt:lpstr>Introduction</vt:lpstr>
      <vt:lpstr>Importance of requirements engineering</vt:lpstr>
      <vt:lpstr>Effects of requirements problems</vt:lpstr>
      <vt:lpstr>Problems faced by requirements engineering on individual projects</vt:lpstr>
      <vt:lpstr>Problems faced by requirements engineering on individual projects</vt:lpstr>
      <vt:lpstr>Problems faced by requirements engineering on individual projects</vt:lpstr>
      <vt:lpstr>Quality requirements</vt:lpstr>
      <vt:lpstr>Security requirements engineering</vt:lpstr>
      <vt:lpstr>Security requirements engineering</vt:lpstr>
      <vt:lpstr>Security requirements engineering</vt:lpstr>
      <vt:lpstr>Ensuring security requirements</vt:lpstr>
      <vt:lpstr>Ensuring security requirements</vt:lpstr>
      <vt:lpstr>Misuse and abuse cases</vt:lpstr>
      <vt:lpstr>Security is not a set of features</vt:lpstr>
      <vt:lpstr>Security is not a set of features</vt:lpstr>
      <vt:lpstr>Thinking about what you can’t do</vt:lpstr>
      <vt:lpstr>Thinking about what you can’t do</vt:lpstr>
      <vt:lpstr>Creating useful misuse cases</vt:lpstr>
      <vt:lpstr>Creating useful misuse cases</vt:lpstr>
      <vt:lpstr>Creating useful misuse cases</vt:lpstr>
      <vt:lpstr>Creating useful misuse cases</vt:lpstr>
      <vt:lpstr>The SQUARE Process Model</vt:lpstr>
      <vt:lpstr>The SQUARE Process Model</vt:lpstr>
      <vt:lpstr>The SQUARE process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 for Secure Software</dc:title>
  <dc:creator>Anon</dc:creator>
  <cp:lastModifiedBy>Anon</cp:lastModifiedBy>
  <cp:revision>52</cp:revision>
  <dcterms:created xsi:type="dcterms:W3CDTF">2006-08-16T00:00:00Z</dcterms:created>
  <dcterms:modified xsi:type="dcterms:W3CDTF">2011-03-22T16:18:08Z</dcterms:modified>
</cp:coreProperties>
</file>