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323" r:id="rId3"/>
    <p:sldId id="320" r:id="rId4"/>
    <p:sldId id="322" r:id="rId5"/>
    <p:sldId id="325" r:id="rId6"/>
    <p:sldId id="326" r:id="rId7"/>
    <p:sldId id="331" r:id="rId8"/>
    <p:sldId id="332" r:id="rId9"/>
    <p:sldId id="333" r:id="rId10"/>
    <p:sldId id="334" r:id="rId11"/>
    <p:sldId id="329" r:id="rId12"/>
    <p:sldId id="330" r:id="rId13"/>
    <p:sldId id="33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7" d="100"/>
          <a:sy n="87" d="100"/>
        </p:scale>
        <p:origin x="-446" y="-4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8BA9B6-A43E-4CF5-A71E-BAAE3EE921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5D4EF518-F78A-455D-8D58-E9FF939CB3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E694414E-EC6B-45D7-96A8-A8A1AC9FC404}"/>
              </a:ext>
            </a:extLst>
          </p:cNvPr>
          <p:cNvSpPr>
            <a:spLocks noGrp="1"/>
          </p:cNvSpPr>
          <p:nvPr>
            <p:ph type="dt" sz="half" idx="10"/>
          </p:nvPr>
        </p:nvSpPr>
        <p:spPr/>
        <p:txBody>
          <a:bodyPr/>
          <a:lstStyle/>
          <a:p>
            <a:fld id="{8F56CF66-A67E-47F3-8953-2C319F6A282A}" type="datetimeFigureOut">
              <a:rPr lang="en-US" smtClean="0"/>
              <a:pPr/>
              <a:t>6/22/2022</a:t>
            </a:fld>
            <a:r>
              <a:rPr lang="en-US" dirty="0" smtClean="0"/>
              <a:t> </a:t>
            </a:r>
            <a:endParaRPr lang="en-US" dirty="0"/>
          </a:p>
        </p:txBody>
      </p:sp>
      <p:sp>
        <p:nvSpPr>
          <p:cNvPr id="5" name="Footer Placeholder 4">
            <a:extLst>
              <a:ext uri="{FF2B5EF4-FFF2-40B4-BE49-F238E27FC236}">
                <a16:creationId xmlns="" xmlns:a16="http://schemas.microsoft.com/office/drawing/2014/main" id="{3522993C-F2ED-4149-8E81-BDDD58984239}"/>
              </a:ext>
            </a:extLst>
          </p:cNvPr>
          <p:cNvSpPr>
            <a:spLocks noGrp="1"/>
          </p:cNvSpPr>
          <p:nvPr>
            <p:ph type="ftr" sz="quarter" idx="11"/>
          </p:nvPr>
        </p:nvSpPr>
        <p:spPr/>
        <p:txBody>
          <a:bodyPr/>
          <a:lstStyle/>
          <a:p>
            <a:r>
              <a:rPr lang="en-US" dirty="0" smtClean="0"/>
              <a:t>Dr. Odongo S.E, Networks </a:t>
            </a:r>
            <a:r>
              <a:rPr lang="en-US" dirty="0" err="1" smtClean="0"/>
              <a:t>Dept</a:t>
            </a:r>
            <a:r>
              <a:rPr lang="en-US" dirty="0" smtClean="0"/>
              <a:t>, SCIT, </a:t>
            </a:r>
            <a:r>
              <a:rPr lang="en-US" dirty="0" err="1" smtClean="0"/>
              <a:t>Makerere</a:t>
            </a:r>
            <a:r>
              <a:rPr lang="en-US" dirty="0" smtClean="0"/>
              <a:t> University.</a:t>
            </a:r>
            <a:endParaRPr lang="en-US" dirty="0"/>
          </a:p>
        </p:txBody>
      </p:sp>
      <p:sp>
        <p:nvSpPr>
          <p:cNvPr id="6" name="Slide Number Placeholder 5">
            <a:extLst>
              <a:ext uri="{FF2B5EF4-FFF2-40B4-BE49-F238E27FC236}">
                <a16:creationId xmlns="" xmlns:a16="http://schemas.microsoft.com/office/drawing/2014/main" id="{D26ABC67-7BCD-484D-B786-FDDE44BC5117}"/>
              </a:ext>
            </a:extLst>
          </p:cNvPr>
          <p:cNvSpPr>
            <a:spLocks noGrp="1"/>
          </p:cNvSpPr>
          <p:nvPr>
            <p:ph type="sldNum" sz="quarter" idx="12"/>
          </p:nvPr>
        </p:nvSpPr>
        <p:spPr/>
        <p:txBody>
          <a:bodyPr/>
          <a:lstStyle/>
          <a:p>
            <a:fld id="{967B65C5-AF23-483A-BB2D-E1F021079CD5}" type="slidenum">
              <a:rPr lang="en-US" smtClean="0"/>
              <a:t>‹#›</a:t>
            </a:fld>
            <a:endParaRPr lang="en-US"/>
          </a:p>
        </p:txBody>
      </p:sp>
    </p:spTree>
    <p:extLst>
      <p:ext uri="{BB962C8B-B14F-4D97-AF65-F5344CB8AC3E}">
        <p14:creationId xmlns:p14="http://schemas.microsoft.com/office/powerpoint/2010/main" val="615565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16DDEE-A76D-4B83-8FBB-A8834E6F94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C7616CCD-E216-462D-92D6-D7E6261F10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83EE68C-DCA4-4BBB-873D-6AF5D4D60316}"/>
              </a:ext>
            </a:extLst>
          </p:cNvPr>
          <p:cNvSpPr>
            <a:spLocks noGrp="1"/>
          </p:cNvSpPr>
          <p:nvPr>
            <p:ph type="dt" sz="half" idx="10"/>
          </p:nvPr>
        </p:nvSpPr>
        <p:spPr/>
        <p:txBody>
          <a:bodyPr/>
          <a:lstStyle/>
          <a:p>
            <a:fld id="{8F56CF66-A67E-47F3-8953-2C319F6A282A}" type="datetimeFigureOut">
              <a:rPr lang="en-US" smtClean="0"/>
              <a:t>6/22/2022</a:t>
            </a:fld>
            <a:endParaRPr lang="en-US"/>
          </a:p>
        </p:txBody>
      </p:sp>
      <p:sp>
        <p:nvSpPr>
          <p:cNvPr id="5" name="Footer Placeholder 4">
            <a:extLst>
              <a:ext uri="{FF2B5EF4-FFF2-40B4-BE49-F238E27FC236}">
                <a16:creationId xmlns="" xmlns:a16="http://schemas.microsoft.com/office/drawing/2014/main" id="{92150C42-3C5F-4B81-B75A-8A7AF6641C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306CC83-512F-4F33-9FC2-AAD874D2B059}"/>
              </a:ext>
            </a:extLst>
          </p:cNvPr>
          <p:cNvSpPr>
            <a:spLocks noGrp="1"/>
          </p:cNvSpPr>
          <p:nvPr>
            <p:ph type="sldNum" sz="quarter" idx="12"/>
          </p:nvPr>
        </p:nvSpPr>
        <p:spPr/>
        <p:txBody>
          <a:bodyPr/>
          <a:lstStyle/>
          <a:p>
            <a:fld id="{967B65C5-AF23-483A-BB2D-E1F021079CD5}" type="slidenum">
              <a:rPr lang="en-US" smtClean="0"/>
              <a:t>‹#›</a:t>
            </a:fld>
            <a:endParaRPr lang="en-US"/>
          </a:p>
        </p:txBody>
      </p:sp>
    </p:spTree>
    <p:extLst>
      <p:ext uri="{BB962C8B-B14F-4D97-AF65-F5344CB8AC3E}">
        <p14:creationId xmlns:p14="http://schemas.microsoft.com/office/powerpoint/2010/main" val="204687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72AFE8D0-57FD-4CE4-AC50-037BB62CE3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D1BAE6FA-6F91-4E1B-B997-551DBD332F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E7FD7BC-5B67-4366-96F7-F13615001B1D}"/>
              </a:ext>
            </a:extLst>
          </p:cNvPr>
          <p:cNvSpPr>
            <a:spLocks noGrp="1"/>
          </p:cNvSpPr>
          <p:nvPr>
            <p:ph type="dt" sz="half" idx="10"/>
          </p:nvPr>
        </p:nvSpPr>
        <p:spPr/>
        <p:txBody>
          <a:bodyPr/>
          <a:lstStyle/>
          <a:p>
            <a:fld id="{8F56CF66-A67E-47F3-8953-2C319F6A282A}" type="datetimeFigureOut">
              <a:rPr lang="en-US" smtClean="0"/>
              <a:t>6/22/2022</a:t>
            </a:fld>
            <a:endParaRPr lang="en-US"/>
          </a:p>
        </p:txBody>
      </p:sp>
      <p:sp>
        <p:nvSpPr>
          <p:cNvPr id="5" name="Footer Placeholder 4">
            <a:extLst>
              <a:ext uri="{FF2B5EF4-FFF2-40B4-BE49-F238E27FC236}">
                <a16:creationId xmlns="" xmlns:a16="http://schemas.microsoft.com/office/drawing/2014/main" id="{EA0CF6D6-E1FE-414F-BDCF-27824DD286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223B263-216F-4F3E-AE92-7B0E0297F47E}"/>
              </a:ext>
            </a:extLst>
          </p:cNvPr>
          <p:cNvSpPr>
            <a:spLocks noGrp="1"/>
          </p:cNvSpPr>
          <p:nvPr>
            <p:ph type="sldNum" sz="quarter" idx="12"/>
          </p:nvPr>
        </p:nvSpPr>
        <p:spPr/>
        <p:txBody>
          <a:bodyPr/>
          <a:lstStyle/>
          <a:p>
            <a:fld id="{967B65C5-AF23-483A-BB2D-E1F021079CD5}" type="slidenum">
              <a:rPr lang="en-US" smtClean="0"/>
              <a:t>‹#›</a:t>
            </a:fld>
            <a:endParaRPr lang="en-US"/>
          </a:p>
        </p:txBody>
      </p:sp>
    </p:spTree>
    <p:extLst>
      <p:ext uri="{BB962C8B-B14F-4D97-AF65-F5344CB8AC3E}">
        <p14:creationId xmlns:p14="http://schemas.microsoft.com/office/powerpoint/2010/main" val="1539533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ED7EDC-E853-468D-8C59-40F95A82EC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151AD084-10E6-418A-96AA-AA134C2FED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CA61B3C-2CFF-40D7-99E3-56997CE18A13}"/>
              </a:ext>
            </a:extLst>
          </p:cNvPr>
          <p:cNvSpPr>
            <a:spLocks noGrp="1"/>
          </p:cNvSpPr>
          <p:nvPr>
            <p:ph type="dt" sz="half" idx="10"/>
          </p:nvPr>
        </p:nvSpPr>
        <p:spPr/>
        <p:txBody>
          <a:bodyPr/>
          <a:lstStyle/>
          <a:p>
            <a:fld id="{8F56CF66-A67E-47F3-8953-2C319F6A282A}" type="datetimeFigureOut">
              <a:rPr lang="en-US" smtClean="0"/>
              <a:t>6/22/2022</a:t>
            </a:fld>
            <a:endParaRPr lang="en-US"/>
          </a:p>
        </p:txBody>
      </p:sp>
      <p:sp>
        <p:nvSpPr>
          <p:cNvPr id="5" name="Footer Placeholder 4">
            <a:extLst>
              <a:ext uri="{FF2B5EF4-FFF2-40B4-BE49-F238E27FC236}">
                <a16:creationId xmlns="" xmlns:a16="http://schemas.microsoft.com/office/drawing/2014/main" id="{F51FB0E5-0275-4AF1-A5A2-2C0FD0670A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BB535A7-1101-49EE-930B-82395316C3CB}"/>
              </a:ext>
            </a:extLst>
          </p:cNvPr>
          <p:cNvSpPr>
            <a:spLocks noGrp="1"/>
          </p:cNvSpPr>
          <p:nvPr>
            <p:ph type="sldNum" sz="quarter" idx="12"/>
          </p:nvPr>
        </p:nvSpPr>
        <p:spPr/>
        <p:txBody>
          <a:bodyPr/>
          <a:lstStyle/>
          <a:p>
            <a:fld id="{967B65C5-AF23-483A-BB2D-E1F021079CD5}" type="slidenum">
              <a:rPr lang="en-US" smtClean="0"/>
              <a:t>‹#›</a:t>
            </a:fld>
            <a:endParaRPr lang="en-US"/>
          </a:p>
        </p:txBody>
      </p:sp>
    </p:spTree>
    <p:extLst>
      <p:ext uri="{BB962C8B-B14F-4D97-AF65-F5344CB8AC3E}">
        <p14:creationId xmlns:p14="http://schemas.microsoft.com/office/powerpoint/2010/main" val="6839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7342C8-3476-4339-B7F2-D6DA997183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C3FA14F9-8133-4882-9324-ABA008E8C1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E3C17A27-2C14-4CE1-A685-4E38C1DE797D}"/>
              </a:ext>
            </a:extLst>
          </p:cNvPr>
          <p:cNvSpPr>
            <a:spLocks noGrp="1"/>
          </p:cNvSpPr>
          <p:nvPr>
            <p:ph type="dt" sz="half" idx="10"/>
          </p:nvPr>
        </p:nvSpPr>
        <p:spPr/>
        <p:txBody>
          <a:bodyPr/>
          <a:lstStyle/>
          <a:p>
            <a:fld id="{8F56CF66-A67E-47F3-8953-2C319F6A282A}" type="datetimeFigureOut">
              <a:rPr lang="en-US" smtClean="0"/>
              <a:t>6/22/2022</a:t>
            </a:fld>
            <a:endParaRPr lang="en-US"/>
          </a:p>
        </p:txBody>
      </p:sp>
      <p:sp>
        <p:nvSpPr>
          <p:cNvPr id="5" name="Footer Placeholder 4">
            <a:extLst>
              <a:ext uri="{FF2B5EF4-FFF2-40B4-BE49-F238E27FC236}">
                <a16:creationId xmlns="" xmlns:a16="http://schemas.microsoft.com/office/drawing/2014/main" id="{8E5FB7C7-0320-4436-9F53-246028DB98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143D797-8C5A-47BB-ACAD-8CFDFEEA226B}"/>
              </a:ext>
            </a:extLst>
          </p:cNvPr>
          <p:cNvSpPr>
            <a:spLocks noGrp="1"/>
          </p:cNvSpPr>
          <p:nvPr>
            <p:ph type="sldNum" sz="quarter" idx="12"/>
          </p:nvPr>
        </p:nvSpPr>
        <p:spPr/>
        <p:txBody>
          <a:bodyPr/>
          <a:lstStyle/>
          <a:p>
            <a:fld id="{967B65C5-AF23-483A-BB2D-E1F021079CD5}" type="slidenum">
              <a:rPr lang="en-US" smtClean="0"/>
              <a:t>‹#›</a:t>
            </a:fld>
            <a:endParaRPr lang="en-US"/>
          </a:p>
        </p:txBody>
      </p:sp>
    </p:spTree>
    <p:extLst>
      <p:ext uri="{BB962C8B-B14F-4D97-AF65-F5344CB8AC3E}">
        <p14:creationId xmlns:p14="http://schemas.microsoft.com/office/powerpoint/2010/main" val="530723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F0F9E4-E9F3-4830-8E31-5165D7E42F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6336044D-C2C4-4736-8A18-1F98F87D8B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BB5F4593-B157-4709-9955-C9325EB474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9341552B-7B9F-426A-91FA-6E7F3A41A7A3}"/>
              </a:ext>
            </a:extLst>
          </p:cNvPr>
          <p:cNvSpPr>
            <a:spLocks noGrp="1"/>
          </p:cNvSpPr>
          <p:nvPr>
            <p:ph type="dt" sz="half" idx="10"/>
          </p:nvPr>
        </p:nvSpPr>
        <p:spPr/>
        <p:txBody>
          <a:bodyPr/>
          <a:lstStyle/>
          <a:p>
            <a:fld id="{8F56CF66-A67E-47F3-8953-2C319F6A282A}" type="datetimeFigureOut">
              <a:rPr lang="en-US" smtClean="0"/>
              <a:t>6/22/2022</a:t>
            </a:fld>
            <a:endParaRPr lang="en-US"/>
          </a:p>
        </p:txBody>
      </p:sp>
      <p:sp>
        <p:nvSpPr>
          <p:cNvPr id="6" name="Footer Placeholder 5">
            <a:extLst>
              <a:ext uri="{FF2B5EF4-FFF2-40B4-BE49-F238E27FC236}">
                <a16:creationId xmlns="" xmlns:a16="http://schemas.microsoft.com/office/drawing/2014/main" id="{13EAD2D0-DF2A-4137-AA79-53883E872B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130F6569-F783-4851-B829-5F4D5E410A49}"/>
              </a:ext>
            </a:extLst>
          </p:cNvPr>
          <p:cNvSpPr>
            <a:spLocks noGrp="1"/>
          </p:cNvSpPr>
          <p:nvPr>
            <p:ph type="sldNum" sz="quarter" idx="12"/>
          </p:nvPr>
        </p:nvSpPr>
        <p:spPr/>
        <p:txBody>
          <a:bodyPr/>
          <a:lstStyle/>
          <a:p>
            <a:fld id="{967B65C5-AF23-483A-BB2D-E1F021079CD5}" type="slidenum">
              <a:rPr lang="en-US" smtClean="0"/>
              <a:t>‹#›</a:t>
            </a:fld>
            <a:endParaRPr lang="en-US"/>
          </a:p>
        </p:txBody>
      </p:sp>
    </p:spTree>
    <p:extLst>
      <p:ext uri="{BB962C8B-B14F-4D97-AF65-F5344CB8AC3E}">
        <p14:creationId xmlns:p14="http://schemas.microsoft.com/office/powerpoint/2010/main" val="2655515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33DA28-7237-4F50-995F-2632CD7677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6D42F0B7-4A21-4AD3-B5D5-AC62A69083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B80D5D18-D740-4A25-BE75-2C414A3B43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E789D7EC-0CC1-4410-92FE-EFFFE714F0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08CB7D5B-DF12-4C8F-97D6-6FE4B71B8B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E12F11BD-1EDB-4809-B96D-64EDEE9A05E8}"/>
              </a:ext>
            </a:extLst>
          </p:cNvPr>
          <p:cNvSpPr>
            <a:spLocks noGrp="1"/>
          </p:cNvSpPr>
          <p:nvPr>
            <p:ph type="dt" sz="half" idx="10"/>
          </p:nvPr>
        </p:nvSpPr>
        <p:spPr/>
        <p:txBody>
          <a:bodyPr/>
          <a:lstStyle/>
          <a:p>
            <a:fld id="{8F56CF66-A67E-47F3-8953-2C319F6A282A}" type="datetimeFigureOut">
              <a:rPr lang="en-US" smtClean="0"/>
              <a:t>6/22/2022</a:t>
            </a:fld>
            <a:endParaRPr lang="en-US"/>
          </a:p>
        </p:txBody>
      </p:sp>
      <p:sp>
        <p:nvSpPr>
          <p:cNvPr id="8" name="Footer Placeholder 7">
            <a:extLst>
              <a:ext uri="{FF2B5EF4-FFF2-40B4-BE49-F238E27FC236}">
                <a16:creationId xmlns="" xmlns:a16="http://schemas.microsoft.com/office/drawing/2014/main" id="{B35E073A-0109-4688-BB62-B76231A9E8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763A3B66-F216-42A4-AA36-0398B8FEFC5D}"/>
              </a:ext>
            </a:extLst>
          </p:cNvPr>
          <p:cNvSpPr>
            <a:spLocks noGrp="1"/>
          </p:cNvSpPr>
          <p:nvPr>
            <p:ph type="sldNum" sz="quarter" idx="12"/>
          </p:nvPr>
        </p:nvSpPr>
        <p:spPr/>
        <p:txBody>
          <a:bodyPr/>
          <a:lstStyle/>
          <a:p>
            <a:fld id="{967B65C5-AF23-483A-BB2D-E1F021079CD5}" type="slidenum">
              <a:rPr lang="en-US" smtClean="0"/>
              <a:t>‹#›</a:t>
            </a:fld>
            <a:endParaRPr lang="en-US"/>
          </a:p>
        </p:txBody>
      </p:sp>
    </p:spTree>
    <p:extLst>
      <p:ext uri="{BB962C8B-B14F-4D97-AF65-F5344CB8AC3E}">
        <p14:creationId xmlns:p14="http://schemas.microsoft.com/office/powerpoint/2010/main" val="2823639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D5981D-6CA4-45EA-8AF3-F334368D7B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B290BCA0-3151-413C-A08E-6D677E08F90C}"/>
              </a:ext>
            </a:extLst>
          </p:cNvPr>
          <p:cNvSpPr>
            <a:spLocks noGrp="1"/>
          </p:cNvSpPr>
          <p:nvPr>
            <p:ph type="dt" sz="half" idx="10"/>
          </p:nvPr>
        </p:nvSpPr>
        <p:spPr/>
        <p:txBody>
          <a:bodyPr/>
          <a:lstStyle/>
          <a:p>
            <a:fld id="{8F56CF66-A67E-47F3-8953-2C319F6A282A}" type="datetimeFigureOut">
              <a:rPr lang="en-US" smtClean="0"/>
              <a:t>6/22/2022</a:t>
            </a:fld>
            <a:endParaRPr lang="en-US"/>
          </a:p>
        </p:txBody>
      </p:sp>
      <p:sp>
        <p:nvSpPr>
          <p:cNvPr id="4" name="Footer Placeholder 3">
            <a:extLst>
              <a:ext uri="{FF2B5EF4-FFF2-40B4-BE49-F238E27FC236}">
                <a16:creationId xmlns="" xmlns:a16="http://schemas.microsoft.com/office/drawing/2014/main" id="{94016772-BC79-4F24-98C4-C946D7C444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BA9A35F8-ADD4-4D9E-983D-BDB3777983B0}"/>
              </a:ext>
            </a:extLst>
          </p:cNvPr>
          <p:cNvSpPr>
            <a:spLocks noGrp="1"/>
          </p:cNvSpPr>
          <p:nvPr>
            <p:ph type="sldNum" sz="quarter" idx="12"/>
          </p:nvPr>
        </p:nvSpPr>
        <p:spPr/>
        <p:txBody>
          <a:bodyPr/>
          <a:lstStyle/>
          <a:p>
            <a:fld id="{967B65C5-AF23-483A-BB2D-E1F021079CD5}" type="slidenum">
              <a:rPr lang="en-US" smtClean="0"/>
              <a:t>‹#›</a:t>
            </a:fld>
            <a:endParaRPr lang="en-US"/>
          </a:p>
        </p:txBody>
      </p:sp>
    </p:spTree>
    <p:extLst>
      <p:ext uri="{BB962C8B-B14F-4D97-AF65-F5344CB8AC3E}">
        <p14:creationId xmlns:p14="http://schemas.microsoft.com/office/powerpoint/2010/main" val="2269028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66A71BFB-F662-44BD-B8E3-362F9094EBFF}"/>
              </a:ext>
            </a:extLst>
          </p:cNvPr>
          <p:cNvSpPr>
            <a:spLocks noGrp="1"/>
          </p:cNvSpPr>
          <p:nvPr>
            <p:ph type="dt" sz="half" idx="10"/>
          </p:nvPr>
        </p:nvSpPr>
        <p:spPr/>
        <p:txBody>
          <a:bodyPr/>
          <a:lstStyle/>
          <a:p>
            <a:fld id="{8F56CF66-A67E-47F3-8953-2C319F6A282A}" type="datetimeFigureOut">
              <a:rPr lang="en-US" smtClean="0"/>
              <a:t>6/22/2022</a:t>
            </a:fld>
            <a:endParaRPr lang="en-US"/>
          </a:p>
        </p:txBody>
      </p:sp>
      <p:sp>
        <p:nvSpPr>
          <p:cNvPr id="3" name="Footer Placeholder 2">
            <a:extLst>
              <a:ext uri="{FF2B5EF4-FFF2-40B4-BE49-F238E27FC236}">
                <a16:creationId xmlns="" xmlns:a16="http://schemas.microsoft.com/office/drawing/2014/main" id="{C2BFB7D6-F5C8-4D5D-BE3B-748543E693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DAC18390-AB81-488D-AE23-9953917EBA0E}"/>
              </a:ext>
            </a:extLst>
          </p:cNvPr>
          <p:cNvSpPr>
            <a:spLocks noGrp="1"/>
          </p:cNvSpPr>
          <p:nvPr>
            <p:ph type="sldNum" sz="quarter" idx="12"/>
          </p:nvPr>
        </p:nvSpPr>
        <p:spPr/>
        <p:txBody>
          <a:bodyPr/>
          <a:lstStyle/>
          <a:p>
            <a:fld id="{967B65C5-AF23-483A-BB2D-E1F021079CD5}" type="slidenum">
              <a:rPr lang="en-US" smtClean="0"/>
              <a:t>‹#›</a:t>
            </a:fld>
            <a:endParaRPr lang="en-US"/>
          </a:p>
        </p:txBody>
      </p:sp>
    </p:spTree>
    <p:extLst>
      <p:ext uri="{BB962C8B-B14F-4D97-AF65-F5344CB8AC3E}">
        <p14:creationId xmlns:p14="http://schemas.microsoft.com/office/powerpoint/2010/main" val="598102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688DD3-399C-42FA-832F-FBEAD4C3B1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0F7EA2FB-D4E3-4F08-A1E0-2EFC3BE6D5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D6C32A32-FA5A-4054-A641-76B9E87262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3D07E97C-88DE-45F6-B891-B2C583A01360}"/>
              </a:ext>
            </a:extLst>
          </p:cNvPr>
          <p:cNvSpPr>
            <a:spLocks noGrp="1"/>
          </p:cNvSpPr>
          <p:nvPr>
            <p:ph type="dt" sz="half" idx="10"/>
          </p:nvPr>
        </p:nvSpPr>
        <p:spPr/>
        <p:txBody>
          <a:bodyPr/>
          <a:lstStyle/>
          <a:p>
            <a:fld id="{8F56CF66-A67E-47F3-8953-2C319F6A282A}" type="datetimeFigureOut">
              <a:rPr lang="en-US" smtClean="0"/>
              <a:t>6/22/2022</a:t>
            </a:fld>
            <a:endParaRPr lang="en-US"/>
          </a:p>
        </p:txBody>
      </p:sp>
      <p:sp>
        <p:nvSpPr>
          <p:cNvPr id="6" name="Footer Placeholder 5">
            <a:extLst>
              <a:ext uri="{FF2B5EF4-FFF2-40B4-BE49-F238E27FC236}">
                <a16:creationId xmlns="" xmlns:a16="http://schemas.microsoft.com/office/drawing/2014/main" id="{DF564656-B927-4A68-9377-EB5A07117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B6191C4-29F2-4EF7-93AD-EC6B211B3A9D}"/>
              </a:ext>
            </a:extLst>
          </p:cNvPr>
          <p:cNvSpPr>
            <a:spLocks noGrp="1"/>
          </p:cNvSpPr>
          <p:nvPr>
            <p:ph type="sldNum" sz="quarter" idx="12"/>
          </p:nvPr>
        </p:nvSpPr>
        <p:spPr/>
        <p:txBody>
          <a:bodyPr/>
          <a:lstStyle/>
          <a:p>
            <a:fld id="{967B65C5-AF23-483A-BB2D-E1F021079CD5}" type="slidenum">
              <a:rPr lang="en-US" smtClean="0"/>
              <a:t>‹#›</a:t>
            </a:fld>
            <a:endParaRPr lang="en-US"/>
          </a:p>
        </p:txBody>
      </p:sp>
    </p:spTree>
    <p:extLst>
      <p:ext uri="{BB962C8B-B14F-4D97-AF65-F5344CB8AC3E}">
        <p14:creationId xmlns:p14="http://schemas.microsoft.com/office/powerpoint/2010/main" val="3941974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6D1377-F320-4E35-8827-5509C752AF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2071F8F3-3735-4B32-B0B5-BFF8AD741C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7F7A6D29-7233-4D52-B8F9-A460AF4FF3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60F8E2D-5406-4D43-94F9-BFDDEC383E01}"/>
              </a:ext>
            </a:extLst>
          </p:cNvPr>
          <p:cNvSpPr>
            <a:spLocks noGrp="1"/>
          </p:cNvSpPr>
          <p:nvPr>
            <p:ph type="dt" sz="half" idx="10"/>
          </p:nvPr>
        </p:nvSpPr>
        <p:spPr/>
        <p:txBody>
          <a:bodyPr/>
          <a:lstStyle/>
          <a:p>
            <a:fld id="{8F56CF66-A67E-47F3-8953-2C319F6A282A}" type="datetimeFigureOut">
              <a:rPr lang="en-US" smtClean="0"/>
              <a:t>6/22/2022</a:t>
            </a:fld>
            <a:endParaRPr lang="en-US"/>
          </a:p>
        </p:txBody>
      </p:sp>
      <p:sp>
        <p:nvSpPr>
          <p:cNvPr id="6" name="Footer Placeholder 5">
            <a:extLst>
              <a:ext uri="{FF2B5EF4-FFF2-40B4-BE49-F238E27FC236}">
                <a16:creationId xmlns="" xmlns:a16="http://schemas.microsoft.com/office/drawing/2014/main" id="{DAA9945F-844E-42F9-912E-3334D1EC03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0EAC172-1394-403C-B46B-B124A753A7F5}"/>
              </a:ext>
            </a:extLst>
          </p:cNvPr>
          <p:cNvSpPr>
            <a:spLocks noGrp="1"/>
          </p:cNvSpPr>
          <p:nvPr>
            <p:ph type="sldNum" sz="quarter" idx="12"/>
          </p:nvPr>
        </p:nvSpPr>
        <p:spPr/>
        <p:txBody>
          <a:bodyPr/>
          <a:lstStyle/>
          <a:p>
            <a:fld id="{967B65C5-AF23-483A-BB2D-E1F021079CD5}" type="slidenum">
              <a:rPr lang="en-US" smtClean="0"/>
              <a:t>‹#›</a:t>
            </a:fld>
            <a:endParaRPr lang="en-US"/>
          </a:p>
        </p:txBody>
      </p:sp>
    </p:spTree>
    <p:extLst>
      <p:ext uri="{BB962C8B-B14F-4D97-AF65-F5344CB8AC3E}">
        <p14:creationId xmlns:p14="http://schemas.microsoft.com/office/powerpoint/2010/main" val="1298119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335D5E0E-858D-4D0C-BB79-D67A2DC4BD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77F59173-6880-4A8F-A9DB-108ECA0492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FFA1F2D-00BD-46E7-9C5D-F4A5E66DDA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56CF66-A67E-47F3-8953-2C319F6A282A}" type="datetimeFigureOut">
              <a:rPr lang="en-US" smtClean="0"/>
              <a:t>6/22/2022</a:t>
            </a:fld>
            <a:endParaRPr lang="en-US"/>
          </a:p>
        </p:txBody>
      </p:sp>
      <p:sp>
        <p:nvSpPr>
          <p:cNvPr id="5" name="Footer Placeholder 4">
            <a:extLst>
              <a:ext uri="{FF2B5EF4-FFF2-40B4-BE49-F238E27FC236}">
                <a16:creationId xmlns="" xmlns:a16="http://schemas.microsoft.com/office/drawing/2014/main" id="{A68C02DF-BB71-4B3F-9098-0D56E17127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A07CC7DA-39A9-4B06-85B6-C036F161B9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7B65C5-AF23-483A-BB2D-E1F021079CD5}" type="slidenum">
              <a:rPr lang="en-US" smtClean="0"/>
              <a:t>‹#›</a:t>
            </a:fld>
            <a:endParaRPr lang="en-US"/>
          </a:p>
        </p:txBody>
      </p:sp>
    </p:spTree>
    <p:extLst>
      <p:ext uri="{BB962C8B-B14F-4D97-AF65-F5344CB8AC3E}">
        <p14:creationId xmlns:p14="http://schemas.microsoft.com/office/powerpoint/2010/main" val="4207550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researchgate.net/publication/221229519_From_Rich_User_Requirements_to_System_Requirements"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tcsn.ieee.net/e-letter/stcsn-e-letter-vol-2-no-3/turning-user-requirements-into-technical-features-with-the-house-of-quality" TargetMode="External"/><Relationship Id="rId4" Type="http://schemas.openxmlformats.org/officeDocument/2006/relationships/hyperlink" Target="https://www.whatissixsigma.net/house-of-quality-qfd/"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www.youtube.com/watch?v=u9bvzE5Qhjk" TargetMode="External"/><Relationship Id="rId4" Type="http://schemas.openxmlformats.org/officeDocument/2006/relationships/hyperlink" Target="https://www.youtube.com/watch?v=6vfXX_njzvE"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researchgate.net/publication/221229519_From_Rich_User_Requirements_to_System_Requirements"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researchgate.net/publication/221229519_From_Rich_User_Requirements_to_System_Requirements"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33463" y="2286000"/>
            <a:ext cx="10339387" cy="1143000"/>
          </a:xfrm>
        </p:spPr>
        <p:txBody>
          <a:bodyPr>
            <a:normAutofit fontScale="90000"/>
          </a:bodyPr>
          <a:lstStyle/>
          <a:p>
            <a:r>
              <a:rPr lang="en-US" dirty="0"/>
              <a:t>MCN </a:t>
            </a:r>
            <a:r>
              <a:rPr lang="en-US" dirty="0" smtClean="0"/>
              <a:t>7213</a:t>
            </a:r>
            <a:r>
              <a:rPr lang="en-US" dirty="0"/>
              <a:t> </a:t>
            </a:r>
            <a:r>
              <a:rPr lang="en-US" dirty="0" smtClean="0"/>
              <a:t> </a:t>
            </a:r>
            <a:r>
              <a:rPr lang="en-US" dirty="0"/>
              <a:t>- </a:t>
            </a:r>
            <a:r>
              <a:rPr lang="en-US" dirty="0" smtClean="0"/>
              <a:t>Advanced Software Engineering Processes</a:t>
            </a:r>
            <a:endParaRPr lang="en-US" dirty="0"/>
          </a:p>
        </p:txBody>
      </p:sp>
      <p:sp>
        <p:nvSpPr>
          <p:cNvPr id="5123" name="Subtitle 1"/>
          <p:cNvSpPr>
            <a:spLocks noGrp="1"/>
          </p:cNvSpPr>
          <p:nvPr>
            <p:ph type="subTitle" idx="1"/>
          </p:nvPr>
        </p:nvSpPr>
        <p:spPr>
          <a:xfrm>
            <a:off x="2895600" y="3886200"/>
            <a:ext cx="6400800" cy="609600"/>
          </a:xfrm>
        </p:spPr>
        <p:txBody>
          <a:bodyPr/>
          <a:lstStyle/>
          <a:p>
            <a:pPr eaLnBrk="1" hangingPunct="1"/>
            <a:r>
              <a:rPr lang="en-US" dirty="0"/>
              <a:t>Odongo Steven Eyobu, </a:t>
            </a:r>
            <a:r>
              <a:rPr lang="en-US" dirty="0" err="1"/>
              <a:t>Ph.D</a:t>
            </a:r>
            <a:endParaRPr lang="en-US" dirty="0"/>
          </a:p>
        </p:txBody>
      </p:sp>
      <p:pic>
        <p:nvPicPr>
          <p:cNvPr id="5124" name="Picture 9"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1" y="3352800"/>
            <a:ext cx="36560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TextBox 1"/>
          <p:cNvSpPr txBox="1">
            <a:spLocks noChangeArrowheads="1"/>
          </p:cNvSpPr>
          <p:nvPr/>
        </p:nvSpPr>
        <p:spPr bwMode="auto">
          <a:xfrm>
            <a:off x="4495799" y="4495801"/>
            <a:ext cx="36375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sz="2400" dirty="0">
                <a:latin typeface="Times New Roman" panose="02020603050405020304" pitchFamily="18" charset="0"/>
              </a:rPr>
              <a:t>o</a:t>
            </a:r>
            <a:r>
              <a:rPr lang="en-US" sz="2400" dirty="0" smtClean="0">
                <a:latin typeface="Times New Roman" panose="02020603050405020304" pitchFamily="18" charset="0"/>
              </a:rPr>
              <a:t>dongo.eyobu@mak.ac.ug</a:t>
            </a:r>
            <a:endParaRPr lang="en-US" sz="24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E791E303-714F-46DB-A08B-E76FAC6B1C87}"/>
              </a:ext>
            </a:extLst>
          </p:cNvPr>
          <p:cNvSpPr>
            <a:spLocks noGrp="1"/>
          </p:cNvSpPr>
          <p:nvPr>
            <p:ph type="title"/>
          </p:nvPr>
        </p:nvSpPr>
        <p:spPr>
          <a:xfrm>
            <a:off x="336885" y="2053641"/>
            <a:ext cx="4143238" cy="2760098"/>
          </a:xfrm>
        </p:spPr>
        <p:txBody>
          <a:bodyPr>
            <a:normAutofit/>
          </a:bodyPr>
          <a:lstStyle/>
          <a:p>
            <a:r>
              <a:rPr lang="en-US" dirty="0">
                <a:solidFill>
                  <a:srgbClr val="FFFFFF"/>
                </a:solidFill>
              </a:rPr>
              <a:t>Primary Purposes of QFD &amp; House of Quality</a:t>
            </a:r>
            <a:endParaRPr lang="en-US" dirty="0">
              <a:solidFill>
                <a:srgbClr val="FFFFFF"/>
              </a:solidFill>
            </a:endParaRPr>
          </a:p>
        </p:txBody>
      </p:sp>
      <p:sp>
        <p:nvSpPr>
          <p:cNvPr id="3" name="Content Placeholder 2">
            <a:extLst>
              <a:ext uri="{FF2B5EF4-FFF2-40B4-BE49-F238E27FC236}">
                <a16:creationId xmlns="" xmlns:a16="http://schemas.microsoft.com/office/drawing/2014/main" id="{B82935A7-2278-400C-8786-F3646C45F86D}"/>
              </a:ext>
            </a:extLst>
          </p:cNvPr>
          <p:cNvSpPr>
            <a:spLocks noGrp="1"/>
          </p:cNvSpPr>
          <p:nvPr>
            <p:ph idx="1"/>
          </p:nvPr>
        </p:nvSpPr>
        <p:spPr>
          <a:xfrm>
            <a:off x="6090574" y="395926"/>
            <a:ext cx="5306084" cy="5636574"/>
          </a:xfrm>
        </p:spPr>
        <p:txBody>
          <a:bodyPr anchor="ctr">
            <a:normAutofit fontScale="92500"/>
          </a:bodyPr>
          <a:lstStyle/>
          <a:p>
            <a:r>
              <a:rPr lang="en-US" sz="2400" b="1" dirty="0"/>
              <a:t>Provide Structure</a:t>
            </a:r>
            <a:br>
              <a:rPr lang="en-US" sz="2400" b="1" dirty="0"/>
            </a:br>
            <a:r>
              <a:rPr lang="en-US" sz="2400" dirty="0"/>
              <a:t>It is easy for customers to jump all over the place stating what they desire and tossing out ideas. But, at the end of the day, your role is to hone in on what they want and provide a logical, executable, traceable structure to organize their ideas.</a:t>
            </a:r>
          </a:p>
          <a:p>
            <a:r>
              <a:rPr lang="en-US" sz="2400" b="1" dirty="0"/>
              <a:t>Allocate Resources</a:t>
            </a:r>
            <a:r>
              <a:rPr lang="en-US" sz="2400" dirty="0"/>
              <a:t/>
            </a:r>
            <a:br>
              <a:rPr lang="en-US" sz="2400" dirty="0"/>
            </a:br>
            <a:r>
              <a:rPr lang="en-US" sz="2400" dirty="0"/>
              <a:t>Whether developing a physical product or creating a process for a customer, resources are needed to do so. Humans, machines, computers, construction materials, disposable materials and more must be accounted for. What do we have available to us and what do the available resources allow us to do? Answering these questions is a critical part of execution.</a:t>
            </a:r>
          </a:p>
          <a:p>
            <a:pPr marL="0" indent="0">
              <a:buNone/>
            </a:pPr>
            <a:endParaRPr lang="en-US" sz="2400" b="1" dirty="0" smtClean="0"/>
          </a:p>
        </p:txBody>
      </p:sp>
    </p:spTree>
    <p:extLst>
      <p:ext uri="{BB962C8B-B14F-4D97-AF65-F5344CB8AC3E}">
        <p14:creationId xmlns:p14="http://schemas.microsoft.com/office/powerpoint/2010/main" val="24639372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E791E303-714F-46DB-A08B-E76FAC6B1C87}"/>
              </a:ext>
            </a:extLst>
          </p:cNvPr>
          <p:cNvSpPr>
            <a:spLocks noGrp="1"/>
          </p:cNvSpPr>
          <p:nvPr>
            <p:ph type="title"/>
          </p:nvPr>
        </p:nvSpPr>
        <p:spPr>
          <a:xfrm>
            <a:off x="336885" y="2053641"/>
            <a:ext cx="4143238" cy="2760098"/>
          </a:xfrm>
        </p:spPr>
        <p:txBody>
          <a:bodyPr>
            <a:normAutofit/>
          </a:bodyPr>
          <a:lstStyle/>
          <a:p>
            <a:r>
              <a:rPr lang="en-US" dirty="0">
                <a:solidFill>
                  <a:srgbClr val="FFFFFF"/>
                </a:solidFill>
              </a:rPr>
              <a:t>FROM USER REQUIREMENTS TO TECHNICAL REQUIREMENTS</a:t>
            </a:r>
            <a:endParaRPr lang="en-US" dirty="0">
              <a:solidFill>
                <a:srgbClr val="FFFFFF"/>
              </a:solidFill>
            </a:endParaRPr>
          </a:p>
        </p:txBody>
      </p:sp>
      <p:sp>
        <p:nvSpPr>
          <p:cNvPr id="3" name="Content Placeholder 2">
            <a:extLst>
              <a:ext uri="{FF2B5EF4-FFF2-40B4-BE49-F238E27FC236}">
                <a16:creationId xmlns="" xmlns:a16="http://schemas.microsoft.com/office/drawing/2014/main" id="{B82935A7-2278-400C-8786-F3646C45F86D}"/>
              </a:ext>
            </a:extLst>
          </p:cNvPr>
          <p:cNvSpPr>
            <a:spLocks noGrp="1"/>
          </p:cNvSpPr>
          <p:nvPr>
            <p:ph idx="1"/>
          </p:nvPr>
        </p:nvSpPr>
        <p:spPr>
          <a:xfrm>
            <a:off x="6090574" y="801866"/>
            <a:ext cx="5306084" cy="5230634"/>
          </a:xfrm>
        </p:spPr>
        <p:txBody>
          <a:bodyPr anchor="ctr">
            <a:normAutofit/>
          </a:bodyPr>
          <a:lstStyle/>
          <a:p>
            <a:pPr marL="0" indent="0">
              <a:buNone/>
            </a:pPr>
            <a:r>
              <a:rPr lang="en-US" sz="2400" b="1" dirty="0"/>
              <a:t>Quality Function </a:t>
            </a:r>
            <a:r>
              <a:rPr lang="en-US" sz="2400" b="1" dirty="0" smtClean="0"/>
              <a:t>Deployment (QFD)</a:t>
            </a:r>
            <a:endParaRPr lang="en-US" sz="2400" b="1" dirty="0" smtClean="0">
              <a:solidFill>
                <a:srgbClr val="000000"/>
              </a:solidFill>
              <a:hlinkClick r:id="rId3"/>
            </a:endParaRPr>
          </a:p>
          <a:p>
            <a:endParaRPr lang="en-US" sz="2400" dirty="0">
              <a:solidFill>
                <a:srgbClr val="000000"/>
              </a:solidFill>
              <a:hlinkClick r:id="rId3"/>
            </a:endParaRPr>
          </a:p>
          <a:p>
            <a:r>
              <a:rPr lang="en-US" sz="2400" dirty="0" smtClean="0">
                <a:hlinkClick r:id="rId4"/>
              </a:rPr>
              <a:t>https</a:t>
            </a:r>
            <a:r>
              <a:rPr lang="en-US" sz="2400" dirty="0">
                <a:hlinkClick r:id="rId4"/>
              </a:rPr>
              <a:t>://www.whatissixsigma.net/house-of-quality-qfd/</a:t>
            </a:r>
            <a:endParaRPr lang="en-US" sz="2400" dirty="0"/>
          </a:p>
          <a:p>
            <a:endParaRPr lang="en-US" sz="2400" dirty="0"/>
          </a:p>
          <a:p>
            <a:r>
              <a:rPr lang="en-US" sz="2400" dirty="0">
                <a:hlinkClick r:id="rId5"/>
              </a:rPr>
              <a:t>http://stcsn.ieee.net/e-letter/stcsn-e-letter-vol-2-no-3/turning-user-requirements-into-technical-features-with-the-house-of-quality</a:t>
            </a:r>
            <a:endParaRPr lang="en-US" sz="2400" dirty="0"/>
          </a:p>
          <a:p>
            <a:endParaRPr lang="en-US" sz="2400" dirty="0">
              <a:solidFill>
                <a:srgbClr val="000000"/>
              </a:solidFill>
            </a:endParaRPr>
          </a:p>
        </p:txBody>
      </p:sp>
    </p:spTree>
    <p:extLst>
      <p:ext uri="{BB962C8B-B14F-4D97-AF65-F5344CB8AC3E}">
        <p14:creationId xmlns:p14="http://schemas.microsoft.com/office/powerpoint/2010/main" val="32679070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E791E303-714F-46DB-A08B-E76FAC6B1C87}"/>
              </a:ext>
            </a:extLst>
          </p:cNvPr>
          <p:cNvSpPr>
            <a:spLocks noGrp="1"/>
          </p:cNvSpPr>
          <p:nvPr>
            <p:ph type="title"/>
          </p:nvPr>
        </p:nvSpPr>
        <p:spPr>
          <a:xfrm>
            <a:off x="336885" y="2053641"/>
            <a:ext cx="4143238" cy="2760098"/>
          </a:xfrm>
        </p:spPr>
        <p:txBody>
          <a:bodyPr>
            <a:normAutofit/>
          </a:bodyPr>
          <a:lstStyle/>
          <a:p>
            <a:r>
              <a:rPr lang="en-US" dirty="0" smtClean="0">
                <a:solidFill>
                  <a:srgbClr val="FFFFFF"/>
                </a:solidFill>
              </a:rPr>
              <a:t>House of Quality (</a:t>
            </a:r>
            <a:r>
              <a:rPr lang="en-US" dirty="0" err="1" smtClean="0">
                <a:solidFill>
                  <a:srgbClr val="FFFFFF"/>
                </a:solidFill>
              </a:rPr>
              <a:t>HoQ</a:t>
            </a:r>
            <a:r>
              <a:rPr lang="en-US" dirty="0" smtClean="0">
                <a:solidFill>
                  <a:srgbClr val="FFFFFF"/>
                </a:solidFill>
              </a:rPr>
              <a:t>)</a:t>
            </a:r>
            <a:endParaRPr lang="en-US" dirty="0">
              <a:solidFill>
                <a:srgbClr val="FFFFFF"/>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0652" y="0"/>
            <a:ext cx="6473317" cy="565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253031" y="5970033"/>
            <a:ext cx="4878771" cy="923330"/>
          </a:xfrm>
          <a:prstGeom prst="rect">
            <a:avLst/>
          </a:prstGeom>
        </p:spPr>
        <p:txBody>
          <a:bodyPr wrap="none">
            <a:spAutoFit/>
          </a:bodyPr>
          <a:lstStyle/>
          <a:p>
            <a:r>
              <a:rPr lang="en-US" dirty="0">
                <a:hlinkClick r:id="rId4"/>
              </a:rPr>
              <a:t>https://</a:t>
            </a:r>
            <a:r>
              <a:rPr lang="en-US" dirty="0" smtClean="0">
                <a:hlinkClick r:id="rId4"/>
              </a:rPr>
              <a:t>www.youtube.com/watch?v=6vfXX_njzvE</a:t>
            </a:r>
            <a:endParaRPr lang="en-US" dirty="0" smtClean="0"/>
          </a:p>
          <a:p>
            <a:r>
              <a:rPr lang="en-US" dirty="0">
                <a:hlinkClick r:id="rId5"/>
              </a:rPr>
              <a:t>https://</a:t>
            </a:r>
            <a:r>
              <a:rPr lang="en-US" dirty="0" smtClean="0">
                <a:hlinkClick r:id="rId5"/>
              </a:rPr>
              <a:t>www.youtube.com/watch?v=u9bvzE5Qhjk</a:t>
            </a:r>
            <a:endParaRPr lang="en-US" dirty="0" smtClean="0"/>
          </a:p>
          <a:p>
            <a:endParaRPr lang="en-US" dirty="0"/>
          </a:p>
        </p:txBody>
      </p:sp>
    </p:spTree>
    <p:extLst>
      <p:ext uri="{BB962C8B-B14F-4D97-AF65-F5344CB8AC3E}">
        <p14:creationId xmlns:p14="http://schemas.microsoft.com/office/powerpoint/2010/main" val="14202150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E791E303-714F-46DB-A08B-E76FAC6B1C87}"/>
              </a:ext>
            </a:extLst>
          </p:cNvPr>
          <p:cNvSpPr>
            <a:spLocks noGrp="1"/>
          </p:cNvSpPr>
          <p:nvPr>
            <p:ph type="title"/>
          </p:nvPr>
        </p:nvSpPr>
        <p:spPr>
          <a:xfrm>
            <a:off x="336885" y="2053641"/>
            <a:ext cx="4143238" cy="2760098"/>
          </a:xfrm>
        </p:spPr>
        <p:txBody>
          <a:bodyPr>
            <a:normAutofit/>
          </a:bodyPr>
          <a:lstStyle/>
          <a:p>
            <a:r>
              <a:rPr lang="en-US" dirty="0">
                <a:solidFill>
                  <a:srgbClr val="FFFFFF"/>
                </a:solidFill>
              </a:rPr>
              <a:t>FROM USER REQUIREMENTS TO TECHNICAL REQUIREMENTS</a:t>
            </a:r>
            <a:endParaRPr lang="en-US" dirty="0">
              <a:solidFill>
                <a:srgbClr val="FFFFFF"/>
              </a:solidFill>
            </a:endParaRPr>
          </a:p>
        </p:txBody>
      </p:sp>
      <p:sp>
        <p:nvSpPr>
          <p:cNvPr id="3" name="Content Placeholder 2">
            <a:extLst>
              <a:ext uri="{FF2B5EF4-FFF2-40B4-BE49-F238E27FC236}">
                <a16:creationId xmlns="" xmlns:a16="http://schemas.microsoft.com/office/drawing/2014/main" id="{B82935A7-2278-400C-8786-F3646C45F86D}"/>
              </a:ext>
            </a:extLst>
          </p:cNvPr>
          <p:cNvSpPr>
            <a:spLocks noGrp="1"/>
          </p:cNvSpPr>
          <p:nvPr>
            <p:ph idx="1"/>
          </p:nvPr>
        </p:nvSpPr>
        <p:spPr>
          <a:xfrm>
            <a:off x="6090574" y="801866"/>
            <a:ext cx="5306084" cy="5230634"/>
          </a:xfrm>
        </p:spPr>
        <p:txBody>
          <a:bodyPr anchor="ctr">
            <a:normAutofit/>
          </a:bodyPr>
          <a:lstStyle/>
          <a:p>
            <a:pPr marL="0" indent="0">
              <a:buNone/>
            </a:pPr>
            <a:r>
              <a:rPr lang="en-US" sz="2400" b="1" dirty="0" smtClean="0"/>
              <a:t>Project 1: QFD</a:t>
            </a:r>
            <a:endParaRPr lang="en-US" sz="2400" b="1" dirty="0" smtClean="0">
              <a:solidFill>
                <a:srgbClr val="000000"/>
              </a:solidFill>
              <a:hlinkClick r:id="rId3"/>
            </a:endParaRPr>
          </a:p>
          <a:p>
            <a:endParaRPr lang="en-US" sz="2400" dirty="0">
              <a:solidFill>
                <a:srgbClr val="000000"/>
              </a:solidFill>
              <a:hlinkClick r:id="rId3"/>
            </a:endParaRPr>
          </a:p>
          <a:p>
            <a:r>
              <a:rPr lang="en-US" sz="2400" dirty="0" smtClean="0"/>
              <a:t>Each student will select a problem case with user requirements and proceed to conduct a QFD process which should be represented using a </a:t>
            </a:r>
            <a:r>
              <a:rPr lang="en-US" sz="2400" dirty="0" err="1" smtClean="0"/>
              <a:t>HoQ</a:t>
            </a:r>
            <a:r>
              <a:rPr lang="en-US" sz="2400" dirty="0"/>
              <a:t> </a:t>
            </a:r>
            <a:r>
              <a:rPr lang="en-US" sz="2400" dirty="0" smtClean="0"/>
              <a:t>diagram.</a:t>
            </a:r>
            <a:endParaRPr lang="en-US" sz="2400" dirty="0"/>
          </a:p>
          <a:p>
            <a:endParaRPr lang="en-US" sz="2400" dirty="0">
              <a:solidFill>
                <a:srgbClr val="000000"/>
              </a:solidFill>
            </a:endParaRPr>
          </a:p>
        </p:txBody>
      </p:sp>
    </p:spTree>
    <p:extLst>
      <p:ext uri="{BB962C8B-B14F-4D97-AF65-F5344CB8AC3E}">
        <p14:creationId xmlns:p14="http://schemas.microsoft.com/office/powerpoint/2010/main" val="27318765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0F2C8A91-E3D0-4C20-804E-66FDDC09FCD1}"/>
              </a:ext>
            </a:extLst>
          </p:cNvPr>
          <p:cNvSpPr>
            <a:spLocks noGrp="1"/>
          </p:cNvSpPr>
          <p:nvPr>
            <p:ph type="title"/>
          </p:nvPr>
        </p:nvSpPr>
        <p:spPr/>
        <p:txBody>
          <a:bodyPr/>
          <a:lstStyle/>
          <a:p>
            <a:r>
              <a:rPr lang="en-US" dirty="0" smtClean="0"/>
              <a:t>Content</a:t>
            </a:r>
            <a:endParaRPr lang="en-US" dirty="0"/>
          </a:p>
        </p:txBody>
      </p:sp>
      <p:sp>
        <p:nvSpPr>
          <p:cNvPr id="5" name="Content Placeholder 2"/>
          <p:cNvSpPr>
            <a:spLocks noGrp="1"/>
          </p:cNvSpPr>
          <p:nvPr>
            <p:ph idx="1"/>
          </p:nvPr>
        </p:nvSpPr>
        <p:spPr/>
        <p:txBody>
          <a:bodyPr anchor="ctr">
            <a:normAutofit/>
          </a:bodyPr>
          <a:lstStyle/>
          <a:p>
            <a:pPr>
              <a:spcBef>
                <a:spcPct val="0"/>
              </a:spcBef>
              <a:spcAft>
                <a:spcPts val="600"/>
              </a:spcAft>
            </a:pPr>
            <a:r>
              <a:rPr lang="en-US" sz="2400" dirty="0" smtClean="0">
                <a:solidFill>
                  <a:srgbClr val="000000"/>
                </a:solidFill>
              </a:rPr>
              <a:t>Focus will be on </a:t>
            </a:r>
            <a:r>
              <a:rPr lang="en-US" sz="2400" dirty="0">
                <a:solidFill>
                  <a:srgbClr val="000000"/>
                </a:solidFill>
              </a:rPr>
              <a:t>software engineering for smart, critical, and complex software-intensive systems. </a:t>
            </a:r>
            <a:r>
              <a:rPr lang="en-US" sz="2400" dirty="0" smtClean="0">
                <a:solidFill>
                  <a:srgbClr val="000000"/>
                </a:solidFill>
              </a:rPr>
              <a:t>Four modules will be covered. </a:t>
            </a:r>
          </a:p>
          <a:p>
            <a:pPr marL="0" indent="0">
              <a:spcBef>
                <a:spcPct val="0"/>
              </a:spcBef>
              <a:spcAft>
                <a:spcPts val="600"/>
              </a:spcAft>
              <a:buNone/>
            </a:pPr>
            <a:r>
              <a:rPr lang="en-US" sz="2400" dirty="0">
                <a:solidFill>
                  <a:srgbClr val="000000"/>
                </a:solidFill>
              </a:rPr>
              <a:t>	</a:t>
            </a:r>
            <a:r>
              <a:rPr lang="en-US" sz="2000" dirty="0" smtClean="0">
                <a:solidFill>
                  <a:srgbClr val="000000"/>
                </a:solidFill>
              </a:rPr>
              <a:t>1</a:t>
            </a:r>
            <a:r>
              <a:rPr lang="en-US" sz="2000" dirty="0">
                <a:solidFill>
                  <a:srgbClr val="000000"/>
                </a:solidFill>
              </a:rPr>
              <a:t>) </a:t>
            </a:r>
            <a:r>
              <a:rPr lang="en-US" sz="2000" b="1" dirty="0">
                <a:solidFill>
                  <a:srgbClr val="000000"/>
                </a:solidFill>
              </a:rPr>
              <a:t>Requirements specification </a:t>
            </a:r>
            <a:r>
              <a:rPr lang="en-US" sz="2000" dirty="0">
                <a:solidFill>
                  <a:srgbClr val="000000"/>
                </a:solidFill>
              </a:rPr>
              <a:t>module focuses on methods to </a:t>
            </a:r>
            <a:r>
              <a:rPr lang="en-US" sz="2000" b="1" dirty="0">
                <a:solidFill>
                  <a:srgbClr val="FF0000"/>
                </a:solidFill>
              </a:rPr>
              <a:t>transit from user </a:t>
            </a:r>
            <a:r>
              <a:rPr lang="en-US" sz="2000" b="1" dirty="0" smtClean="0">
                <a:solidFill>
                  <a:srgbClr val="FF0000"/>
                </a:solidFill>
              </a:rPr>
              <a:t>	requirements </a:t>
            </a:r>
            <a:r>
              <a:rPr lang="en-US" sz="2000" b="1" dirty="0">
                <a:solidFill>
                  <a:srgbClr val="FF0000"/>
                </a:solidFill>
              </a:rPr>
              <a:t>to high-quality technical requirements</a:t>
            </a:r>
            <a:r>
              <a:rPr lang="en-US" sz="2000" dirty="0">
                <a:solidFill>
                  <a:srgbClr val="000000"/>
                </a:solidFill>
              </a:rPr>
              <a:t>; </a:t>
            </a:r>
          </a:p>
          <a:p>
            <a:pPr marL="0" indent="0">
              <a:spcBef>
                <a:spcPct val="0"/>
              </a:spcBef>
              <a:spcAft>
                <a:spcPts val="600"/>
              </a:spcAft>
              <a:buNone/>
            </a:pPr>
            <a:r>
              <a:rPr lang="en-US" sz="2000" dirty="0" smtClean="0">
                <a:solidFill>
                  <a:srgbClr val="000000"/>
                </a:solidFill>
              </a:rPr>
              <a:t>	2</a:t>
            </a:r>
            <a:r>
              <a:rPr lang="en-US" sz="2000" dirty="0">
                <a:solidFill>
                  <a:srgbClr val="000000"/>
                </a:solidFill>
              </a:rPr>
              <a:t>) </a:t>
            </a:r>
            <a:r>
              <a:rPr lang="en-US" sz="2000" b="1" dirty="0">
                <a:solidFill>
                  <a:srgbClr val="000000"/>
                </a:solidFill>
              </a:rPr>
              <a:t>Testing management </a:t>
            </a:r>
            <a:r>
              <a:rPr lang="en-US" sz="2000" dirty="0">
                <a:solidFill>
                  <a:srgbClr val="000000"/>
                </a:solidFill>
              </a:rPr>
              <a:t>model focuses on </a:t>
            </a:r>
            <a:r>
              <a:rPr lang="en-US" sz="2000" b="1" dirty="0">
                <a:solidFill>
                  <a:srgbClr val="FF0000"/>
                </a:solidFill>
              </a:rPr>
              <a:t>testing strategies</a:t>
            </a:r>
            <a:r>
              <a:rPr lang="en-US" sz="2000" dirty="0">
                <a:solidFill>
                  <a:srgbClr val="000000"/>
                </a:solidFill>
              </a:rPr>
              <a:t>; 	</a:t>
            </a:r>
            <a:endParaRPr lang="en-US" sz="2000" dirty="0" smtClean="0">
              <a:solidFill>
                <a:srgbClr val="000000"/>
              </a:solidFill>
            </a:endParaRPr>
          </a:p>
          <a:p>
            <a:pPr marL="0" indent="0">
              <a:spcBef>
                <a:spcPct val="0"/>
              </a:spcBef>
              <a:spcAft>
                <a:spcPts val="600"/>
              </a:spcAft>
              <a:buNone/>
            </a:pPr>
            <a:r>
              <a:rPr lang="en-US" sz="2000" dirty="0">
                <a:solidFill>
                  <a:srgbClr val="000000"/>
                </a:solidFill>
              </a:rPr>
              <a:t>	</a:t>
            </a:r>
            <a:r>
              <a:rPr lang="en-US" sz="2000" dirty="0" smtClean="0">
                <a:solidFill>
                  <a:srgbClr val="000000"/>
                </a:solidFill>
              </a:rPr>
              <a:t>3</a:t>
            </a:r>
            <a:r>
              <a:rPr lang="en-US" sz="2000" dirty="0">
                <a:solidFill>
                  <a:srgbClr val="000000"/>
                </a:solidFill>
              </a:rPr>
              <a:t>) </a:t>
            </a:r>
            <a:r>
              <a:rPr lang="en-US" sz="2000" b="1" dirty="0">
                <a:solidFill>
                  <a:srgbClr val="000000"/>
                </a:solidFill>
              </a:rPr>
              <a:t>Code quality </a:t>
            </a:r>
            <a:r>
              <a:rPr lang="en-US" sz="2000" dirty="0">
                <a:solidFill>
                  <a:srgbClr val="000000"/>
                </a:solidFill>
              </a:rPr>
              <a:t>module focuses on </a:t>
            </a:r>
            <a:r>
              <a:rPr lang="en-US" sz="2000" b="1" dirty="0">
                <a:solidFill>
                  <a:srgbClr val="FF0000"/>
                </a:solidFill>
              </a:rPr>
              <a:t>code analysis, code review</a:t>
            </a:r>
            <a:r>
              <a:rPr lang="en-US" sz="2000" dirty="0">
                <a:solidFill>
                  <a:srgbClr val="000000"/>
                </a:solidFill>
              </a:rPr>
              <a:t>, and </a:t>
            </a:r>
            <a:r>
              <a:rPr lang="en-US" sz="2000" b="1" dirty="0">
                <a:solidFill>
                  <a:srgbClr val="FF0000"/>
                </a:solidFill>
              </a:rPr>
              <a:t>code refactoring</a:t>
            </a:r>
            <a:r>
              <a:rPr lang="en-US" sz="2000" dirty="0">
                <a:solidFill>
                  <a:srgbClr val="000000"/>
                </a:solidFill>
              </a:rPr>
              <a:t>; 	</a:t>
            </a:r>
            <a:endParaRPr lang="en-US" sz="2000" dirty="0" smtClean="0">
              <a:solidFill>
                <a:srgbClr val="000000"/>
              </a:solidFill>
            </a:endParaRPr>
          </a:p>
          <a:p>
            <a:pPr marL="0" indent="0">
              <a:spcBef>
                <a:spcPct val="0"/>
              </a:spcBef>
              <a:spcAft>
                <a:spcPts val="600"/>
              </a:spcAft>
              <a:buNone/>
            </a:pPr>
            <a:r>
              <a:rPr lang="en-US" sz="2000" dirty="0">
                <a:solidFill>
                  <a:srgbClr val="000000"/>
                </a:solidFill>
              </a:rPr>
              <a:t>	</a:t>
            </a:r>
            <a:r>
              <a:rPr lang="en-US" sz="2000" dirty="0" smtClean="0">
                <a:solidFill>
                  <a:srgbClr val="000000"/>
                </a:solidFill>
              </a:rPr>
              <a:t>4</a:t>
            </a:r>
            <a:r>
              <a:rPr lang="en-US" sz="2000" dirty="0">
                <a:solidFill>
                  <a:srgbClr val="000000"/>
                </a:solidFill>
              </a:rPr>
              <a:t>) </a:t>
            </a:r>
            <a:r>
              <a:rPr lang="en-US" sz="2000" b="1" dirty="0">
                <a:solidFill>
                  <a:srgbClr val="000000"/>
                </a:solidFill>
              </a:rPr>
              <a:t>Complex system module </a:t>
            </a:r>
            <a:r>
              <a:rPr lang="en-US" sz="2000" dirty="0">
                <a:solidFill>
                  <a:srgbClr val="000000"/>
                </a:solidFill>
              </a:rPr>
              <a:t>focuses on </a:t>
            </a:r>
            <a:r>
              <a:rPr lang="en-US" sz="2000" b="1" dirty="0">
                <a:solidFill>
                  <a:srgbClr val="FF0000"/>
                </a:solidFill>
              </a:rPr>
              <a:t>verification and validation</a:t>
            </a:r>
            <a:r>
              <a:rPr lang="en-US" sz="2000" dirty="0">
                <a:solidFill>
                  <a:srgbClr val="000000"/>
                </a:solidFill>
              </a:rPr>
              <a:t> of complex software </a:t>
            </a:r>
            <a:r>
              <a:rPr lang="en-US" sz="2000" dirty="0" smtClean="0">
                <a:solidFill>
                  <a:srgbClr val="000000"/>
                </a:solidFill>
              </a:rPr>
              <a:t>	systems</a:t>
            </a:r>
            <a:r>
              <a:rPr lang="en-US" sz="2000" dirty="0">
                <a:solidFill>
                  <a:srgbClr val="000000"/>
                </a:solidFill>
              </a:rPr>
              <a:t>.</a:t>
            </a:r>
            <a:endParaRPr lang="en-US" dirty="0">
              <a:solidFill>
                <a:srgbClr val="000000"/>
              </a:solidFill>
              <a:ea typeface="Arial" panose="020B0604020202020204" pitchFamily="34" charset="0"/>
            </a:endParaRPr>
          </a:p>
        </p:txBody>
      </p:sp>
    </p:spTree>
    <p:extLst>
      <p:ext uri="{BB962C8B-B14F-4D97-AF65-F5344CB8AC3E}">
        <p14:creationId xmlns:p14="http://schemas.microsoft.com/office/powerpoint/2010/main" val="41076454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73">
            <a:extLst>
              <a:ext uri="{FF2B5EF4-FFF2-40B4-BE49-F238E27FC236}">
                <a16:creationId xmlns=""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0" name="Rectangle 75">
            <a:extLst>
              <a:ext uri="{FF2B5EF4-FFF2-40B4-BE49-F238E27FC236}">
                <a16:creationId xmlns=""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01" name="Picture 77">
            <a:extLst>
              <a:ext uri="{FF2B5EF4-FFF2-40B4-BE49-F238E27FC236}">
                <a16:creationId xmlns=""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194" name="Title 1"/>
          <p:cNvSpPr>
            <a:spLocks noGrp="1"/>
          </p:cNvSpPr>
          <p:nvPr>
            <p:ph type="title"/>
          </p:nvPr>
        </p:nvSpPr>
        <p:spPr>
          <a:xfrm>
            <a:off x="640079" y="2053641"/>
            <a:ext cx="3669161" cy="2760098"/>
          </a:xfrm>
        </p:spPr>
        <p:txBody>
          <a:bodyPr>
            <a:normAutofit/>
          </a:bodyPr>
          <a:lstStyle/>
          <a:p>
            <a:r>
              <a:rPr lang="en-US">
                <a:solidFill>
                  <a:srgbClr val="FFFFFF"/>
                </a:solidFill>
              </a:rPr>
              <a:t>Organization</a:t>
            </a:r>
          </a:p>
        </p:txBody>
      </p:sp>
      <p:sp>
        <p:nvSpPr>
          <p:cNvPr id="3" name="Content Placeholder 2"/>
          <p:cNvSpPr>
            <a:spLocks noGrp="1"/>
          </p:cNvSpPr>
          <p:nvPr>
            <p:ph idx="1"/>
          </p:nvPr>
        </p:nvSpPr>
        <p:spPr>
          <a:xfrm>
            <a:off x="6090574" y="801866"/>
            <a:ext cx="5306084" cy="5230634"/>
          </a:xfrm>
        </p:spPr>
        <p:txBody>
          <a:bodyPr anchor="ctr">
            <a:normAutofit/>
          </a:bodyPr>
          <a:lstStyle/>
          <a:p>
            <a:pPr>
              <a:spcBef>
                <a:spcPct val="0"/>
              </a:spcBef>
              <a:spcAft>
                <a:spcPts val="600"/>
              </a:spcAft>
            </a:pPr>
            <a:r>
              <a:rPr lang="en-US" sz="2400" dirty="0">
                <a:solidFill>
                  <a:srgbClr val="000000"/>
                </a:solidFill>
              </a:rPr>
              <a:t>Assessments</a:t>
            </a:r>
          </a:p>
          <a:p>
            <a:pPr lvl="1">
              <a:spcBef>
                <a:spcPct val="0"/>
              </a:spcBef>
              <a:spcAft>
                <a:spcPts val="600"/>
              </a:spcAft>
            </a:pPr>
            <a:r>
              <a:rPr lang="en-US" dirty="0">
                <a:solidFill>
                  <a:srgbClr val="000000"/>
                </a:solidFill>
                <a:ea typeface="Arial" panose="020B0604020202020204" pitchFamily="34" charset="0"/>
              </a:rPr>
              <a:t>Course work (Assignments, tests/project, class discussions, participation and attendance) - 40%</a:t>
            </a:r>
          </a:p>
          <a:p>
            <a:pPr lvl="1">
              <a:spcBef>
                <a:spcPct val="0"/>
              </a:spcBef>
              <a:spcAft>
                <a:spcPts val="600"/>
              </a:spcAft>
            </a:pPr>
            <a:r>
              <a:rPr lang="en-US" dirty="0">
                <a:solidFill>
                  <a:srgbClr val="000000"/>
                </a:solidFill>
                <a:ea typeface="Arial" panose="020B0604020202020204" pitchFamily="34" charset="0"/>
              </a:rPr>
              <a:t>Final exam/ Project (60%)</a:t>
            </a:r>
          </a:p>
          <a:p>
            <a:pPr lvl="1">
              <a:spcBef>
                <a:spcPct val="0"/>
              </a:spcBef>
              <a:spcAft>
                <a:spcPts val="600"/>
              </a:spcAft>
            </a:pPr>
            <a:endParaRPr lang="en-US" dirty="0">
              <a:solidFill>
                <a:srgbClr val="000000"/>
              </a:solidFill>
              <a:ea typeface="Arial" panose="020B0604020202020204" pitchFamily="34" charset="0"/>
            </a:endParaRPr>
          </a:p>
        </p:txBody>
      </p:sp>
      <p:sp>
        <p:nvSpPr>
          <p:cNvPr id="8196" name="Slide Number Placeholder 3"/>
          <p:cNvSpPr>
            <a:spLocks noGrp="1"/>
          </p:cNvSpPr>
          <p:nvPr>
            <p:ph type="sldNum" sz="quarter" idx="12"/>
          </p:nvPr>
        </p:nvSpPr>
        <p:spPr>
          <a:xfrm>
            <a:off x="10825930" y="6223702"/>
            <a:ext cx="570728" cy="31406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spcAft>
                <a:spcPts val="600"/>
              </a:spcAft>
              <a:buClrTx/>
              <a:buSzTx/>
              <a:buFontTx/>
              <a:buNone/>
            </a:pPr>
            <a:fld id="{4DE01A8B-4540-44AB-AF87-FB816F8CF820}" type="slidenum">
              <a:rPr lang="en-US" sz="1000">
                <a:solidFill>
                  <a:srgbClr val="898989"/>
                </a:solidFill>
                <a:latin typeface="Tahoma" panose="020B0604030504040204" pitchFamily="34" charset="0"/>
              </a:rPr>
              <a:pPr>
                <a:spcBef>
                  <a:spcPct val="0"/>
                </a:spcBef>
                <a:spcAft>
                  <a:spcPts val="600"/>
                </a:spcAft>
                <a:buClrTx/>
                <a:buSzTx/>
                <a:buFontTx/>
                <a:buNone/>
              </a:pPr>
              <a:t>3</a:t>
            </a:fld>
            <a:endParaRPr lang="en-US" sz="1000">
              <a:solidFill>
                <a:srgbClr val="898989"/>
              </a:solidFill>
              <a:latin typeface="Tahoma" panose="020B0604030504040204" pitchFamily="34" charset="0"/>
            </a:endParaRPr>
          </a:p>
        </p:txBody>
      </p:sp>
      <p:pic>
        <p:nvPicPr>
          <p:cNvPr id="8197" name="Picture 9" descr="underline_base"/>
          <p:cNvPicPr>
            <a:picLocks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838200" y="987901"/>
            <a:ext cx="914400" cy="8000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F78743ED-00E8-45F3-8563-8FDB9D2817DD}"/>
              </a:ext>
            </a:extLst>
          </p:cNvPr>
          <p:cNvSpPr>
            <a:spLocks noGrp="1"/>
          </p:cNvSpPr>
          <p:nvPr>
            <p:ph type="title"/>
          </p:nvPr>
        </p:nvSpPr>
        <p:spPr>
          <a:xfrm>
            <a:off x="640079" y="2053641"/>
            <a:ext cx="3669161" cy="2760098"/>
          </a:xfrm>
        </p:spPr>
        <p:txBody>
          <a:bodyPr>
            <a:normAutofit/>
          </a:bodyPr>
          <a:lstStyle/>
          <a:p>
            <a:r>
              <a:rPr lang="en-US">
                <a:solidFill>
                  <a:srgbClr val="FFFFFF"/>
                </a:solidFill>
              </a:rPr>
              <a:t>At the end….</a:t>
            </a:r>
          </a:p>
        </p:txBody>
      </p:sp>
      <p:sp>
        <p:nvSpPr>
          <p:cNvPr id="3" name="Content Placeholder 2">
            <a:extLst>
              <a:ext uri="{FF2B5EF4-FFF2-40B4-BE49-F238E27FC236}">
                <a16:creationId xmlns="" xmlns:a16="http://schemas.microsoft.com/office/drawing/2014/main" id="{A8141BA6-4343-409C-A73B-DB4F32F9C7E1}"/>
              </a:ext>
            </a:extLst>
          </p:cNvPr>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After having taken this course, students should be able to: </a:t>
            </a:r>
            <a:endParaRPr lang="en-US" sz="2400" dirty="0" smtClean="0">
              <a:solidFill>
                <a:srgbClr val="000000"/>
              </a:solidFill>
            </a:endParaRPr>
          </a:p>
          <a:p>
            <a:pPr marL="457200" indent="-457200">
              <a:buAutoNum type="arabicParenR"/>
            </a:pPr>
            <a:r>
              <a:rPr lang="en-US" sz="2400" dirty="0" smtClean="0">
                <a:solidFill>
                  <a:srgbClr val="000000"/>
                </a:solidFill>
              </a:rPr>
              <a:t>Identify </a:t>
            </a:r>
            <a:r>
              <a:rPr lang="en-US" sz="2400" dirty="0">
                <a:solidFill>
                  <a:srgbClr val="000000"/>
                </a:solidFill>
              </a:rPr>
              <a:t>and correct typical requirements quality issues; </a:t>
            </a:r>
            <a:endParaRPr lang="en-US" sz="2400" dirty="0" smtClean="0">
              <a:solidFill>
                <a:srgbClr val="000000"/>
              </a:solidFill>
            </a:endParaRPr>
          </a:p>
          <a:p>
            <a:pPr marL="457200" indent="-457200">
              <a:buAutoNum type="arabicParenR"/>
            </a:pPr>
            <a:r>
              <a:rPr lang="en-US" sz="2400" dirty="0" smtClean="0">
                <a:solidFill>
                  <a:srgbClr val="000000"/>
                </a:solidFill>
              </a:rPr>
              <a:t>Apply </a:t>
            </a:r>
            <a:r>
              <a:rPr lang="en-US" sz="2400" dirty="0">
                <a:solidFill>
                  <a:srgbClr val="000000"/>
                </a:solidFill>
              </a:rPr>
              <a:t>different testing, code review, code analysis, and code refactoring approaches; </a:t>
            </a:r>
            <a:endParaRPr lang="en-US" sz="2400" dirty="0" smtClean="0">
              <a:solidFill>
                <a:srgbClr val="000000"/>
              </a:solidFill>
            </a:endParaRPr>
          </a:p>
          <a:p>
            <a:pPr marL="457200" indent="-457200">
              <a:buAutoNum type="arabicParenR"/>
            </a:pPr>
            <a:r>
              <a:rPr lang="en-US" sz="2400" dirty="0" smtClean="0">
                <a:solidFill>
                  <a:srgbClr val="000000"/>
                </a:solidFill>
              </a:rPr>
              <a:t>Explain </a:t>
            </a:r>
            <a:r>
              <a:rPr lang="en-US" sz="2400" dirty="0">
                <a:solidFill>
                  <a:srgbClr val="000000"/>
                </a:solidFill>
              </a:rPr>
              <a:t>industrial state of the practice methods of verifying and validating high-assurance software-intensive system; </a:t>
            </a:r>
          </a:p>
        </p:txBody>
      </p:sp>
    </p:spTree>
    <p:extLst>
      <p:ext uri="{BB962C8B-B14F-4D97-AF65-F5344CB8AC3E}">
        <p14:creationId xmlns:p14="http://schemas.microsoft.com/office/powerpoint/2010/main" val="2703119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E791E303-714F-46DB-A08B-E76FAC6B1C87}"/>
              </a:ext>
            </a:extLst>
          </p:cNvPr>
          <p:cNvSpPr>
            <a:spLocks noGrp="1"/>
          </p:cNvSpPr>
          <p:nvPr>
            <p:ph type="title"/>
          </p:nvPr>
        </p:nvSpPr>
        <p:spPr>
          <a:xfrm>
            <a:off x="640079" y="2053641"/>
            <a:ext cx="3669161" cy="2760098"/>
          </a:xfrm>
        </p:spPr>
        <p:txBody>
          <a:bodyPr>
            <a:normAutofit/>
          </a:bodyPr>
          <a:lstStyle/>
          <a:p>
            <a:r>
              <a:rPr lang="en-US" dirty="0" smtClean="0">
                <a:solidFill>
                  <a:srgbClr val="FFFFFF"/>
                </a:solidFill>
              </a:rPr>
              <a:t>Focus?</a:t>
            </a:r>
            <a:endParaRPr lang="en-US" dirty="0">
              <a:solidFill>
                <a:srgbClr val="FFFFFF"/>
              </a:solidFill>
            </a:endParaRPr>
          </a:p>
        </p:txBody>
      </p:sp>
      <p:sp>
        <p:nvSpPr>
          <p:cNvPr id="3" name="Content Placeholder 2">
            <a:extLst>
              <a:ext uri="{FF2B5EF4-FFF2-40B4-BE49-F238E27FC236}">
                <a16:creationId xmlns="" xmlns:a16="http://schemas.microsoft.com/office/drawing/2014/main" id="{B82935A7-2278-400C-8786-F3646C45F86D}"/>
              </a:ext>
            </a:extLst>
          </p:cNvPr>
          <p:cNvSpPr>
            <a:spLocks noGrp="1"/>
          </p:cNvSpPr>
          <p:nvPr>
            <p:ph idx="1"/>
          </p:nvPr>
        </p:nvSpPr>
        <p:spPr>
          <a:xfrm>
            <a:off x="6090574" y="801866"/>
            <a:ext cx="5306084" cy="5230634"/>
          </a:xfrm>
        </p:spPr>
        <p:txBody>
          <a:bodyPr anchor="ctr">
            <a:normAutofit/>
          </a:bodyPr>
          <a:lstStyle/>
          <a:p>
            <a:r>
              <a:rPr lang="en-US" sz="2400" dirty="0" smtClean="0">
                <a:solidFill>
                  <a:srgbClr val="000000"/>
                </a:solidFill>
              </a:rPr>
              <a:t>I will identify projects which students will take on to practically implement all the indicative content of the course.</a:t>
            </a:r>
          </a:p>
          <a:p>
            <a:endParaRPr lang="en-US" sz="2400" dirty="0">
              <a:solidFill>
                <a:srgbClr val="000000"/>
              </a:solidFill>
            </a:endParaRPr>
          </a:p>
          <a:p>
            <a:r>
              <a:rPr lang="en-US" sz="2400" dirty="0" smtClean="0">
                <a:solidFill>
                  <a:srgbClr val="000000"/>
                </a:solidFill>
              </a:rPr>
              <a:t>Published research papers giving scientific orientations of the subjects will be studied and discussed by students.</a:t>
            </a:r>
            <a:endParaRPr lang="en-US" sz="2400" dirty="0">
              <a:solidFill>
                <a:srgbClr val="000000"/>
              </a:solidFill>
            </a:endParaRPr>
          </a:p>
        </p:txBody>
      </p:sp>
    </p:spTree>
    <p:extLst>
      <p:ext uri="{BB962C8B-B14F-4D97-AF65-F5344CB8AC3E}">
        <p14:creationId xmlns:p14="http://schemas.microsoft.com/office/powerpoint/2010/main" val="2092067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E791E303-714F-46DB-A08B-E76FAC6B1C87}"/>
              </a:ext>
            </a:extLst>
          </p:cNvPr>
          <p:cNvSpPr>
            <a:spLocks noGrp="1"/>
          </p:cNvSpPr>
          <p:nvPr>
            <p:ph type="title"/>
          </p:nvPr>
        </p:nvSpPr>
        <p:spPr>
          <a:xfrm>
            <a:off x="336885" y="2053641"/>
            <a:ext cx="4143238" cy="2760098"/>
          </a:xfrm>
        </p:spPr>
        <p:txBody>
          <a:bodyPr>
            <a:normAutofit/>
          </a:bodyPr>
          <a:lstStyle/>
          <a:p>
            <a:r>
              <a:rPr lang="en-US" dirty="0" smtClean="0">
                <a:solidFill>
                  <a:srgbClr val="FFFFFF"/>
                </a:solidFill>
              </a:rPr>
              <a:t>Research paper 1</a:t>
            </a:r>
            <a:endParaRPr lang="en-US" dirty="0">
              <a:solidFill>
                <a:srgbClr val="FFFFFF"/>
              </a:solidFill>
            </a:endParaRPr>
          </a:p>
        </p:txBody>
      </p:sp>
      <p:sp>
        <p:nvSpPr>
          <p:cNvPr id="3" name="Content Placeholder 2">
            <a:extLst>
              <a:ext uri="{FF2B5EF4-FFF2-40B4-BE49-F238E27FC236}">
                <a16:creationId xmlns="" xmlns:a16="http://schemas.microsoft.com/office/drawing/2014/main" id="{B82935A7-2278-400C-8786-F3646C45F86D}"/>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hlinkClick r:id="rId3"/>
              </a:rPr>
              <a:t>https://</a:t>
            </a:r>
            <a:r>
              <a:rPr lang="en-US" sz="2400" dirty="0" smtClean="0">
                <a:solidFill>
                  <a:srgbClr val="000000"/>
                </a:solidFill>
                <a:hlinkClick r:id="rId3"/>
              </a:rPr>
              <a:t>www.researchgate.net/publication/221229519_From_Rich_User_Requirements_to_System_Requirements</a:t>
            </a:r>
            <a:endParaRPr lang="en-US" sz="2400" dirty="0" smtClean="0">
              <a:solidFill>
                <a:srgbClr val="000000"/>
              </a:solidFill>
            </a:endParaRPr>
          </a:p>
          <a:p>
            <a:endParaRPr lang="en-US" sz="2400" dirty="0">
              <a:solidFill>
                <a:srgbClr val="000000"/>
              </a:solidFill>
            </a:endParaRPr>
          </a:p>
        </p:txBody>
      </p:sp>
    </p:spTree>
    <p:extLst>
      <p:ext uri="{BB962C8B-B14F-4D97-AF65-F5344CB8AC3E}">
        <p14:creationId xmlns:p14="http://schemas.microsoft.com/office/powerpoint/2010/main" val="3524444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E791E303-714F-46DB-A08B-E76FAC6B1C87}"/>
              </a:ext>
            </a:extLst>
          </p:cNvPr>
          <p:cNvSpPr>
            <a:spLocks noGrp="1"/>
          </p:cNvSpPr>
          <p:nvPr>
            <p:ph type="title"/>
          </p:nvPr>
        </p:nvSpPr>
        <p:spPr>
          <a:xfrm>
            <a:off x="336885" y="2053641"/>
            <a:ext cx="4143238" cy="2760098"/>
          </a:xfrm>
        </p:spPr>
        <p:txBody>
          <a:bodyPr>
            <a:normAutofit/>
          </a:bodyPr>
          <a:lstStyle/>
          <a:p>
            <a:r>
              <a:rPr lang="en-US" dirty="0">
                <a:solidFill>
                  <a:srgbClr val="FFFFFF"/>
                </a:solidFill>
              </a:rPr>
              <a:t>FROM USER REQUIREMENTS TO TECHNICAL REQUIREMENTS</a:t>
            </a:r>
            <a:endParaRPr lang="en-US" dirty="0">
              <a:solidFill>
                <a:srgbClr val="FFFFFF"/>
              </a:solidFill>
            </a:endParaRPr>
          </a:p>
        </p:txBody>
      </p:sp>
      <p:sp>
        <p:nvSpPr>
          <p:cNvPr id="3" name="Content Placeholder 2">
            <a:extLst>
              <a:ext uri="{FF2B5EF4-FFF2-40B4-BE49-F238E27FC236}">
                <a16:creationId xmlns="" xmlns:a16="http://schemas.microsoft.com/office/drawing/2014/main" id="{B82935A7-2278-400C-8786-F3646C45F86D}"/>
              </a:ext>
            </a:extLst>
          </p:cNvPr>
          <p:cNvSpPr>
            <a:spLocks noGrp="1"/>
          </p:cNvSpPr>
          <p:nvPr>
            <p:ph idx="1"/>
          </p:nvPr>
        </p:nvSpPr>
        <p:spPr>
          <a:xfrm>
            <a:off x="6090574" y="395926"/>
            <a:ext cx="5306084" cy="5636574"/>
          </a:xfrm>
        </p:spPr>
        <p:txBody>
          <a:bodyPr anchor="ctr">
            <a:normAutofit fontScale="92500" lnSpcReduction="10000"/>
          </a:bodyPr>
          <a:lstStyle/>
          <a:p>
            <a:pPr marL="0" indent="0">
              <a:buNone/>
            </a:pPr>
            <a:r>
              <a:rPr lang="en-US" sz="2400" b="1" dirty="0" smtClean="0"/>
              <a:t>Quality Function Deployment</a:t>
            </a:r>
          </a:p>
          <a:p>
            <a:pPr marL="0" indent="0">
              <a:buNone/>
            </a:pPr>
            <a:r>
              <a:rPr lang="en-US" sz="2400" dirty="0"/>
              <a:t>House of Quality is a part of a larger process called </a:t>
            </a:r>
            <a:r>
              <a:rPr lang="en-US" sz="2400" b="1" dirty="0"/>
              <a:t>QFD</a:t>
            </a:r>
            <a:r>
              <a:rPr lang="en-US" sz="2400" dirty="0"/>
              <a:t>, which stands for </a:t>
            </a:r>
            <a:r>
              <a:rPr lang="en-US" sz="2400" b="1" dirty="0"/>
              <a:t>Q</a:t>
            </a:r>
            <a:r>
              <a:rPr lang="en-US" sz="2400" dirty="0"/>
              <a:t>uality, </a:t>
            </a:r>
            <a:r>
              <a:rPr lang="en-US" sz="2400" b="1" dirty="0"/>
              <a:t>F</a:t>
            </a:r>
            <a:r>
              <a:rPr lang="en-US" sz="2400" dirty="0"/>
              <a:t>unction, </a:t>
            </a:r>
            <a:r>
              <a:rPr lang="en-US" sz="2400" b="1" dirty="0"/>
              <a:t>D</a:t>
            </a:r>
            <a:r>
              <a:rPr lang="en-US" sz="2400" dirty="0"/>
              <a:t>eployment. </a:t>
            </a:r>
            <a:endParaRPr lang="en-US" sz="2400" dirty="0" smtClean="0"/>
          </a:p>
          <a:p>
            <a:pPr marL="0" indent="0">
              <a:buNone/>
            </a:pPr>
            <a:r>
              <a:rPr lang="en-US" sz="2400" dirty="0" smtClean="0"/>
              <a:t>This </a:t>
            </a:r>
            <a:r>
              <a:rPr lang="en-US" sz="2400" dirty="0"/>
              <a:t>represents </a:t>
            </a:r>
            <a:r>
              <a:rPr lang="en-US" sz="2400" b="1" dirty="0"/>
              <a:t>quality</a:t>
            </a:r>
            <a:r>
              <a:rPr lang="en-US" sz="2400" dirty="0"/>
              <a:t>-monitoring, a focus on the </a:t>
            </a:r>
            <a:r>
              <a:rPr lang="en-US" sz="2400" b="1" dirty="0"/>
              <a:t>function</a:t>
            </a:r>
            <a:r>
              <a:rPr lang="en-US" sz="2400" dirty="0"/>
              <a:t> of execution of a quality plan, and the application of resources for </a:t>
            </a:r>
            <a:r>
              <a:rPr lang="en-US" sz="2400" b="1" dirty="0"/>
              <a:t>deployment</a:t>
            </a:r>
            <a:r>
              <a:rPr lang="en-US" sz="2400" dirty="0"/>
              <a:t> of that plan. </a:t>
            </a:r>
            <a:endParaRPr lang="en-US" sz="2400" dirty="0" smtClean="0"/>
          </a:p>
          <a:p>
            <a:pPr marL="0" indent="0">
              <a:buNone/>
            </a:pPr>
            <a:r>
              <a:rPr lang="en-US" sz="2400" dirty="0" smtClean="0"/>
              <a:t>While </a:t>
            </a:r>
            <a:r>
              <a:rPr lang="en-US" sz="2400" dirty="0"/>
              <a:t>the name, QFD, does not encapsulate </a:t>
            </a:r>
            <a:r>
              <a:rPr lang="en-US" sz="2400" i="1" dirty="0"/>
              <a:t>all</a:t>
            </a:r>
            <a:r>
              <a:rPr lang="en-US" sz="2400" dirty="0"/>
              <a:t> that QFD covers, it is a name that has been around for quite some time. </a:t>
            </a:r>
            <a:endParaRPr lang="en-US" sz="2400" dirty="0" smtClean="0"/>
          </a:p>
          <a:p>
            <a:pPr marL="0" indent="0">
              <a:buNone/>
            </a:pPr>
            <a:endParaRPr lang="en-US" sz="2400" dirty="0"/>
          </a:p>
          <a:p>
            <a:pPr marL="0" indent="0">
              <a:buNone/>
            </a:pPr>
            <a:r>
              <a:rPr lang="en-US" sz="2400" dirty="0" smtClean="0"/>
              <a:t>It </a:t>
            </a:r>
            <a:r>
              <a:rPr lang="en-US" sz="2400" dirty="0"/>
              <a:t>is familiar, so organizations continue to use it. The House of Quality name comes from the very useful diagram used to make this plan that resembles a house, which we will dig into </a:t>
            </a:r>
            <a:r>
              <a:rPr lang="en-US" sz="2400" dirty="0" smtClean="0"/>
              <a:t>shortly</a:t>
            </a:r>
            <a:endParaRPr lang="en-US" sz="2400" b="1" dirty="0">
              <a:solidFill>
                <a:srgbClr val="000000"/>
              </a:solidFill>
            </a:endParaRPr>
          </a:p>
        </p:txBody>
      </p:sp>
    </p:spTree>
    <p:extLst>
      <p:ext uri="{BB962C8B-B14F-4D97-AF65-F5344CB8AC3E}">
        <p14:creationId xmlns:p14="http://schemas.microsoft.com/office/powerpoint/2010/main" val="9494194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E791E303-714F-46DB-A08B-E76FAC6B1C87}"/>
              </a:ext>
            </a:extLst>
          </p:cNvPr>
          <p:cNvSpPr>
            <a:spLocks noGrp="1"/>
          </p:cNvSpPr>
          <p:nvPr>
            <p:ph type="title"/>
          </p:nvPr>
        </p:nvSpPr>
        <p:spPr>
          <a:xfrm>
            <a:off x="336885" y="2053641"/>
            <a:ext cx="4143238" cy="2760098"/>
          </a:xfrm>
        </p:spPr>
        <p:txBody>
          <a:bodyPr>
            <a:normAutofit/>
          </a:bodyPr>
          <a:lstStyle/>
          <a:p>
            <a:r>
              <a:rPr lang="en-US" dirty="0">
                <a:solidFill>
                  <a:srgbClr val="FFFFFF"/>
                </a:solidFill>
              </a:rPr>
              <a:t>Primary Purposes of QFD &amp; House of Quality</a:t>
            </a:r>
            <a:endParaRPr lang="en-US" dirty="0">
              <a:solidFill>
                <a:srgbClr val="FFFFFF"/>
              </a:solidFill>
            </a:endParaRPr>
          </a:p>
        </p:txBody>
      </p:sp>
      <p:sp>
        <p:nvSpPr>
          <p:cNvPr id="3" name="Content Placeholder 2">
            <a:extLst>
              <a:ext uri="{FF2B5EF4-FFF2-40B4-BE49-F238E27FC236}">
                <a16:creationId xmlns="" xmlns:a16="http://schemas.microsoft.com/office/drawing/2014/main" id="{B82935A7-2278-400C-8786-F3646C45F86D}"/>
              </a:ext>
            </a:extLst>
          </p:cNvPr>
          <p:cNvSpPr>
            <a:spLocks noGrp="1"/>
          </p:cNvSpPr>
          <p:nvPr>
            <p:ph idx="1"/>
          </p:nvPr>
        </p:nvSpPr>
        <p:spPr>
          <a:xfrm>
            <a:off x="6090574" y="395926"/>
            <a:ext cx="5306084" cy="5636574"/>
          </a:xfrm>
        </p:spPr>
        <p:txBody>
          <a:bodyPr anchor="ctr">
            <a:normAutofit fontScale="70000" lnSpcReduction="20000"/>
          </a:bodyPr>
          <a:lstStyle/>
          <a:p>
            <a:pPr marL="0" indent="0">
              <a:buNone/>
            </a:pPr>
            <a:r>
              <a:rPr lang="en-US" sz="2400" b="1" dirty="0" smtClean="0"/>
              <a:t>Quality Function Deployment</a:t>
            </a:r>
          </a:p>
          <a:p>
            <a:r>
              <a:rPr lang="en-US" sz="2400" b="1" dirty="0"/>
              <a:t>Understand Customer Desires</a:t>
            </a:r>
            <a:br>
              <a:rPr lang="en-US" sz="2400" b="1" dirty="0"/>
            </a:br>
            <a:r>
              <a:rPr lang="en-US" sz="2400" dirty="0"/>
              <a:t>Many times, customers need outside perspective to discover what they really need to build their product or process. The goal is to understand customers perhaps even better that they understand themselves so as to open their eyes to ideal solutions.</a:t>
            </a:r>
          </a:p>
          <a:p>
            <a:r>
              <a:rPr lang="en-US" sz="2400" b="1" dirty="0"/>
              <a:t>Understand Customer Priorities</a:t>
            </a:r>
            <a:r>
              <a:rPr lang="en-US" sz="2400" dirty="0"/>
              <a:t/>
            </a:r>
            <a:br>
              <a:rPr lang="en-US" sz="2400" dirty="0"/>
            </a:br>
            <a:r>
              <a:rPr lang="en-US" sz="2400" dirty="0"/>
              <a:t>During the interview stage, get to know customer needs, but then break those needs down into prioritized parts. For example, if a customer is building drones for media production, how important is battery life compared to camera quality? How important is aesthetic compared to quality of the drone body? Weights are assigned to each quality based on what is most important to the customer. How well each need is met is ultimately how the customer will judge your solution’s value.</a:t>
            </a:r>
          </a:p>
          <a:p>
            <a:r>
              <a:rPr lang="en-US" sz="2400" b="1" dirty="0"/>
              <a:t>Departmental Buy-In</a:t>
            </a:r>
            <a:r>
              <a:rPr lang="en-US" sz="2400" dirty="0"/>
              <a:t/>
            </a:r>
            <a:br>
              <a:rPr lang="en-US" sz="2400" dirty="0"/>
            </a:br>
            <a:r>
              <a:rPr lang="en-US" sz="2400" dirty="0"/>
              <a:t>Often, disagreement or misunderstanding between departments of a customer’s organization can occur in relation to what is actually needed. Marketing may think that a drone with trending features is top priority, but engineering may think that overhaul of a problematic part is top priority. The process helps create a plan that addresses all true priorities and to which all departments can agree.</a:t>
            </a:r>
          </a:p>
          <a:p>
            <a:pPr marL="0" indent="0">
              <a:buNone/>
            </a:pPr>
            <a:endParaRPr lang="en-US" sz="2400" b="1" dirty="0" smtClean="0"/>
          </a:p>
        </p:txBody>
      </p:sp>
    </p:spTree>
    <p:extLst>
      <p:ext uri="{BB962C8B-B14F-4D97-AF65-F5344CB8AC3E}">
        <p14:creationId xmlns:p14="http://schemas.microsoft.com/office/powerpoint/2010/main" val="7881755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E791E303-714F-46DB-A08B-E76FAC6B1C87}"/>
              </a:ext>
            </a:extLst>
          </p:cNvPr>
          <p:cNvSpPr>
            <a:spLocks noGrp="1"/>
          </p:cNvSpPr>
          <p:nvPr>
            <p:ph type="title"/>
          </p:nvPr>
        </p:nvSpPr>
        <p:spPr>
          <a:xfrm>
            <a:off x="336885" y="2053641"/>
            <a:ext cx="4143238" cy="2760098"/>
          </a:xfrm>
        </p:spPr>
        <p:txBody>
          <a:bodyPr>
            <a:normAutofit/>
          </a:bodyPr>
          <a:lstStyle/>
          <a:p>
            <a:r>
              <a:rPr lang="en-US" dirty="0">
                <a:solidFill>
                  <a:srgbClr val="FFFFFF"/>
                </a:solidFill>
              </a:rPr>
              <a:t>Primary Purposes of QFD &amp; House of Quality</a:t>
            </a:r>
            <a:endParaRPr lang="en-US" dirty="0">
              <a:solidFill>
                <a:srgbClr val="FFFFFF"/>
              </a:solidFill>
            </a:endParaRPr>
          </a:p>
        </p:txBody>
      </p:sp>
      <p:sp>
        <p:nvSpPr>
          <p:cNvPr id="3" name="Content Placeholder 2">
            <a:extLst>
              <a:ext uri="{FF2B5EF4-FFF2-40B4-BE49-F238E27FC236}">
                <a16:creationId xmlns="" xmlns:a16="http://schemas.microsoft.com/office/drawing/2014/main" id="{B82935A7-2278-400C-8786-F3646C45F86D}"/>
              </a:ext>
            </a:extLst>
          </p:cNvPr>
          <p:cNvSpPr>
            <a:spLocks noGrp="1"/>
          </p:cNvSpPr>
          <p:nvPr>
            <p:ph idx="1"/>
          </p:nvPr>
        </p:nvSpPr>
        <p:spPr>
          <a:xfrm>
            <a:off x="6090574" y="395926"/>
            <a:ext cx="5306084" cy="5636574"/>
          </a:xfrm>
        </p:spPr>
        <p:txBody>
          <a:bodyPr anchor="ctr">
            <a:normAutofit fontScale="85000" lnSpcReduction="20000"/>
          </a:bodyPr>
          <a:lstStyle/>
          <a:p>
            <a:r>
              <a:rPr lang="en-US" sz="2400" b="1" dirty="0" smtClean="0"/>
              <a:t>Translate </a:t>
            </a:r>
            <a:r>
              <a:rPr lang="en-US" sz="2400" b="1" dirty="0"/>
              <a:t>Customer Desires Into Goals &amp; Technicalities</a:t>
            </a:r>
            <a:br>
              <a:rPr lang="en-US" sz="2400" b="1" dirty="0"/>
            </a:br>
            <a:r>
              <a:rPr lang="en-US" sz="2400" dirty="0"/>
              <a:t>This is the heart of the QFD process where the recorded desires of the customer are ranked by priority and specific process and resource planning takes place. They are laid out onto a useful diagram labeled the </a:t>
            </a:r>
            <a:r>
              <a:rPr lang="en-US" sz="2400" dirty="0">
                <a:solidFill>
                  <a:srgbClr val="FF0000"/>
                </a:solidFill>
              </a:rPr>
              <a:t>House of Quality</a:t>
            </a:r>
            <a:r>
              <a:rPr lang="en-US" sz="2400" dirty="0"/>
              <a:t>.</a:t>
            </a:r>
          </a:p>
          <a:p>
            <a:r>
              <a:rPr lang="en-US" sz="2400" b="1" dirty="0"/>
              <a:t>Specify Traceable Requirements</a:t>
            </a:r>
            <a:r>
              <a:rPr lang="en-US" sz="2400" dirty="0"/>
              <a:t/>
            </a:r>
            <a:br>
              <a:rPr lang="en-US" sz="2400" dirty="0"/>
            </a:br>
            <a:r>
              <a:rPr lang="en-US" sz="2400" dirty="0"/>
              <a:t>Specific requirements for the execution of the customer’s product or process should be laid out. The </a:t>
            </a:r>
            <a:r>
              <a:rPr lang="en-US" sz="2400" i="1" dirty="0"/>
              <a:t>how</a:t>
            </a:r>
            <a:r>
              <a:rPr lang="en-US" sz="2400" dirty="0"/>
              <a:t> and </a:t>
            </a:r>
            <a:r>
              <a:rPr lang="en-US" sz="2400" i="1" dirty="0"/>
              <a:t>why </a:t>
            </a:r>
            <a:r>
              <a:rPr lang="en-US" sz="2400" dirty="0"/>
              <a:t>questions should be answered in the plan–</a:t>
            </a:r>
            <a:r>
              <a:rPr lang="en-US" sz="2400" i="1" dirty="0"/>
              <a:t>how</a:t>
            </a:r>
            <a:r>
              <a:rPr lang="en-US" sz="2400" dirty="0"/>
              <a:t> are we meeting the client’s requirements and </a:t>
            </a:r>
            <a:r>
              <a:rPr lang="en-US" sz="2400" i="1" dirty="0"/>
              <a:t>why</a:t>
            </a:r>
            <a:r>
              <a:rPr lang="en-US" sz="2400" dirty="0"/>
              <a:t> are we doing it this way? The written requirements and should be specific enough that their completion and success are traceable. One should be able to work forward and backward in the plan and determine easily whether or not the overall plan is being executed successfully. For example, if there is a question on </a:t>
            </a:r>
            <a:r>
              <a:rPr lang="en-US" sz="2400" i="1" dirty="0"/>
              <a:t>why</a:t>
            </a:r>
            <a:r>
              <a:rPr lang="en-US" sz="2400" dirty="0"/>
              <a:t> something is done a certain way, one should be able to trace back to the beginning of the process to the initial requirement that determined the process needed to meet that requirement.</a:t>
            </a:r>
          </a:p>
          <a:p>
            <a:pPr marL="0" indent="0">
              <a:buNone/>
            </a:pPr>
            <a:endParaRPr lang="en-US" sz="2400" b="1" dirty="0" smtClean="0"/>
          </a:p>
        </p:txBody>
      </p:sp>
    </p:spTree>
    <p:extLst>
      <p:ext uri="{BB962C8B-B14F-4D97-AF65-F5344CB8AC3E}">
        <p14:creationId xmlns:p14="http://schemas.microsoft.com/office/powerpoint/2010/main" val="12124568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1448</TotalTime>
  <Words>283</Words>
  <Application>Microsoft Office PowerPoint</Application>
  <PresentationFormat>Custom</PresentationFormat>
  <Paragraphs>56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MCN 7213  - Advanced Software Engineering Processes</vt:lpstr>
      <vt:lpstr>Content</vt:lpstr>
      <vt:lpstr>Organization</vt:lpstr>
      <vt:lpstr>At the end….</vt:lpstr>
      <vt:lpstr>Focus?</vt:lpstr>
      <vt:lpstr>Research paper 1</vt:lpstr>
      <vt:lpstr>FROM USER REQUIREMENTS TO TECHNICAL REQUIREMENTS</vt:lpstr>
      <vt:lpstr>Primary Purposes of QFD &amp; House of Quality</vt:lpstr>
      <vt:lpstr>Primary Purposes of QFD &amp; House of Quality</vt:lpstr>
      <vt:lpstr>Primary Purposes of QFD &amp; House of Quality</vt:lpstr>
      <vt:lpstr>FROM USER REQUIREMENTS TO TECHNICAL REQUIREMENTS</vt:lpstr>
      <vt:lpstr>House of Quality (HoQ)</vt:lpstr>
      <vt:lpstr>FROM USER REQUIREMENTS TO TECHNICAL REQUIREMENTS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MCN 7103 - Network Programming</dc:title>
  <dc:creator>Steven Odongo Eyobu</dc:creator>
  <cp:lastModifiedBy>Odongo Steven Eyobu</cp:lastModifiedBy>
  <cp:revision>30</cp:revision>
  <dcterms:created xsi:type="dcterms:W3CDTF">2019-08-21T13:57:06Z</dcterms:created>
  <dcterms:modified xsi:type="dcterms:W3CDTF">2022-06-22T14:56:31Z</dcterms:modified>
</cp:coreProperties>
</file>