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old" panose="00000800000000000000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</p:embeddedFont>
    <p:embeddedFont>
      <p:font typeface="Open Sans Bold" panose="020B0806030504020204" charset="0"/>
      <p:regular r:id="rId24"/>
    </p:embeddedFont>
    <p:embeddedFont>
      <p:font typeface="Open Sans ExtraBold" panose="020B0906030804020204" pitchFamily="34" charset="0"/>
      <p:bold r:id="rId25"/>
    </p:embeddedFont>
    <p:embeddedFont>
      <p:font typeface="Poppins" panose="00000500000000000000" pitchFamily="2" charset="0"/>
      <p:regular r:id="rId26"/>
      <p:bold r:id="rId27"/>
    </p:embeddedFont>
    <p:embeddedFont>
      <p:font typeface="Poppins Bold" panose="000008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704283" y="1694557"/>
            <a:ext cx="5876304" cy="11627276"/>
            <a:chOff x="0" y="0"/>
            <a:chExt cx="2620010" cy="5184140"/>
          </a:xfrm>
        </p:grpSpPr>
        <p:sp>
          <p:nvSpPr>
            <p:cNvPr id="7" name="Freeform 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378" r="-237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260184" y="7953445"/>
            <a:ext cx="9142750" cy="1949161"/>
          </a:xfrm>
          <a:custGeom>
            <a:avLst/>
            <a:gdLst/>
            <a:ahLst/>
            <a:cxnLst/>
            <a:rect l="l" t="t" r="r" b="b"/>
            <a:pathLst>
              <a:path w="9142750" h="1949161">
                <a:moveTo>
                  <a:pt x="0" y="0"/>
                </a:moveTo>
                <a:lnTo>
                  <a:pt x="9142750" y="0"/>
                </a:lnTo>
                <a:lnTo>
                  <a:pt x="9142750" y="1949161"/>
                </a:lnTo>
                <a:lnTo>
                  <a:pt x="0" y="1949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786" t="-60664" r="-20323" b="-4910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028700" y="2297047"/>
            <a:ext cx="9179788" cy="121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7"/>
              </a:lnSpc>
            </a:pPr>
            <a:r>
              <a:rPr lang="en-US" sz="3534" b="1" dirty="0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Phát </a:t>
            </a:r>
            <a:r>
              <a:rPr lang="en-US" sz="3534" b="1" dirty="0" err="1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lang="en-US" sz="3534" b="1" dirty="0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534" b="1" dirty="0" err="1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sz="3534" b="1" dirty="0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534" b="1" dirty="0" err="1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3534" b="1" dirty="0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trên </a:t>
            </a:r>
            <a:r>
              <a:rPr lang="en-US" sz="3534" b="1" dirty="0" err="1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thiết</a:t>
            </a:r>
            <a:r>
              <a:rPr lang="en-US" sz="3534" b="1" dirty="0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bị di </a:t>
            </a:r>
            <a:r>
              <a:rPr lang="en-US" sz="3534" b="1" dirty="0" err="1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sz="3534" b="1" dirty="0">
                <a:solidFill>
                  <a:srgbClr val="000000"/>
                </a:solidFill>
                <a:latin typeface="Montserrat 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NT118.O21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52266" y="6709162"/>
            <a:ext cx="4631889" cy="574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Montserrat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Nhóm 19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70463" y="5919070"/>
            <a:ext cx="4994923" cy="700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Montserrat" pitchFamily="2" charset="0"/>
                <a:cs typeface="Sora ExtraBold" panose="020B0604020202020204" charset="0"/>
              </a:rPr>
              <a:t>Báo </a:t>
            </a:r>
            <a:r>
              <a:rPr lang="en-US" sz="4200" dirty="0" err="1">
                <a:solidFill>
                  <a:srgbClr val="000000"/>
                </a:solidFill>
                <a:latin typeface="Montserrat" pitchFamily="2" charset="0"/>
                <a:cs typeface="Sora ExtraBold" panose="020B0604020202020204" charset="0"/>
              </a:rPr>
              <a:t>cáo</a:t>
            </a:r>
            <a:r>
              <a:rPr lang="en-US" sz="4200" dirty="0">
                <a:solidFill>
                  <a:srgbClr val="000000"/>
                </a:solidFill>
                <a:latin typeface="Montserrat" pitchFamily="2" charset="0"/>
                <a:cs typeface="Sora ExtraBold" panose="020B0604020202020204" charset="0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sz="4200" dirty="0">
                <a:solidFill>
                  <a:srgbClr val="000000"/>
                </a:solidFill>
                <a:latin typeface="Montserrat" pitchFamily="2" charset="0"/>
                <a:cs typeface="Sora ExtraBold" panose="020B0604020202020204" charset="0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Montserrat" pitchFamily="2" charset="0"/>
                <a:cs typeface="Sora ExtraBold" panose="020B0604020202020204" charset="0"/>
              </a:rPr>
              <a:t>kỳ</a:t>
            </a:r>
            <a:endParaRPr lang="en-US" sz="4200" dirty="0">
              <a:solidFill>
                <a:srgbClr val="000000"/>
              </a:solidFill>
              <a:latin typeface="Montserrat" pitchFamily="2" charset="0"/>
              <a:cs typeface="Sora ExtraBold" panose="020B060402020202020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518830" y="3858591"/>
            <a:ext cx="3898225" cy="52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ThS</a:t>
            </a:r>
            <a:r>
              <a:rPr lang="en-US" sz="314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314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Trần</a:t>
            </a:r>
            <a:r>
              <a:rPr lang="en-US" sz="314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14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Hồng</a:t>
            </a:r>
            <a:r>
              <a:rPr lang="en-US" sz="314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Nghi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63070" y="1028700"/>
            <a:ext cx="15076629" cy="9058577"/>
          </a:xfrm>
          <a:custGeom>
            <a:avLst/>
            <a:gdLst/>
            <a:ahLst/>
            <a:cxnLst/>
            <a:rect l="l" t="t" r="r" b="b"/>
            <a:pathLst>
              <a:path w="15076629" h="9058577">
                <a:moveTo>
                  <a:pt x="0" y="0"/>
                </a:moveTo>
                <a:lnTo>
                  <a:pt x="15076630" y="0"/>
                </a:lnTo>
                <a:lnTo>
                  <a:pt x="15076630" y="9058577"/>
                </a:lnTo>
                <a:lnTo>
                  <a:pt x="0" y="9058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532" b="-353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90717" y="239781"/>
            <a:ext cx="2072353" cy="1368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82"/>
              </a:lnSpc>
              <a:spcBef>
                <a:spcPct val="0"/>
              </a:spcBef>
            </a:pPr>
            <a:r>
              <a:rPr lang="en-US" sz="7630">
                <a:solidFill>
                  <a:srgbClr val="335ACF"/>
                </a:solidFill>
                <a:latin typeface="Poppins Bold"/>
              </a:rPr>
              <a:t>ERD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6FCF2B-4370-F7C4-C039-11FCDED0C70F}"/>
              </a:ext>
            </a:extLst>
          </p:cNvPr>
          <p:cNvSpPr txBox="1"/>
          <p:nvPr/>
        </p:nvSpPr>
        <p:spPr>
          <a:xfrm>
            <a:off x="152400" y="496522"/>
            <a:ext cx="11359762" cy="119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68"/>
              </a:lnSpc>
              <a:spcBef>
                <a:spcPct val="0"/>
              </a:spcBef>
            </a:pPr>
            <a:r>
              <a:rPr lang="en-US" sz="7191" dirty="0">
                <a:solidFill>
                  <a:srgbClr val="335ACF"/>
                </a:solidFill>
                <a:latin typeface="Montserrat Bold" pitchFamily="2" charset="0"/>
              </a:rPr>
              <a:t>GIAO DIỆN ỨNG DỤNG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27FAFE-7796-DE50-6ECE-E107ABA7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478328"/>
            <a:ext cx="12899929" cy="63773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76938" y="2192347"/>
            <a:ext cx="15734124" cy="6735679"/>
          </a:xfrm>
          <a:custGeom>
            <a:avLst/>
            <a:gdLst/>
            <a:ahLst/>
            <a:cxnLst/>
            <a:rect l="l" t="t" r="r" b="b"/>
            <a:pathLst>
              <a:path w="15734124" h="6735679">
                <a:moveTo>
                  <a:pt x="0" y="0"/>
                </a:moveTo>
                <a:lnTo>
                  <a:pt x="15734124" y="0"/>
                </a:lnTo>
                <a:lnTo>
                  <a:pt x="15734124" y="6735679"/>
                </a:lnTo>
                <a:lnTo>
                  <a:pt x="0" y="6735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AA53A-72D3-9576-1BD2-9650E88542E4}"/>
              </a:ext>
            </a:extLst>
          </p:cNvPr>
          <p:cNvSpPr txBox="1"/>
          <p:nvPr/>
        </p:nvSpPr>
        <p:spPr>
          <a:xfrm>
            <a:off x="152400" y="496522"/>
            <a:ext cx="11359762" cy="119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68"/>
              </a:lnSpc>
              <a:spcBef>
                <a:spcPct val="0"/>
              </a:spcBef>
            </a:pPr>
            <a:r>
              <a:rPr lang="en-US" sz="7191" dirty="0">
                <a:solidFill>
                  <a:srgbClr val="335ACF"/>
                </a:solidFill>
                <a:latin typeface="Montserrat Bold" pitchFamily="2" charset="0"/>
              </a:rPr>
              <a:t>GIAO DIỆN ỨNG DỤNG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74566" y="4352860"/>
            <a:ext cx="10538867" cy="1371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82"/>
              </a:lnSpc>
              <a:spcBef>
                <a:spcPct val="0"/>
              </a:spcBef>
            </a:pPr>
            <a:r>
              <a:rPr lang="en-US" sz="7630">
                <a:solidFill>
                  <a:srgbClr val="335ACF"/>
                </a:solidFill>
                <a:latin typeface="Poppins Bold"/>
              </a:rPr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73429" y="486649"/>
            <a:ext cx="274427" cy="260019"/>
          </a:xfrm>
          <a:custGeom>
            <a:avLst/>
            <a:gdLst/>
            <a:ahLst/>
            <a:cxnLst/>
            <a:rect l="l" t="t" r="r" b="b"/>
            <a:pathLst>
              <a:path w="274427" h="260019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902954" y="3466216"/>
            <a:ext cx="10482091" cy="213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83"/>
              </a:lnSpc>
              <a:spcBef>
                <a:spcPct val="0"/>
              </a:spcBef>
            </a:pPr>
            <a:r>
              <a:rPr lang="en-US" sz="11845">
                <a:solidFill>
                  <a:srgbClr val="335ACF"/>
                </a:solidFill>
                <a:latin typeface="Poppi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1520229" y="4470746"/>
            <a:ext cx="8252837" cy="825283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543171" y="1689836"/>
            <a:ext cx="2961571" cy="5859977"/>
            <a:chOff x="0" y="0"/>
            <a:chExt cx="2620010" cy="5184140"/>
          </a:xfrm>
        </p:grpSpPr>
        <p:sp>
          <p:nvSpPr>
            <p:cNvPr id="7" name="Freeform 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618" r="-161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3703249" y="2737187"/>
            <a:ext cx="2961571" cy="5859977"/>
            <a:chOff x="0" y="0"/>
            <a:chExt cx="2620010" cy="5184140"/>
          </a:xfrm>
        </p:grpSpPr>
        <p:sp>
          <p:nvSpPr>
            <p:cNvPr id="17" name="Freeform 1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500" r="-250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927240" y="3710399"/>
            <a:ext cx="1042538" cy="47625"/>
            <a:chOff x="0" y="0"/>
            <a:chExt cx="274578" cy="1254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927240" y="4748749"/>
            <a:ext cx="677751" cy="67775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953135" y="4748749"/>
            <a:ext cx="677751" cy="6777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927240" y="6965275"/>
            <a:ext cx="677751" cy="67775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953135" y="6965275"/>
            <a:ext cx="677751" cy="67775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927240" y="2057698"/>
            <a:ext cx="4982921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6"/>
              </a:lnSpc>
            </a:pPr>
            <a:r>
              <a:rPr lang="en-US" sz="4560" dirty="0">
                <a:solidFill>
                  <a:srgbClr val="1F202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MỤC LỤC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874528" y="4789808"/>
            <a:ext cx="2243577" cy="46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Giới</a:t>
            </a:r>
            <a:r>
              <a:rPr lang="en-US" sz="2799" dirty="0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 </a:t>
            </a:r>
            <a:r>
              <a:rPr lang="en-US" sz="2799" dirty="0" err="1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thiệu</a:t>
            </a:r>
            <a:endParaRPr lang="en-US" sz="2799" dirty="0">
              <a:solidFill>
                <a:srgbClr val="1F2020"/>
              </a:solidFill>
              <a:latin typeface="Open Sans Bold" panose="020B0806030504020204" charset="0"/>
              <a:ea typeface="Open Sans Bold" panose="020B0806030504020204" charset="0"/>
              <a:cs typeface="Open Sans Bold" panose="020B0806030504020204" charset="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2018060" y="4924746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043955" y="4924746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018060" y="714127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043955" y="714127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910162" y="7006335"/>
            <a:ext cx="2243577" cy="46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DEMO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874528" y="7039907"/>
            <a:ext cx="2243577" cy="100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Giao </a:t>
            </a:r>
            <a:r>
              <a:rPr lang="en-US" sz="2799" dirty="0" err="1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diện</a:t>
            </a:r>
            <a:r>
              <a:rPr lang="en-US" sz="2799" dirty="0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 </a:t>
            </a:r>
            <a:r>
              <a:rPr lang="en-US" sz="2799" dirty="0" err="1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ứng</a:t>
            </a:r>
            <a:r>
              <a:rPr lang="en-US" sz="2799" dirty="0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 </a:t>
            </a:r>
            <a:r>
              <a:rPr lang="en-US" sz="2799" dirty="0" err="1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dụng</a:t>
            </a:r>
            <a:endParaRPr lang="en-US" sz="2799" dirty="0">
              <a:solidFill>
                <a:srgbClr val="1F2020"/>
              </a:solidFill>
              <a:latin typeface="Open Sans Bold" panose="020B0806030504020204" charset="0"/>
              <a:ea typeface="Open Sans Bold" panose="020B0806030504020204" charset="0"/>
              <a:cs typeface="Open Sans Bold" panose="020B0806030504020204" charset="0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6897586" y="4789808"/>
            <a:ext cx="2243577" cy="46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1F202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ERD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420454"/>
            <a:ext cx="10538867" cy="128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82"/>
              </a:lnSpc>
              <a:spcBef>
                <a:spcPct val="0"/>
              </a:spcBef>
            </a:pPr>
            <a:r>
              <a:rPr lang="en-US" sz="7630" dirty="0" err="1">
                <a:solidFill>
                  <a:srgbClr val="335AC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Giới</a:t>
            </a:r>
            <a:r>
              <a:rPr lang="en-US" sz="7630" dirty="0">
                <a:solidFill>
                  <a:srgbClr val="335AC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7630" dirty="0" err="1">
                <a:solidFill>
                  <a:srgbClr val="335AC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thiệu</a:t>
            </a:r>
            <a:r>
              <a:rPr lang="en-US" sz="7630" dirty="0">
                <a:solidFill>
                  <a:srgbClr val="335AC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918725"/>
            <a:ext cx="10538867" cy="60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 dirty="0" err="1">
                <a:solidFill>
                  <a:srgbClr val="335ACF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Mô</a:t>
            </a:r>
            <a:r>
              <a:rPr lang="en-US" sz="3599" dirty="0">
                <a:solidFill>
                  <a:srgbClr val="335ACF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 </a:t>
            </a:r>
            <a:r>
              <a:rPr lang="en-US" sz="3599" dirty="0" err="1">
                <a:solidFill>
                  <a:srgbClr val="335ACF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tả</a:t>
            </a:r>
            <a:r>
              <a:rPr lang="en-US" sz="3599" dirty="0">
                <a:solidFill>
                  <a:srgbClr val="335ACF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 bài </a:t>
            </a:r>
            <a:r>
              <a:rPr lang="en-US" sz="3599" dirty="0" err="1">
                <a:solidFill>
                  <a:srgbClr val="335ACF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toán</a:t>
            </a:r>
            <a:endParaRPr lang="en-US" sz="3599" dirty="0">
              <a:solidFill>
                <a:srgbClr val="335ACF"/>
              </a:solidFill>
              <a:latin typeface="Open Sans Bold" panose="020B0806030504020204" charset="0"/>
              <a:ea typeface="Open Sans Bold" panose="020B0806030504020204" charset="0"/>
              <a:cs typeface="Open Sans Bold" panose="020B0806030504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722635"/>
            <a:ext cx="16773005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cuộc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sống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nay, Mạng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xã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hội video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ngắn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như Reel, TikTok, YouTube Shorts,... đang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trở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nên ngày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càng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phổ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hút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lượng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lớn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dùng,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đặc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biệt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là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trẻ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951360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Bên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cạnh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những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lợi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ích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về giải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trí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kết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nối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mạng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xã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hội video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ngắn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cũng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tiềm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ẩn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nhiều ảnh hưởng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lang="en-US" sz="3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cực</a:t>
            </a:r>
            <a:endParaRPr lang="en-US" sz="3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121467" y="5586006"/>
            <a:ext cx="5944614" cy="4700994"/>
            <a:chOff x="0" y="0"/>
            <a:chExt cx="7926152" cy="62679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26152" cy="6267992"/>
            </a:xfrm>
            <a:custGeom>
              <a:avLst/>
              <a:gdLst/>
              <a:ahLst/>
              <a:cxnLst/>
              <a:rect l="l" t="t" r="r" b="b"/>
              <a:pathLst>
                <a:path w="7926152" h="6267992">
                  <a:moveTo>
                    <a:pt x="0" y="0"/>
                  </a:moveTo>
                  <a:lnTo>
                    <a:pt x="7926152" y="0"/>
                  </a:lnTo>
                  <a:lnTo>
                    <a:pt x="7926152" y="6267992"/>
                  </a:lnTo>
                  <a:lnTo>
                    <a:pt x="0" y="6267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44" b="-344"/>
              </a:stretch>
            </a:blipFill>
          </p:spPr>
          <p:txBody>
            <a:bodyPr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77151" y="2167047"/>
              <a:ext cx="5700329" cy="2256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1"/>
                </a:lnSpc>
              </a:pPr>
              <a:r>
                <a:rPr lang="en-US" sz="3194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Giảm khả năng</a:t>
              </a:r>
            </a:p>
            <a:p>
              <a:pPr algn="ctr">
                <a:lnSpc>
                  <a:spcPts val="4471"/>
                </a:lnSpc>
              </a:pPr>
              <a:r>
                <a:rPr lang="en-US" sz="3194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tập trung và tư duy</a:t>
              </a:r>
            </a:p>
            <a:p>
              <a:pPr algn="ctr">
                <a:lnSpc>
                  <a:spcPts val="4471"/>
                </a:lnSpc>
                <a:spcBef>
                  <a:spcPct val="0"/>
                </a:spcBef>
              </a:pPr>
              <a:endParaRPr lang="en-US" sz="3194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20892" y="5586006"/>
            <a:ext cx="5944614" cy="4700994"/>
            <a:chOff x="0" y="0"/>
            <a:chExt cx="7926152" cy="626799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926152" cy="6267992"/>
            </a:xfrm>
            <a:custGeom>
              <a:avLst/>
              <a:gdLst/>
              <a:ahLst/>
              <a:cxnLst/>
              <a:rect l="l" t="t" r="r" b="b"/>
              <a:pathLst>
                <a:path w="7926152" h="6267992">
                  <a:moveTo>
                    <a:pt x="0" y="0"/>
                  </a:moveTo>
                  <a:lnTo>
                    <a:pt x="7926152" y="0"/>
                  </a:lnTo>
                  <a:lnTo>
                    <a:pt x="7926152" y="6267992"/>
                  </a:lnTo>
                  <a:lnTo>
                    <a:pt x="0" y="6267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44" b="-344"/>
              </a:stretch>
            </a:blipFill>
          </p:spPr>
          <p:txBody>
            <a:bodyPr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64931" y="2167047"/>
              <a:ext cx="5700329" cy="2256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1"/>
                </a:lnSpc>
                <a:spcBef>
                  <a:spcPct val="0"/>
                </a:spcBef>
              </a:pPr>
              <a:r>
                <a:rPr lang="en-US" sz="3194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Tình </a:t>
              </a:r>
              <a:r>
                <a:rPr lang="en-US" sz="3194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trạng</a:t>
              </a:r>
              <a:r>
                <a:rPr lang="en-US" sz="3194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3194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trì</a:t>
              </a:r>
              <a:r>
                <a:rPr lang="en-US" sz="3194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3194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hoãn</a:t>
              </a:r>
              <a:r>
                <a:rPr lang="en-US" sz="3194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3194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và</a:t>
              </a:r>
              <a:r>
                <a:rPr lang="en-US" sz="3194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mất </a:t>
              </a:r>
              <a:r>
                <a:rPr lang="en-US" sz="3194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kiểm</a:t>
              </a:r>
              <a:r>
                <a:rPr lang="en-US" sz="3194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3194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soát</a:t>
              </a:r>
              <a:r>
                <a:rPr lang="en-US" sz="3194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3194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thời</a:t>
              </a:r>
              <a:r>
                <a:rPr lang="en-US" sz="3194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3194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gian</a:t>
              </a:r>
              <a:endParaRPr lang="en-US" sz="319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082974" y="1908797"/>
            <a:ext cx="3403704" cy="2267718"/>
          </a:xfrm>
          <a:custGeom>
            <a:avLst/>
            <a:gdLst/>
            <a:ahLst/>
            <a:cxnLst/>
            <a:rect l="l" t="t" r="r" b="b"/>
            <a:pathLst>
              <a:path w="3403704" h="2267718">
                <a:moveTo>
                  <a:pt x="0" y="0"/>
                </a:moveTo>
                <a:lnTo>
                  <a:pt x="3403704" y="0"/>
                </a:lnTo>
                <a:lnTo>
                  <a:pt x="3403704" y="2267718"/>
                </a:lnTo>
                <a:lnTo>
                  <a:pt x="0" y="226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863292" y="2550297"/>
            <a:ext cx="4439364" cy="3048507"/>
            <a:chOff x="0" y="0"/>
            <a:chExt cx="5919152" cy="40646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919152" cy="4064676"/>
            </a:xfrm>
            <a:custGeom>
              <a:avLst/>
              <a:gdLst/>
              <a:ahLst/>
              <a:cxnLst/>
              <a:rect l="l" t="t" r="r" b="b"/>
              <a:pathLst>
                <a:path w="5919152" h="4064676">
                  <a:moveTo>
                    <a:pt x="0" y="0"/>
                  </a:moveTo>
                  <a:lnTo>
                    <a:pt x="5919152" y="0"/>
                  </a:lnTo>
                  <a:lnTo>
                    <a:pt x="5919152" y="4064676"/>
                  </a:lnTo>
                  <a:lnTo>
                    <a:pt x="0" y="4064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7976" b="-797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13154" y="1394040"/>
              <a:ext cx="3492843" cy="1209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4"/>
                </a:lnSpc>
                <a:spcBef>
                  <a:spcPct val="0"/>
                </a:spcBef>
              </a:pP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Thường</a:t>
              </a: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 </a:t>
              </a: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xuyên</a:t>
              </a: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 bỏ </a:t>
              </a: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lỡ</a:t>
              </a: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 deadline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572594" y="7843366"/>
            <a:ext cx="3067429" cy="2043675"/>
          </a:xfrm>
          <a:custGeom>
            <a:avLst/>
            <a:gdLst/>
            <a:ahLst/>
            <a:cxnLst/>
            <a:rect l="l" t="t" r="r" b="b"/>
            <a:pathLst>
              <a:path w="3067429" h="2043675">
                <a:moveTo>
                  <a:pt x="0" y="0"/>
                </a:moveTo>
                <a:lnTo>
                  <a:pt x="3067429" y="0"/>
                </a:lnTo>
                <a:lnTo>
                  <a:pt x="3067429" y="2043675"/>
                </a:lnTo>
                <a:lnTo>
                  <a:pt x="0" y="20436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3106309" y="6379446"/>
            <a:ext cx="4439364" cy="3510644"/>
            <a:chOff x="0" y="0"/>
            <a:chExt cx="5919152" cy="46808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19152" cy="4680859"/>
            </a:xfrm>
            <a:custGeom>
              <a:avLst/>
              <a:gdLst/>
              <a:ahLst/>
              <a:cxnLst/>
              <a:rect l="l" t="t" r="r" b="b"/>
              <a:pathLst>
                <a:path w="5919152" h="4680859">
                  <a:moveTo>
                    <a:pt x="0" y="0"/>
                  </a:moveTo>
                  <a:lnTo>
                    <a:pt x="5919152" y="0"/>
                  </a:lnTo>
                  <a:lnTo>
                    <a:pt x="5919152" y="4680859"/>
                  </a:lnTo>
                  <a:lnTo>
                    <a:pt x="0" y="4680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344" b="-344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13155" y="1394040"/>
              <a:ext cx="3492843" cy="1850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4"/>
                </a:lnSpc>
                <a:spcBef>
                  <a:spcPct val="0"/>
                </a:spcBef>
              </a:pP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Mất tự tin </a:t>
              </a: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và</a:t>
              </a: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 </a:t>
              </a: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giảm</a:t>
              </a: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 </a:t>
              </a: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hiệu</a:t>
              </a: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 quả công việc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3082974" y="7843366"/>
            <a:ext cx="3266865" cy="2176549"/>
          </a:xfrm>
          <a:custGeom>
            <a:avLst/>
            <a:gdLst/>
            <a:ahLst/>
            <a:cxnLst/>
            <a:rect l="l" t="t" r="r" b="b"/>
            <a:pathLst>
              <a:path w="3266865" h="2176549">
                <a:moveTo>
                  <a:pt x="0" y="0"/>
                </a:moveTo>
                <a:lnTo>
                  <a:pt x="3266866" y="0"/>
                </a:lnTo>
                <a:lnTo>
                  <a:pt x="3266866" y="2176549"/>
                </a:lnTo>
                <a:lnTo>
                  <a:pt x="0" y="2176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863292" y="6376397"/>
            <a:ext cx="4439364" cy="3510644"/>
            <a:chOff x="0" y="0"/>
            <a:chExt cx="5919152" cy="468085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919152" cy="4680859"/>
            </a:xfrm>
            <a:custGeom>
              <a:avLst/>
              <a:gdLst/>
              <a:ahLst/>
              <a:cxnLst/>
              <a:rect l="l" t="t" r="r" b="b"/>
              <a:pathLst>
                <a:path w="5919152" h="4680859">
                  <a:moveTo>
                    <a:pt x="0" y="0"/>
                  </a:moveTo>
                  <a:lnTo>
                    <a:pt x="5919152" y="0"/>
                  </a:lnTo>
                  <a:lnTo>
                    <a:pt x="5919152" y="4680859"/>
                  </a:lnTo>
                  <a:lnTo>
                    <a:pt x="0" y="4680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344" b="-344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13155" y="1394040"/>
              <a:ext cx="3492843" cy="1850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4"/>
                </a:lnSpc>
                <a:spcBef>
                  <a:spcPct val="0"/>
                </a:spcBef>
              </a:pP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Cảm thấy lo </a:t>
              </a: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lắng</a:t>
              </a: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 </a:t>
              </a: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và</a:t>
              </a:r>
              <a:r>
                <a:rPr lang="en-US" sz="2631" dirty="0">
                  <a:solidFill>
                    <a:srgbClr val="000000"/>
                  </a:solidFill>
                  <a:latin typeface="Montserrat Bold" pitchFamily="2" charset="0"/>
                </a:rPr>
                <a:t> căng </a:t>
              </a:r>
              <a:r>
                <a:rPr lang="en-US" sz="2631" dirty="0" err="1">
                  <a:solidFill>
                    <a:srgbClr val="000000"/>
                  </a:solidFill>
                  <a:latin typeface="Montserrat Bold" pitchFamily="2" charset="0"/>
                </a:rPr>
                <a:t>thẳng</a:t>
              </a:r>
              <a:endParaRPr lang="en-US" sz="2631" dirty="0">
                <a:solidFill>
                  <a:srgbClr val="000000"/>
                </a:solidFill>
                <a:latin typeface="Montserrat Bold" pitchFamily="2" charset="0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572594" y="2155063"/>
            <a:ext cx="3067429" cy="1775185"/>
          </a:xfrm>
          <a:custGeom>
            <a:avLst/>
            <a:gdLst/>
            <a:ahLst/>
            <a:cxnLst/>
            <a:rect l="l" t="t" r="r" b="b"/>
            <a:pathLst>
              <a:path w="3067429" h="1775185">
                <a:moveTo>
                  <a:pt x="0" y="0"/>
                </a:moveTo>
                <a:lnTo>
                  <a:pt x="3067429" y="0"/>
                </a:lnTo>
                <a:lnTo>
                  <a:pt x="3067429" y="1775185"/>
                </a:lnTo>
                <a:lnTo>
                  <a:pt x="0" y="17751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1640" b="-1428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2908307" y="2550297"/>
            <a:ext cx="4637366" cy="3667224"/>
            <a:chOff x="0" y="0"/>
            <a:chExt cx="6183154" cy="48896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183154" cy="4889632"/>
            </a:xfrm>
            <a:custGeom>
              <a:avLst/>
              <a:gdLst/>
              <a:ahLst/>
              <a:cxnLst/>
              <a:rect l="l" t="t" r="r" b="b"/>
              <a:pathLst>
                <a:path w="6183154" h="4889632">
                  <a:moveTo>
                    <a:pt x="0" y="0"/>
                  </a:moveTo>
                  <a:lnTo>
                    <a:pt x="6183154" y="0"/>
                  </a:lnTo>
                  <a:lnTo>
                    <a:pt x="6183154" y="4889632"/>
                  </a:lnTo>
                  <a:lnTo>
                    <a:pt x="0" y="4889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344" b="-344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67263" y="1440140"/>
              <a:ext cx="3648629" cy="19236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8"/>
                </a:lnSpc>
                <a:spcBef>
                  <a:spcPct val="0"/>
                </a:spcBef>
              </a:pPr>
              <a:r>
                <a:rPr lang="en-US" sz="2748" dirty="0">
                  <a:solidFill>
                    <a:srgbClr val="000000"/>
                  </a:solidFill>
                  <a:latin typeface="Montserrat Bold" pitchFamily="2" charset="0"/>
                </a:rPr>
                <a:t>Luôn tìm kiếm lý do để </a:t>
              </a:r>
              <a:r>
                <a:rPr lang="en-US" sz="2748" dirty="0" err="1">
                  <a:solidFill>
                    <a:srgbClr val="000000"/>
                  </a:solidFill>
                  <a:latin typeface="Montserrat Bold" pitchFamily="2" charset="0"/>
                </a:rPr>
                <a:t>trì</a:t>
              </a:r>
              <a:r>
                <a:rPr lang="en-US" sz="2748" dirty="0">
                  <a:solidFill>
                    <a:srgbClr val="000000"/>
                  </a:solidFill>
                  <a:latin typeface="Montserrat Bold" pitchFamily="2" charset="0"/>
                </a:rPr>
                <a:t> </a:t>
              </a:r>
              <a:r>
                <a:rPr lang="en-US" sz="2748" dirty="0" err="1">
                  <a:solidFill>
                    <a:srgbClr val="000000"/>
                  </a:solidFill>
                  <a:latin typeface="Montserrat Bold" pitchFamily="2" charset="0"/>
                </a:rPr>
                <a:t>hoãn</a:t>
              </a:r>
              <a:endParaRPr lang="en-US" sz="2748" dirty="0">
                <a:solidFill>
                  <a:srgbClr val="000000"/>
                </a:solidFill>
                <a:latin typeface="Montserrat Bold" pitchFamily="2" charset="0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499454" y="642388"/>
            <a:ext cx="10488968" cy="696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4"/>
              </a:lnSpc>
              <a:spcBef>
                <a:spcPct val="0"/>
              </a:spcBef>
            </a:pPr>
            <a:r>
              <a:rPr lang="en-US" sz="4081" dirty="0">
                <a:solidFill>
                  <a:srgbClr val="335ACF"/>
                </a:solidFill>
                <a:latin typeface="Montserrat Bold"/>
              </a:rPr>
              <a:t>HẬU QUẢ CỦA THÓI QUEN TRÌ HOÃN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063439" y="3079504"/>
            <a:ext cx="6195861" cy="4127992"/>
          </a:xfrm>
          <a:custGeom>
            <a:avLst/>
            <a:gdLst/>
            <a:ahLst/>
            <a:cxnLst/>
            <a:rect l="l" t="t" r="r" b="b"/>
            <a:pathLst>
              <a:path w="6195861" h="4127992">
                <a:moveTo>
                  <a:pt x="0" y="0"/>
                </a:moveTo>
                <a:lnTo>
                  <a:pt x="6195861" y="0"/>
                </a:lnTo>
                <a:lnTo>
                  <a:pt x="6195861" y="4127992"/>
                </a:lnTo>
                <a:lnTo>
                  <a:pt x="0" y="4127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438488" y="642388"/>
            <a:ext cx="7411025" cy="696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4"/>
              </a:lnSpc>
              <a:spcBef>
                <a:spcPct val="0"/>
              </a:spcBef>
            </a:pPr>
            <a:r>
              <a:rPr lang="en-US" sz="4081" dirty="0">
                <a:solidFill>
                  <a:srgbClr val="335ACF"/>
                </a:solidFill>
                <a:latin typeface="Montserrat Bold"/>
              </a:rPr>
              <a:t>SỰ RA ĐỜI CỦA ỨNG DỤNG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22635"/>
            <a:ext cx="9260739" cy="21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Mục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tiêu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chính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của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ứng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Taseven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là cung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cấp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một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giải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pháp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quản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lý công việc toàn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diện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, giúp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người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dùng tối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ưu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hóa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quy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trình làm việc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nâng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cao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hiệu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suất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cá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nhân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55028" y="8943975"/>
            <a:ext cx="13070771" cy="49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 err="1">
                <a:solidFill>
                  <a:srgbClr val="000000"/>
                </a:solidFill>
                <a:latin typeface="Montserrat" pitchFamily="2" charset="0"/>
              </a:rPr>
              <a:t>Taseven</a:t>
            </a:r>
            <a:r>
              <a:rPr lang="en-US" sz="3000" b="1" dirty="0">
                <a:solidFill>
                  <a:srgbClr val="000000"/>
                </a:solidFill>
                <a:latin typeface="Montserrat" pitchFamily="2" charset="0"/>
              </a:rPr>
              <a:t> - Giải </a:t>
            </a:r>
            <a:r>
              <a:rPr lang="en-US" sz="3000" b="1" dirty="0" err="1">
                <a:solidFill>
                  <a:srgbClr val="000000"/>
                </a:solidFill>
                <a:latin typeface="Montserrat" pitchFamily="2" charset="0"/>
              </a:rPr>
              <a:t>pháp</a:t>
            </a:r>
            <a:r>
              <a:rPr lang="en-US" sz="3000" b="1" dirty="0">
                <a:solidFill>
                  <a:srgbClr val="000000"/>
                </a:solidFill>
                <a:latin typeface="Montserrat" pitchFamily="2" charset="0"/>
              </a:rPr>
              <a:t> toàn </a:t>
            </a:r>
            <a:r>
              <a:rPr lang="en-US" sz="3000" b="1" dirty="0" err="1">
                <a:solidFill>
                  <a:srgbClr val="000000"/>
                </a:solidFill>
                <a:latin typeface="Montserrat" pitchFamily="2" charset="0"/>
              </a:rPr>
              <a:t>diện</a:t>
            </a:r>
            <a:r>
              <a:rPr lang="en-US" sz="3000" b="1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Montserrat" pitchFamily="2" charset="0"/>
              </a:rPr>
              <a:t>cho</a:t>
            </a:r>
            <a:r>
              <a:rPr lang="en-US" sz="3000" b="1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Montserrat" pitchFamily="2" charset="0"/>
              </a:rPr>
              <a:t>quản</a:t>
            </a:r>
            <a:r>
              <a:rPr lang="en-US" sz="3000" b="1" dirty="0">
                <a:solidFill>
                  <a:srgbClr val="000000"/>
                </a:solidFill>
                <a:latin typeface="Montserrat" pitchFamily="2" charset="0"/>
              </a:rPr>
              <a:t> lý </a:t>
            </a:r>
            <a:r>
              <a:rPr lang="en-US" sz="3000" b="1" dirty="0" err="1">
                <a:solidFill>
                  <a:srgbClr val="000000"/>
                </a:solidFill>
                <a:latin typeface="Montserrat" pitchFamily="2" charset="0"/>
              </a:rPr>
              <a:t>thời</a:t>
            </a:r>
            <a:r>
              <a:rPr lang="en-US" sz="3000" b="1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Montserrat" pitchFamily="2" charset="0"/>
              </a:rPr>
              <a:t>gian</a:t>
            </a:r>
            <a:r>
              <a:rPr lang="en-US" sz="3000" b="1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Montserrat" pitchFamily="2" charset="0"/>
              </a:rPr>
              <a:t>và</a:t>
            </a:r>
            <a:r>
              <a:rPr lang="en-US" sz="3000" b="1" dirty="0">
                <a:solidFill>
                  <a:srgbClr val="000000"/>
                </a:solidFill>
                <a:latin typeface="Montserrat" pitchFamily="2" charset="0"/>
              </a:rPr>
              <a:t> công việc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542373"/>
            <a:ext cx="9260739" cy="21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Taseven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ra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đời với </a:t>
            </a:r>
            <a:r>
              <a:rPr lang="en-US" sz="3000" dirty="0">
                <a:solidFill>
                  <a:srgbClr val="F60000"/>
                </a:solidFill>
                <a:latin typeface="Montserrat Bold" pitchFamily="2" charset="0"/>
              </a:rPr>
              <a:t>SỨ MỆNH</a:t>
            </a:r>
            <a:r>
              <a:rPr lang="en-US" sz="3000" dirty="0">
                <a:solidFill>
                  <a:srgbClr val="000000"/>
                </a:solidFill>
                <a:latin typeface="Montserrat Bold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trở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thành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người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bạn đồng hành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đắc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lực, giúp bạn chiến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thắng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sự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trì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hoãn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bứt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phá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hiệu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quả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chinh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phục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mọi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mục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</a:rPr>
              <a:t>tiêu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2342985" y="1765146"/>
            <a:ext cx="4091026" cy="8094798"/>
            <a:chOff x="0" y="0"/>
            <a:chExt cx="2620010" cy="5184140"/>
          </a:xfrm>
        </p:grpSpPr>
        <p:sp>
          <p:nvSpPr>
            <p:cNvPr id="4" name="Freeform 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t="-760" b="-76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62707" y="642388"/>
            <a:ext cx="12562586" cy="696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4"/>
              </a:lnSpc>
              <a:spcBef>
                <a:spcPct val="0"/>
              </a:spcBef>
            </a:pPr>
            <a:r>
              <a:rPr lang="en-US" sz="4081">
                <a:solidFill>
                  <a:srgbClr val="335ACF"/>
                </a:solidFill>
                <a:latin typeface="Montserrat Bold"/>
              </a:rPr>
              <a:t>MỘT SỐ CHỨC NĂNG CHÍNH CỦA ỨNG DỤNG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646435"/>
            <a:ext cx="9260739" cy="3855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chỉnh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sửa công việc, ghi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chú</a:t>
            </a:r>
            <a:endParaRPr lang="en-US" sz="3000" dirty="0">
              <a:solidFill>
                <a:srgbClr val="000000"/>
              </a:solidFill>
              <a:latin typeface="Montserrat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dõi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tiến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độ công việc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nhóm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công việc, thêm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vào task.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Thông báo khi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mời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,...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lý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sự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kiện</a:t>
            </a:r>
            <a:endParaRPr lang="en-US" sz="3000" dirty="0">
              <a:solidFill>
                <a:srgbClr val="000000"/>
              </a:solidFill>
              <a:latin typeface="Montserrat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2342985" y="1765146"/>
            <a:ext cx="4091026" cy="8094798"/>
            <a:chOff x="0" y="0"/>
            <a:chExt cx="2620010" cy="5184140"/>
          </a:xfrm>
        </p:grpSpPr>
        <p:sp>
          <p:nvSpPr>
            <p:cNvPr id="4" name="Freeform 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642" t="-1528" r="-219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62707" y="642388"/>
            <a:ext cx="12562586" cy="696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4"/>
              </a:lnSpc>
              <a:spcBef>
                <a:spcPct val="0"/>
              </a:spcBef>
            </a:pPr>
            <a:r>
              <a:rPr lang="en-US" sz="4081">
                <a:solidFill>
                  <a:srgbClr val="335ACF"/>
                </a:solidFill>
                <a:latin typeface="Montserrat Bold"/>
              </a:rPr>
              <a:t>MỘT SỐ CHỨC NĂNG CHÍNH CỦA ỨNG DỤNG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2B0F6-3576-6C50-FD47-3C8F2BBDB961}"/>
              </a:ext>
            </a:extLst>
          </p:cNvPr>
          <p:cNvSpPr txBox="1"/>
          <p:nvPr/>
        </p:nvSpPr>
        <p:spPr>
          <a:xfrm>
            <a:off x="1028700" y="2646435"/>
            <a:ext cx="9260739" cy="3855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chỉnh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sửa công việc, ghi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chú</a:t>
            </a:r>
            <a:endParaRPr lang="en-US" sz="3000" dirty="0">
              <a:solidFill>
                <a:srgbClr val="000000"/>
              </a:solidFill>
              <a:latin typeface="Montserrat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dõi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tiến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độ công việc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nhóm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công việc, thêm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vào task.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Thông báo khi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mời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,...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lý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sự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kiện</a:t>
            </a:r>
            <a:endParaRPr lang="en-US" sz="3000" dirty="0">
              <a:solidFill>
                <a:srgbClr val="000000"/>
              </a:solidFill>
              <a:latin typeface="Montserrat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2342985" y="1765146"/>
            <a:ext cx="4091026" cy="8094798"/>
            <a:chOff x="0" y="0"/>
            <a:chExt cx="2620010" cy="5184140"/>
          </a:xfrm>
        </p:grpSpPr>
        <p:sp>
          <p:nvSpPr>
            <p:cNvPr id="4" name="Freeform 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t="-941" b="-94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62707" y="642388"/>
            <a:ext cx="12562586" cy="696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4"/>
              </a:lnSpc>
              <a:spcBef>
                <a:spcPct val="0"/>
              </a:spcBef>
            </a:pPr>
            <a:r>
              <a:rPr lang="en-US" sz="4081">
                <a:solidFill>
                  <a:srgbClr val="335ACF"/>
                </a:solidFill>
                <a:latin typeface="Montserrat Bold"/>
              </a:rPr>
              <a:t>MỘT SỐ CHỨC NĂNG CHÍNH CỦA ỨNG DỤNG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B9A1F-2839-4B36-7E00-42ADD8945E0A}"/>
              </a:ext>
            </a:extLst>
          </p:cNvPr>
          <p:cNvSpPr txBox="1"/>
          <p:nvPr/>
        </p:nvSpPr>
        <p:spPr>
          <a:xfrm>
            <a:off x="1028700" y="2646435"/>
            <a:ext cx="9260739" cy="3855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chỉnh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sửa công việc, ghi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chú</a:t>
            </a:r>
            <a:endParaRPr lang="en-US" sz="3000" dirty="0">
              <a:solidFill>
                <a:srgbClr val="000000"/>
              </a:solidFill>
              <a:latin typeface="Montserrat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dõi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tiến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độ công việc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nhóm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công việc, thêm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vào task.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Thông báo khi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mời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,...</a:t>
            </a:r>
          </a:p>
          <a:p>
            <a:pPr marL="647700" lvl="1" indent="-323850" algn="just">
              <a:lnSpc>
                <a:spcPts val="507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Tạo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lý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sự </a:t>
            </a:r>
            <a:r>
              <a:rPr lang="en-US" sz="3000" dirty="0" err="1">
                <a:solidFill>
                  <a:srgbClr val="000000"/>
                </a:solidFill>
                <a:latin typeface="Montserra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kiện</a:t>
            </a:r>
            <a:endParaRPr lang="en-US" sz="3000" dirty="0">
              <a:solidFill>
                <a:srgbClr val="000000"/>
              </a:solidFill>
              <a:latin typeface="Montserrat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84380"/>
          </a:xfrm>
          <a:custGeom>
            <a:avLst/>
            <a:gdLst/>
            <a:ahLst/>
            <a:cxn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282029" y="6209972"/>
            <a:ext cx="1950289" cy="2238495"/>
          </a:xfrm>
          <a:custGeom>
            <a:avLst/>
            <a:gdLst/>
            <a:ahLst/>
            <a:cxnLst/>
            <a:rect l="l" t="t" r="r" b="b"/>
            <a:pathLst>
              <a:path w="1950289" h="2238495">
                <a:moveTo>
                  <a:pt x="0" y="0"/>
                </a:moveTo>
                <a:lnTo>
                  <a:pt x="1950289" y="0"/>
                </a:lnTo>
                <a:lnTo>
                  <a:pt x="1950289" y="2238495"/>
                </a:lnTo>
                <a:lnTo>
                  <a:pt x="0" y="223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055682" y="6209972"/>
            <a:ext cx="2207165" cy="2476483"/>
          </a:xfrm>
          <a:custGeom>
            <a:avLst/>
            <a:gdLst/>
            <a:ahLst/>
            <a:cxnLst/>
            <a:rect l="l" t="t" r="r" b="b"/>
            <a:pathLst>
              <a:path w="2207165" h="2476483">
                <a:moveTo>
                  <a:pt x="0" y="0"/>
                </a:moveTo>
                <a:lnTo>
                  <a:pt x="2207165" y="0"/>
                </a:lnTo>
                <a:lnTo>
                  <a:pt x="2207165" y="2476483"/>
                </a:lnTo>
                <a:lnTo>
                  <a:pt x="0" y="24764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990515" y="6209972"/>
            <a:ext cx="1778565" cy="2476483"/>
          </a:xfrm>
          <a:custGeom>
            <a:avLst/>
            <a:gdLst/>
            <a:ahLst/>
            <a:cxnLst/>
            <a:rect l="l" t="t" r="r" b="b"/>
            <a:pathLst>
              <a:path w="1778565" h="2476483">
                <a:moveTo>
                  <a:pt x="0" y="0"/>
                </a:moveTo>
                <a:lnTo>
                  <a:pt x="1778565" y="0"/>
                </a:lnTo>
                <a:lnTo>
                  <a:pt x="1778565" y="2476483"/>
                </a:lnTo>
                <a:lnTo>
                  <a:pt x="0" y="24764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496747" y="6290820"/>
            <a:ext cx="3060875" cy="2314787"/>
          </a:xfrm>
          <a:custGeom>
            <a:avLst/>
            <a:gdLst/>
            <a:ahLst/>
            <a:cxnLst/>
            <a:rect l="l" t="t" r="r" b="b"/>
            <a:pathLst>
              <a:path w="3060875" h="2314787">
                <a:moveTo>
                  <a:pt x="0" y="0"/>
                </a:moveTo>
                <a:lnTo>
                  <a:pt x="3060875" y="0"/>
                </a:lnTo>
                <a:lnTo>
                  <a:pt x="3060875" y="2314787"/>
                </a:lnTo>
                <a:lnTo>
                  <a:pt x="0" y="23147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1202982"/>
            <a:ext cx="10538867" cy="127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82"/>
              </a:lnSpc>
              <a:spcBef>
                <a:spcPct val="0"/>
              </a:spcBef>
            </a:pPr>
            <a:r>
              <a:rPr lang="en-US" sz="7630" dirty="0">
                <a:solidFill>
                  <a:srgbClr val="335ACF"/>
                </a:solidFill>
                <a:latin typeface="Montserrat Bold" pitchFamily="2" charset="0"/>
              </a:rPr>
              <a:t>Công </a:t>
            </a:r>
            <a:r>
              <a:rPr lang="en-US" sz="7630" dirty="0" err="1">
                <a:solidFill>
                  <a:srgbClr val="335ACF"/>
                </a:solidFill>
                <a:latin typeface="Montserrat Bold" pitchFamily="2" charset="0"/>
              </a:rPr>
              <a:t>nghệ</a:t>
            </a:r>
            <a:r>
              <a:rPr lang="en-US" sz="7630" dirty="0">
                <a:solidFill>
                  <a:srgbClr val="335ACF"/>
                </a:solidFill>
                <a:latin typeface="Montserrat Bold" pitchFamily="2" charset="0"/>
              </a:rPr>
              <a:t> </a:t>
            </a:r>
            <a:r>
              <a:rPr lang="en-US" sz="7630" dirty="0" err="1">
                <a:solidFill>
                  <a:srgbClr val="335ACF"/>
                </a:solidFill>
                <a:latin typeface="Montserrat Bold" pitchFamily="2" charset="0"/>
              </a:rPr>
              <a:t>sử</a:t>
            </a:r>
            <a:r>
              <a:rPr lang="en-US" sz="7630" dirty="0">
                <a:solidFill>
                  <a:srgbClr val="335ACF"/>
                </a:solidFill>
                <a:latin typeface="Montserrat Bold" pitchFamily="2" charset="0"/>
              </a:rPr>
              <a:t> </a:t>
            </a:r>
            <a:r>
              <a:rPr lang="en-US" sz="7630" dirty="0" err="1">
                <a:solidFill>
                  <a:srgbClr val="335ACF"/>
                </a:solidFill>
                <a:latin typeface="Montserrat Bold" pitchFamily="2" charset="0"/>
              </a:rPr>
              <a:t>dụng</a:t>
            </a:r>
            <a:endParaRPr lang="en-US" sz="7630" dirty="0">
              <a:solidFill>
                <a:srgbClr val="335ACF"/>
              </a:solidFill>
              <a:latin typeface="Montserrat Bold" pitchFamily="2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048064"/>
            <a:ext cx="12535573" cy="25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34"/>
              </a:lnSpc>
            </a:pPr>
            <a:r>
              <a:rPr lang="en-US" sz="4739" dirty="0">
                <a:solidFill>
                  <a:srgbClr val="335ACF"/>
                </a:solidFill>
                <a:latin typeface="Poppins"/>
              </a:rPr>
              <a:t>Backend: </a:t>
            </a:r>
            <a:r>
              <a:rPr lang="en-US" sz="4739" dirty="0" err="1">
                <a:solidFill>
                  <a:srgbClr val="335ACF"/>
                </a:solidFill>
                <a:latin typeface="Poppins"/>
              </a:rPr>
              <a:t>ExpressJs</a:t>
            </a:r>
            <a:r>
              <a:rPr lang="en-US" sz="4739" dirty="0">
                <a:solidFill>
                  <a:srgbClr val="335ACF"/>
                </a:solidFill>
                <a:latin typeface="Poppins"/>
              </a:rPr>
              <a:t>, Firebase Notification</a:t>
            </a:r>
          </a:p>
          <a:p>
            <a:pPr>
              <a:lnSpc>
                <a:spcPts val="6634"/>
              </a:lnSpc>
            </a:pPr>
            <a:r>
              <a:rPr lang="en-US" sz="4739" dirty="0">
                <a:solidFill>
                  <a:srgbClr val="335ACF"/>
                </a:solidFill>
                <a:latin typeface="Poppins"/>
              </a:rPr>
              <a:t>Frontend: React Native</a:t>
            </a:r>
          </a:p>
          <a:p>
            <a:pPr>
              <a:lnSpc>
                <a:spcPts val="6634"/>
              </a:lnSpc>
              <a:spcBef>
                <a:spcPct val="0"/>
              </a:spcBef>
            </a:pPr>
            <a:r>
              <a:rPr lang="en-US" sz="4739" dirty="0">
                <a:solidFill>
                  <a:srgbClr val="335ACF"/>
                </a:solidFill>
                <a:latin typeface="Poppins"/>
              </a:rPr>
              <a:t>Database: MongoDB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425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Montserrat</vt:lpstr>
      <vt:lpstr>Montserrat Bold</vt:lpstr>
      <vt:lpstr>Poppins Bold</vt:lpstr>
      <vt:lpstr>Open Sans ExtraBold</vt:lpstr>
      <vt:lpstr>Open Sans Bold</vt:lpstr>
      <vt:lpstr>Poppins</vt:lpstr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cp:lastModifiedBy>Phạm Duy Khánh</cp:lastModifiedBy>
  <cp:revision>3</cp:revision>
  <dcterms:created xsi:type="dcterms:W3CDTF">2006-08-16T00:00:00Z</dcterms:created>
  <dcterms:modified xsi:type="dcterms:W3CDTF">2024-05-03T01:49:03Z</dcterms:modified>
  <dc:identifier>DAGDayUwpEY</dc:identifier>
</cp:coreProperties>
</file>