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D4A"/>
    <a:srgbClr val="E5D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16D01-196E-47A3-8D20-06CF0C42A38E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46162-21FC-417E-971D-B59B8135E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14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510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918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Outline the next steps for the project and potential areas for future work or 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584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6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a high-level overview of the project’s goals and the approach taken.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data scraping process, mentioning the libraries used and the purpose of scraping.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2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data scraping process, mentioning the libraries used and the purpose of scraping.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8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process of integrating various data sources and the creation of relational tables for better data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15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the creation is for efficiency and creating ids</a:t>
            </a:r>
          </a:p>
          <a:p>
            <a:r>
              <a:rPr lang="en-GB" dirty="0"/>
              <a:t>The certain table for relating other tables like article –word, article – author</a:t>
            </a:r>
          </a:p>
          <a:p>
            <a:r>
              <a:rPr lang="en-GB" dirty="0"/>
              <a:t>Sentiment, word, topic table created after machine learning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564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the sentiment analysis methods used and how sentiments were labelled in the articles.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The Topics and the labels will be seen in 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17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Emphasise the importance of quality control in maintaining the accuracy and reliability of your analysis. As it Is unsupervised, check that the values make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46162-21FC-417E-971D-B59B8135EA4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70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9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9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7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8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2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86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72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7BA3A4A1-E02F-AE78-2C6B-4A2239E9D7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22213" r="8379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659ED-C98A-FAF3-B75A-49ACE0E88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600" dirty="0"/>
              <a:t>Analysing Bias in 2024 UK Election News 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C3E16-5CDD-5861-EDD8-DF284A943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5571460" cy="732996"/>
          </a:xfrm>
        </p:spPr>
        <p:txBody>
          <a:bodyPr anchor="t">
            <a:normAutofit/>
          </a:bodyPr>
          <a:lstStyle/>
          <a:p>
            <a:r>
              <a:rPr lang="en-GB" dirty="0"/>
              <a:t>A Comprehensive Data Scraping and Sentiment Analysis Approach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0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DBA-6ACD-E77D-BC85-61767330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10552814" cy="1360898"/>
          </a:xfrm>
        </p:spPr>
        <p:txBody>
          <a:bodyPr/>
          <a:lstStyle/>
          <a:p>
            <a:r>
              <a:rPr lang="en-GB" dirty="0">
                <a:solidFill>
                  <a:srgbClr val="294D4A"/>
                </a:solidFill>
              </a:rPr>
              <a:t>Data Export and Preparation for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5B39-ACD5-48BD-D964-59378AED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294D4A"/>
                </a:solidFill>
              </a:rPr>
              <a:t>File Formats: Saving data in CSV for Tableau.</a:t>
            </a:r>
          </a:p>
          <a:p>
            <a:r>
              <a:rPr lang="en-GB" sz="2400" dirty="0">
                <a:solidFill>
                  <a:srgbClr val="294D4A"/>
                </a:solidFill>
              </a:rPr>
              <a:t>Relational Integrity: Maintaining links between tables for comprehensive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E33F3-DC7C-30F3-3185-92AE379C03DC}"/>
              </a:ext>
            </a:extLst>
          </p:cNvPr>
          <p:cNvSpPr txBox="1"/>
          <p:nvPr/>
        </p:nvSpPr>
        <p:spPr>
          <a:xfrm>
            <a:off x="3365206" y="4704907"/>
            <a:ext cx="460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94D4A"/>
                </a:solidFill>
              </a:rPr>
              <a:t>Let’s go to Tableau !!!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12710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DBA-6ACD-E77D-BC85-61767330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94D4A"/>
                </a:solidFill>
              </a:rPr>
              <a:t>Next Steps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5B39-ACD5-48BD-D964-59378AED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294D4A"/>
                </a:solidFill>
              </a:rPr>
              <a:t>Data Analysis: Perform in-depth analysis in Tableau.</a:t>
            </a:r>
          </a:p>
          <a:p>
            <a:r>
              <a:rPr lang="en-GB" sz="2400" dirty="0">
                <a:solidFill>
                  <a:srgbClr val="294D4A"/>
                </a:solidFill>
              </a:rPr>
              <a:t>Further Refinement: Continuously refine data processing and sentiment analysis methods.</a:t>
            </a:r>
          </a:p>
          <a:p>
            <a:r>
              <a:rPr lang="en-GB" sz="2400" dirty="0">
                <a:solidFill>
                  <a:srgbClr val="294D4A"/>
                </a:solidFill>
              </a:rPr>
              <a:t>Broader Application: Explore potential applications to other datasets or elections.</a:t>
            </a:r>
          </a:p>
        </p:txBody>
      </p:sp>
    </p:spTree>
    <p:extLst>
      <p:ext uri="{BB962C8B-B14F-4D97-AF65-F5344CB8AC3E}">
        <p14:creationId xmlns:p14="http://schemas.microsoft.com/office/powerpoint/2010/main" val="2197315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DBA-6ACD-E77D-BC85-61767330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772" y="2748551"/>
            <a:ext cx="9905999" cy="1360898"/>
          </a:xfrm>
        </p:spPr>
        <p:txBody>
          <a:bodyPr/>
          <a:lstStyle/>
          <a:p>
            <a:r>
              <a:rPr lang="en-GB" dirty="0">
                <a:solidFill>
                  <a:srgbClr val="294D4A"/>
                </a:solidFill>
              </a:rPr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237666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DBA-6ACD-E77D-BC85-61767330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772" y="2748551"/>
            <a:ext cx="9905999" cy="1360898"/>
          </a:xfrm>
        </p:spPr>
        <p:txBody>
          <a:bodyPr/>
          <a:lstStyle/>
          <a:p>
            <a:r>
              <a:rPr lang="en-GB" dirty="0">
                <a:solidFill>
                  <a:srgbClr val="294D4A"/>
                </a:solidFill>
              </a:rPr>
              <a:t>Thank You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292345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DBA-6ACD-E77D-BC85-61767330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94D4A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5B39-ACD5-48BD-D964-59378AED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u="sng" dirty="0">
                <a:solidFill>
                  <a:srgbClr val="294D4A"/>
                </a:solidFill>
              </a:rPr>
              <a:t>Objective</a:t>
            </a:r>
            <a:r>
              <a:rPr lang="en-GB" sz="2400" dirty="0">
                <a:solidFill>
                  <a:srgbClr val="294D4A"/>
                </a:solidFill>
              </a:rPr>
              <a:t>: To detect and visualise potential bias in news articles related to the 2024 UK election.</a:t>
            </a:r>
          </a:p>
          <a:p>
            <a:r>
              <a:rPr lang="en-GB" sz="2400" u="sng" dirty="0">
                <a:solidFill>
                  <a:srgbClr val="294D4A"/>
                </a:solidFill>
              </a:rPr>
              <a:t>Methods</a:t>
            </a:r>
            <a:r>
              <a:rPr lang="en-GB" sz="2400" dirty="0">
                <a:solidFill>
                  <a:srgbClr val="294D4A"/>
                </a:solidFill>
              </a:rPr>
              <a:t>: Data scraping, cleaning, sentiment analysis, and visualisation.</a:t>
            </a:r>
          </a:p>
          <a:p>
            <a:r>
              <a:rPr lang="en-GB" sz="2400" u="sng" dirty="0">
                <a:solidFill>
                  <a:srgbClr val="294D4A"/>
                </a:solidFill>
              </a:rPr>
              <a:t>Outcome</a:t>
            </a:r>
            <a:r>
              <a:rPr lang="en-GB" sz="2400" dirty="0">
                <a:solidFill>
                  <a:srgbClr val="294D4A"/>
                </a:solidFill>
              </a:rPr>
              <a:t>: Development of a comprehensive dataset for bias analysis using Tableau.</a:t>
            </a:r>
          </a:p>
        </p:txBody>
      </p:sp>
    </p:spTree>
    <p:extLst>
      <p:ext uri="{BB962C8B-B14F-4D97-AF65-F5344CB8AC3E}">
        <p14:creationId xmlns:p14="http://schemas.microsoft.com/office/powerpoint/2010/main" val="109085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722A-A0B4-7171-4B43-F7B106D2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94D4A"/>
                </a:solidFill>
              </a:rPr>
              <a:t>Data Collection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1EE9-C2BF-63D0-4FB3-8BF902F9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u="sng" dirty="0">
                <a:solidFill>
                  <a:srgbClr val="294D4A"/>
                </a:solidFill>
              </a:rPr>
              <a:t>Libraries Used</a:t>
            </a:r>
            <a:r>
              <a:rPr lang="en-GB" sz="2400" dirty="0">
                <a:solidFill>
                  <a:srgbClr val="294D4A"/>
                </a:solidFill>
              </a:rPr>
              <a:t>: BeautifulSoup, requests, pandas, NumPy.</a:t>
            </a:r>
            <a:endParaRPr lang="en-GB" sz="2400" u="sng" dirty="0">
              <a:solidFill>
                <a:srgbClr val="294D4A"/>
              </a:solidFill>
            </a:endParaRPr>
          </a:p>
          <a:p>
            <a:r>
              <a:rPr lang="en-GB" sz="2400" u="sng" dirty="0">
                <a:solidFill>
                  <a:srgbClr val="294D4A"/>
                </a:solidFill>
              </a:rPr>
              <a:t>Functionality</a:t>
            </a:r>
            <a:r>
              <a:rPr lang="en-GB" sz="2400" dirty="0">
                <a:solidFill>
                  <a:srgbClr val="294D4A"/>
                </a:solidFill>
              </a:rPr>
              <a:t>: Scraping news links and article content from various sources.</a:t>
            </a:r>
          </a:p>
          <a:p>
            <a:endParaRPr lang="en-GB" sz="2400" u="sng" dirty="0">
              <a:solidFill>
                <a:srgbClr val="294D4A"/>
              </a:solidFill>
            </a:endParaRPr>
          </a:p>
          <a:p>
            <a:endParaRPr lang="en-GB" sz="2400" u="sng" dirty="0">
              <a:solidFill>
                <a:srgbClr val="294D4A"/>
              </a:solidFill>
            </a:endParaRPr>
          </a:p>
          <a:p>
            <a:r>
              <a:rPr lang="en-GB" sz="2400" u="sng" dirty="0">
                <a:solidFill>
                  <a:srgbClr val="294D4A"/>
                </a:solidFill>
              </a:rPr>
              <a:t>Output</a:t>
            </a:r>
            <a:r>
              <a:rPr lang="en-GB" sz="2400" dirty="0">
                <a:solidFill>
                  <a:srgbClr val="294D4A"/>
                </a:solidFill>
              </a:rPr>
              <a:t>: CSV file with raw news articles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56916-D81B-0033-0B70-548E745B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6" y="3887637"/>
            <a:ext cx="1100698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98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722A-A0B4-7171-4B43-F7B106D2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94D4A"/>
                </a:solidFill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1EE9-C2BF-63D0-4FB3-8BF902F9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9776637" cy="2292142"/>
          </a:xfrm>
        </p:spPr>
        <p:txBody>
          <a:bodyPr>
            <a:normAutofit/>
          </a:bodyPr>
          <a:lstStyle/>
          <a:p>
            <a:r>
              <a:rPr lang="en-GB" sz="2400" u="sng" dirty="0">
                <a:solidFill>
                  <a:srgbClr val="294D4A"/>
                </a:solidFill>
              </a:rPr>
              <a:t>Text Cleaning</a:t>
            </a:r>
            <a:r>
              <a:rPr lang="en-GB" sz="2400" dirty="0">
                <a:solidFill>
                  <a:srgbClr val="294D4A"/>
                </a:solidFill>
              </a:rPr>
              <a:t>: Removal of URLs, email addresses, emojis.</a:t>
            </a:r>
          </a:p>
          <a:p>
            <a:r>
              <a:rPr lang="en-GB" sz="2400" u="sng" dirty="0">
                <a:solidFill>
                  <a:srgbClr val="294D4A"/>
                </a:solidFill>
              </a:rPr>
              <a:t>Tokenisation</a:t>
            </a:r>
            <a:r>
              <a:rPr lang="en-GB" sz="2400" dirty="0">
                <a:solidFill>
                  <a:srgbClr val="294D4A"/>
                </a:solidFill>
              </a:rPr>
              <a:t>: Splitting text into words, removing stop words and punctuation.</a:t>
            </a:r>
          </a:p>
          <a:p>
            <a:r>
              <a:rPr lang="en-GB" sz="2400" u="sng" dirty="0">
                <a:solidFill>
                  <a:srgbClr val="294D4A"/>
                </a:solidFill>
              </a:rPr>
              <a:t>Formatting</a:t>
            </a:r>
            <a:r>
              <a:rPr lang="en-GB" sz="2400" dirty="0">
                <a:solidFill>
                  <a:srgbClr val="294D4A"/>
                </a:solidFill>
              </a:rPr>
              <a:t>: Conversion of dates to a standard format.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DCD5F-4FF4-5CD8-EC04-2EC4016FA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38" y="4372308"/>
            <a:ext cx="1448002" cy="97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5AC59-0908-F2DB-CF26-2BFA606F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884" y="5385223"/>
            <a:ext cx="4201693" cy="914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86E20E-4780-4E73-C347-89E0BB17E705}"/>
              </a:ext>
            </a:extLst>
          </p:cNvPr>
          <p:cNvSpPr txBox="1"/>
          <p:nvPr/>
        </p:nvSpPr>
        <p:spPr>
          <a:xfrm>
            <a:off x="2014870" y="5371161"/>
            <a:ext cx="39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0" dirty="0">
                <a:solidFill>
                  <a:srgbClr val="294D4A"/>
                </a:solidFill>
              </a:rPr>
              <a:t>To this:</a:t>
            </a:r>
            <a:endParaRPr lang="en-GB" i="0" dirty="0">
              <a:solidFill>
                <a:srgbClr val="294D4A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545FD-DCD0-4747-92F3-87E46D88C8B2}"/>
              </a:ext>
            </a:extLst>
          </p:cNvPr>
          <p:cNvSpPr txBox="1"/>
          <p:nvPr/>
        </p:nvSpPr>
        <p:spPr>
          <a:xfrm>
            <a:off x="2014870" y="4372308"/>
            <a:ext cx="397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solidFill>
                  <a:srgbClr val="294D4A"/>
                </a:solidFill>
              </a:rPr>
              <a:t>Going from this:</a:t>
            </a:r>
          </a:p>
        </p:txBody>
      </p:sp>
    </p:spTree>
    <p:extLst>
      <p:ext uri="{BB962C8B-B14F-4D97-AF65-F5344CB8AC3E}">
        <p14:creationId xmlns:p14="http://schemas.microsoft.com/office/powerpoint/2010/main" val="1523944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DBA-6ACD-E77D-BC85-61767330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94D4A"/>
                </a:solidFill>
              </a:rPr>
              <a:t>Data Integration and Relational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5B39-ACD5-48BD-D964-59378AED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u="sng" dirty="0">
                <a:solidFill>
                  <a:srgbClr val="294D4A"/>
                </a:solidFill>
              </a:rPr>
              <a:t>Concatenation</a:t>
            </a:r>
            <a:r>
              <a:rPr lang="en-GB" sz="2400" dirty="0">
                <a:solidFill>
                  <a:srgbClr val="294D4A"/>
                </a:solidFill>
              </a:rPr>
              <a:t>: Merging CSV files into a single data frame.</a:t>
            </a:r>
          </a:p>
          <a:p>
            <a:r>
              <a:rPr lang="en-GB" sz="2400" u="sng" dirty="0">
                <a:solidFill>
                  <a:srgbClr val="294D4A"/>
                </a:solidFill>
              </a:rPr>
              <a:t>Deduplication</a:t>
            </a:r>
            <a:r>
              <a:rPr lang="en-GB" sz="2400" dirty="0">
                <a:solidFill>
                  <a:srgbClr val="294D4A"/>
                </a:solidFill>
              </a:rPr>
              <a:t>: Removing duplicate entries.</a:t>
            </a:r>
          </a:p>
          <a:p>
            <a:r>
              <a:rPr lang="en-GB" sz="2400" u="sng" dirty="0">
                <a:solidFill>
                  <a:srgbClr val="294D4A"/>
                </a:solidFill>
              </a:rPr>
              <a:t>Relational Tables</a:t>
            </a:r>
            <a:r>
              <a:rPr lang="en-GB" sz="2400" dirty="0">
                <a:solidFill>
                  <a:srgbClr val="294D4A"/>
                </a:solidFill>
              </a:rPr>
              <a:t>: Creation of tables for articles, authors, dates, and sources.</a:t>
            </a:r>
          </a:p>
        </p:txBody>
      </p:sp>
    </p:spTree>
    <p:extLst>
      <p:ext uri="{BB962C8B-B14F-4D97-AF65-F5344CB8AC3E}">
        <p14:creationId xmlns:p14="http://schemas.microsoft.com/office/powerpoint/2010/main" val="140361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DBA-6ACD-E77D-BC85-61767330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530" y="0"/>
            <a:ext cx="9905999" cy="1360898"/>
          </a:xfrm>
        </p:spPr>
        <p:txBody>
          <a:bodyPr/>
          <a:lstStyle/>
          <a:p>
            <a:r>
              <a:rPr lang="en-GB" dirty="0">
                <a:solidFill>
                  <a:srgbClr val="294D4A"/>
                </a:solidFill>
              </a:rPr>
              <a:t>Data Integration and Relational Tables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359B86D-00D9-22B7-CD88-E1201A832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42" y="958700"/>
            <a:ext cx="8787809" cy="540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9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DBA-6ACD-E77D-BC85-61767330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94D4A"/>
                </a:solidFill>
              </a:rPr>
              <a:t>Sentiment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5B39-ACD5-48BD-D964-59378AED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6"/>
            <a:ext cx="9905999" cy="3567118"/>
          </a:xfrm>
        </p:spPr>
        <p:txBody>
          <a:bodyPr>
            <a:normAutofit/>
          </a:bodyPr>
          <a:lstStyle/>
          <a:p>
            <a:r>
              <a:rPr lang="en-GB" sz="2400" u="sng" dirty="0">
                <a:solidFill>
                  <a:srgbClr val="294D4A"/>
                </a:solidFill>
              </a:rPr>
              <a:t>Libraries Used</a:t>
            </a:r>
            <a:r>
              <a:rPr lang="en-GB" sz="2400" dirty="0">
                <a:solidFill>
                  <a:srgbClr val="294D4A"/>
                </a:solidFill>
              </a:rPr>
              <a:t>: NLTK, TextBlob, transformers (</a:t>
            </a:r>
            <a:r>
              <a:rPr lang="en-GB" sz="2400" b="1" dirty="0">
                <a:solidFill>
                  <a:srgbClr val="294D4A"/>
                </a:solidFill>
              </a:rPr>
              <a:t>BERT</a:t>
            </a:r>
            <a:r>
              <a:rPr lang="en-GB" sz="2400" dirty="0">
                <a:solidFill>
                  <a:srgbClr val="294D4A"/>
                </a:solidFill>
              </a:rPr>
              <a:t>, </a:t>
            </a:r>
            <a:r>
              <a:rPr lang="en-GB" sz="2400" b="1" dirty="0">
                <a:solidFill>
                  <a:srgbClr val="294D4A"/>
                </a:solidFill>
              </a:rPr>
              <a:t>RoBERTa</a:t>
            </a:r>
            <a:r>
              <a:rPr lang="en-GB" sz="2400" dirty="0">
                <a:solidFill>
                  <a:srgbClr val="294D4A"/>
                </a:solidFill>
              </a:rPr>
              <a:t>).</a:t>
            </a:r>
          </a:p>
          <a:p>
            <a:r>
              <a:rPr lang="en-GB" sz="2400" u="sng" dirty="0">
                <a:solidFill>
                  <a:srgbClr val="294D4A"/>
                </a:solidFill>
              </a:rPr>
              <a:t>Sentiment Techniques</a:t>
            </a:r>
            <a:r>
              <a:rPr lang="en-GB" sz="2400" dirty="0">
                <a:solidFill>
                  <a:srgbClr val="294D4A"/>
                </a:solidFill>
              </a:rPr>
              <a:t>: Rule-based (VADER), machine learning-based.</a:t>
            </a:r>
          </a:p>
          <a:p>
            <a:r>
              <a:rPr lang="en-GB" sz="2400" u="sng" dirty="0">
                <a:solidFill>
                  <a:srgbClr val="294D4A"/>
                </a:solidFill>
              </a:rPr>
              <a:t>Labelling</a:t>
            </a:r>
            <a:r>
              <a:rPr lang="en-GB" sz="2400" dirty="0">
                <a:solidFill>
                  <a:srgbClr val="294D4A"/>
                </a:solidFill>
              </a:rPr>
              <a:t>: Assigning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C2434-2B10-B129-EE0D-2241EA07DE55}"/>
              </a:ext>
            </a:extLst>
          </p:cNvPr>
          <p:cNvSpPr txBox="1"/>
          <p:nvPr/>
        </p:nvSpPr>
        <p:spPr>
          <a:xfrm>
            <a:off x="4125433" y="3505323"/>
            <a:ext cx="133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94D4A"/>
                </a:solidFill>
              </a:rPr>
              <a:t>neutral,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355A2-2BFA-8374-4509-EC301AEF844A}"/>
              </a:ext>
            </a:extLst>
          </p:cNvPr>
          <p:cNvSpPr txBox="1"/>
          <p:nvPr/>
        </p:nvSpPr>
        <p:spPr>
          <a:xfrm>
            <a:off x="5308304" y="3505323"/>
            <a:ext cx="157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94D4A"/>
                </a:solidFill>
              </a:rPr>
              <a:t>positive,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C61BB-CC97-EF91-1E65-5DF9924D50DD}"/>
              </a:ext>
            </a:extLst>
          </p:cNvPr>
          <p:cNvSpPr txBox="1"/>
          <p:nvPr/>
        </p:nvSpPr>
        <p:spPr>
          <a:xfrm>
            <a:off x="6557628" y="3505323"/>
            <a:ext cx="423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94D4A"/>
                </a:solidFill>
              </a:rPr>
              <a:t>or negative labels to articles.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898DC5-FE1B-33F4-9689-5445FB13CA05}"/>
              </a:ext>
            </a:extLst>
          </p:cNvPr>
          <p:cNvSpPr txBox="1"/>
          <p:nvPr/>
        </p:nvSpPr>
        <p:spPr>
          <a:xfrm>
            <a:off x="7671391" y="4384384"/>
            <a:ext cx="22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294D4A"/>
                </a:solidFill>
              </a:rPr>
              <a:t>BERT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4283A-8ECB-A948-CEBF-2718D933F127}"/>
              </a:ext>
            </a:extLst>
          </p:cNvPr>
          <p:cNvSpPr txBox="1"/>
          <p:nvPr/>
        </p:nvSpPr>
        <p:spPr>
          <a:xfrm>
            <a:off x="7669619" y="5344858"/>
            <a:ext cx="22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294D4A"/>
                </a:solidFill>
              </a:rPr>
              <a:t>RoBERTa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7F1998-6E73-8CD5-4087-421F332A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41" y="4246252"/>
            <a:ext cx="3762900" cy="2762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08FE1E-FFF9-2ED7-4CBD-66EDDED0C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904" y="4495617"/>
            <a:ext cx="3753374" cy="2667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4BFD29-AACF-2B2C-AD1B-FCA6D1DA9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141" y="4750616"/>
            <a:ext cx="3753374" cy="2953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6B59C8-6CE7-34A7-358E-83B42183A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141" y="5209985"/>
            <a:ext cx="410584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51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DBA-6ACD-E77D-BC85-61767330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1" y="337353"/>
            <a:ext cx="9905999" cy="1360898"/>
          </a:xfrm>
        </p:spPr>
        <p:txBody>
          <a:bodyPr/>
          <a:lstStyle/>
          <a:p>
            <a:r>
              <a:rPr lang="en-GB" dirty="0">
                <a:solidFill>
                  <a:srgbClr val="294D4A"/>
                </a:solidFill>
              </a:rPr>
              <a:t>Topic Handling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5B39-ACD5-48BD-D964-59378AED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870420"/>
            <a:ext cx="9905999" cy="3117160"/>
          </a:xfrm>
        </p:spPr>
        <p:txBody>
          <a:bodyPr>
            <a:normAutofit/>
          </a:bodyPr>
          <a:lstStyle/>
          <a:p>
            <a:r>
              <a:rPr lang="en-GB" sz="2400" u="sng" dirty="0">
                <a:solidFill>
                  <a:srgbClr val="294D4A"/>
                </a:solidFill>
              </a:rPr>
              <a:t>Topic Modelling: </a:t>
            </a:r>
            <a:r>
              <a:rPr lang="en-GB" sz="2400" dirty="0">
                <a:solidFill>
                  <a:srgbClr val="294D4A"/>
                </a:solidFill>
              </a:rPr>
              <a:t>Utilised </a:t>
            </a:r>
            <a:r>
              <a:rPr lang="en-GB" sz="2400" i="1" u="sng" dirty="0">
                <a:solidFill>
                  <a:srgbClr val="294D4A"/>
                </a:solidFill>
              </a:rPr>
              <a:t>Latent Dirichlet Allocation (LDA) </a:t>
            </a:r>
            <a:r>
              <a:rPr lang="en-GB" sz="2400" dirty="0">
                <a:solidFill>
                  <a:srgbClr val="294D4A"/>
                </a:solidFill>
              </a:rPr>
              <a:t>to identify topics in articles.</a:t>
            </a:r>
          </a:p>
          <a:p>
            <a:r>
              <a:rPr lang="en-GB" sz="2400" u="sng" dirty="0">
                <a:solidFill>
                  <a:srgbClr val="294D4A"/>
                </a:solidFill>
              </a:rPr>
              <a:t>Topic Classification</a:t>
            </a:r>
            <a:r>
              <a:rPr lang="en-GB" sz="2400" dirty="0">
                <a:solidFill>
                  <a:srgbClr val="294D4A"/>
                </a:solidFill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294D4A"/>
                </a:solidFill>
              </a:rPr>
              <a:t>Step: Classified articles based on the predominant topic they discussed.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294D4A"/>
                </a:solidFill>
              </a:rPr>
              <a:t>Tools: Used Python libraries such as </a:t>
            </a:r>
            <a:r>
              <a:rPr lang="en-GB" sz="2400" i="1" u="sng" dirty="0">
                <a:solidFill>
                  <a:srgbClr val="294D4A"/>
                </a:solidFill>
              </a:rPr>
              <a:t>Gensim</a:t>
            </a:r>
            <a:r>
              <a:rPr lang="en-GB" sz="2400" dirty="0">
                <a:solidFill>
                  <a:srgbClr val="294D4A"/>
                </a:solidFill>
              </a:rPr>
              <a:t> and </a:t>
            </a:r>
            <a:r>
              <a:rPr lang="en-GB" sz="2400" i="1" u="sng" dirty="0">
                <a:solidFill>
                  <a:srgbClr val="294D4A"/>
                </a:solidFill>
              </a:rPr>
              <a:t>Scikit-learn</a:t>
            </a:r>
            <a:r>
              <a:rPr lang="en-GB" sz="2400" dirty="0">
                <a:solidFill>
                  <a:srgbClr val="294D4A"/>
                </a:solidFill>
              </a:rPr>
              <a:t> for topic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EE7D1-CA74-9029-2A66-BEBC4F14D387}"/>
              </a:ext>
            </a:extLst>
          </p:cNvPr>
          <p:cNvSpPr txBox="1"/>
          <p:nvPr/>
        </p:nvSpPr>
        <p:spPr>
          <a:xfrm>
            <a:off x="1142998" y="4987580"/>
            <a:ext cx="896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u="sng" dirty="0">
                <a:solidFill>
                  <a:srgbClr val="294D4A"/>
                </a:solidFill>
              </a:rPr>
              <a:t>Topic Frequency Analysis</a:t>
            </a:r>
            <a:r>
              <a:rPr lang="en-GB" sz="2400" dirty="0">
                <a:solidFill>
                  <a:srgbClr val="294D4A"/>
                </a:solidFill>
              </a:rPr>
              <a:t>: Analysed the frequency of each topic across different articles.</a:t>
            </a:r>
          </a:p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FBF75-2ED4-C9AE-75CF-E25E2E0A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8" y="5840198"/>
            <a:ext cx="885160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80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DBA-6ACD-E77D-BC85-61767330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94D4A"/>
                </a:solidFill>
              </a:rPr>
              <a:t>Quality Control and 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5B39-ACD5-48BD-D964-59378AED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9905999" cy="300551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294D4A"/>
                </a:solidFill>
              </a:rPr>
              <a:t>Random Checks: Ensuring data quality through random sampling.</a:t>
            </a:r>
          </a:p>
          <a:p>
            <a:endParaRPr lang="en-GB" sz="2400" dirty="0">
              <a:solidFill>
                <a:srgbClr val="294D4A"/>
              </a:solidFill>
            </a:endParaRPr>
          </a:p>
          <a:p>
            <a:endParaRPr lang="en-GB" sz="2400" dirty="0">
              <a:solidFill>
                <a:srgbClr val="294D4A"/>
              </a:solidFill>
            </a:endParaRPr>
          </a:p>
          <a:p>
            <a:r>
              <a:rPr lang="en-GB" sz="2400" dirty="0">
                <a:solidFill>
                  <a:srgbClr val="294D4A"/>
                </a:solidFill>
              </a:rPr>
              <a:t>Consistency Checks: Verifying consistent application of sentiment labels.</a:t>
            </a:r>
          </a:p>
        </p:txBody>
      </p:sp>
    </p:spTree>
    <p:extLst>
      <p:ext uri="{BB962C8B-B14F-4D97-AF65-F5344CB8AC3E}">
        <p14:creationId xmlns:p14="http://schemas.microsoft.com/office/powerpoint/2010/main" val="162730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Courier New</vt:lpstr>
      <vt:lpstr>Walbaum Display</vt:lpstr>
      <vt:lpstr>RegattaVTI</vt:lpstr>
      <vt:lpstr>Analysing Bias in 2024 UK Election News Articles</vt:lpstr>
      <vt:lpstr>Project Overview</vt:lpstr>
      <vt:lpstr>Data Collection Process</vt:lpstr>
      <vt:lpstr>Data Cleaning and Preparation</vt:lpstr>
      <vt:lpstr>Data Integration and Relational Tables</vt:lpstr>
      <vt:lpstr>Data Integration and Relational Tables</vt:lpstr>
      <vt:lpstr>Sentiment Analysis Process</vt:lpstr>
      <vt:lpstr>Topic Handling Process</vt:lpstr>
      <vt:lpstr>Quality Control and Data Validation</vt:lpstr>
      <vt:lpstr>Data Export and Preparation for Visualization</vt:lpstr>
      <vt:lpstr>Next Steps and Future Work</vt:lpstr>
      <vt:lpstr>Questions &amp; Answers</vt:lpstr>
      <vt:lpstr>Thank You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Alake, Olukemi D.</dc:creator>
  <cp:lastModifiedBy>Alake, Olukemi D.</cp:lastModifiedBy>
  <cp:revision>5</cp:revision>
  <dcterms:created xsi:type="dcterms:W3CDTF">2024-07-04T13:01:42Z</dcterms:created>
  <dcterms:modified xsi:type="dcterms:W3CDTF">2024-07-04T18:25:12Z</dcterms:modified>
</cp:coreProperties>
</file>