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23" r:id="rId2"/>
    <p:sldId id="334" r:id="rId3"/>
    <p:sldId id="325" r:id="rId4"/>
    <p:sldId id="327" r:id="rId5"/>
    <p:sldId id="328" r:id="rId6"/>
    <p:sldId id="329" r:id="rId7"/>
    <p:sldId id="330" r:id="rId8"/>
    <p:sldId id="331" r:id="rId9"/>
    <p:sldId id="332" r:id="rId10"/>
    <p:sldId id="333" r:id="rId11"/>
    <p:sldId id="335" r:id="rId12"/>
    <p:sldId id="271" r:id="rId1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914" y="102"/>
      </p:cViewPr>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26/05/2019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26/05/2019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26/05/2019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26/05/2019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iagrama%20de%20uso.png" TargetMode="External"/><Relationship Id="rId7" Type="http://schemas.openxmlformats.org/officeDocument/2006/relationships/hyperlink" Target="Inventario.xls" TargetMode="External"/><Relationship Id="rId2" Type="http://schemas.openxmlformats.org/officeDocument/2006/relationships/hyperlink" Target="requirimientos.doc" TargetMode="External"/><Relationship Id="rId1" Type="http://schemas.openxmlformats.org/officeDocument/2006/relationships/slideLayout" Target="../slideLayouts/slideLayout3.xml"/><Relationship Id="rId6" Type="http://schemas.openxmlformats.org/officeDocument/2006/relationships/hyperlink" Target="calendario%20proyecto.mpp" TargetMode="External"/><Relationship Id="rId5" Type="http://schemas.openxmlformats.org/officeDocument/2006/relationships/hyperlink" Target="Casos%20de%20Uso%20Extendido%20.docx" TargetMode="External"/><Relationship Id="rId4" Type="http://schemas.openxmlformats.org/officeDocument/2006/relationships/hyperlink" Target="diagrana%20de%20clase.p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ENCUENTAS.doc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6683562"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BICI SECURITY</a:t>
            </a:r>
            <a:endParaRPr lang="es-CO" sz="6000" b="1" dirty="0">
              <a:solidFill>
                <a:schemeClr val="accent5">
                  <a:lumMod val="75000"/>
                </a:schemeClr>
              </a:solidFill>
            </a:endParaRPr>
          </a:p>
        </p:txBody>
      </p:sp>
      <p:pic>
        <p:nvPicPr>
          <p:cNvPr id="5" name="Imagen 4"/>
          <p:cNvPicPr>
            <a:picLocks noChangeAspect="1"/>
          </p:cNvPicPr>
          <p:nvPr/>
        </p:nvPicPr>
        <p:blipFill rotWithShape="1">
          <a:blip r:embed="rId2"/>
          <a:srcRect l="29602" t="21576" r="35035" b="20022"/>
          <a:stretch/>
        </p:blipFill>
        <p:spPr>
          <a:xfrm>
            <a:off x="420623" y="1169673"/>
            <a:ext cx="1788439" cy="1661450"/>
          </a:xfrm>
          <a:prstGeom prst="rect">
            <a:avLst/>
          </a:prstGeom>
        </p:spPr>
      </p:pic>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600200" y="2549769"/>
            <a:ext cx="6523892" cy="3385039"/>
          </a:xfrm>
          <a:prstGeom prst="rect">
            <a:avLst/>
          </a:prstGeom>
        </p:spPr>
        <p:txBody>
          <a:bodyPr vert="horz" wrap="square" lIns="91440" tIns="45720" rIns="91440" bIns="45720" rtlCol="0" anchor="ctr">
            <a:noAutofit/>
          </a:bodyPr>
          <a:lstStyle/>
          <a:p>
            <a:pPr algn="l"/>
            <a:br>
              <a:rPr lang="es-MX" sz="1400" b="1" dirty="0">
                <a:solidFill>
                  <a:srgbClr val="92D050"/>
                </a:solidFill>
                <a:latin typeface="Arial" panose="020B0604020202020204" pitchFamily="34" charset="0"/>
                <a:cs typeface="Arial" panose="020B0604020202020204" pitchFamily="34" charset="0"/>
                <a:hlinkClick r:id="rId2" action="ppaction://hlinkfile"/>
              </a:rPr>
            </a:br>
            <a:endParaRPr lang="es-419" sz="1400" b="1" dirty="0">
              <a:solidFill>
                <a:srgbClr val="92D050"/>
              </a:solidFill>
              <a:latin typeface="Arial" panose="020B0604020202020204" pitchFamily="34" charset="0"/>
              <a:cs typeface="Arial" panose="020B0604020202020204" pitchFamily="34" charset="0"/>
              <a:hlinkClick r:id="rId2" action="ppaction://hlinkfile"/>
            </a:endParaRPr>
          </a:p>
          <a:p>
            <a:pPr algn="l"/>
            <a:r>
              <a:rPr lang="es-419" sz="1400" b="1" dirty="0">
                <a:solidFill>
                  <a:srgbClr val="92D050"/>
                </a:solidFill>
                <a:latin typeface="Arial" panose="020B0604020202020204" pitchFamily="34" charset="0"/>
                <a:cs typeface="Arial" panose="020B0604020202020204" pitchFamily="34" charset="0"/>
                <a:hlinkClick r:id="rId2" action="ppaction://hlinkfile"/>
              </a:rPr>
              <a:t>tabla bpm.png</a:t>
            </a:r>
            <a:br>
              <a:rPr lang="es-419" sz="1400" b="1" dirty="0">
                <a:solidFill>
                  <a:srgbClr val="92D050"/>
                </a:solidFill>
                <a:latin typeface="Arial" panose="020B0604020202020204" pitchFamily="34" charset="0"/>
                <a:cs typeface="Arial" panose="020B0604020202020204" pitchFamily="34" charset="0"/>
              </a:rPr>
            </a:br>
            <a:endParaRPr lang="es-419" sz="1400" b="1" dirty="0">
              <a:solidFill>
                <a:srgbClr val="92D050"/>
              </a:solidFill>
              <a:latin typeface="Arial" panose="020B0604020202020204" pitchFamily="34" charset="0"/>
              <a:cs typeface="Arial" panose="020B0604020202020204" pitchFamily="34" charset="0"/>
            </a:endParaRPr>
          </a:p>
          <a:p>
            <a:pPr algn="l"/>
            <a:r>
              <a:rPr lang="es-419" sz="1400" b="1" dirty="0">
                <a:solidFill>
                  <a:srgbClr val="92D050"/>
                </a:solidFill>
                <a:latin typeface="Arial" panose="020B0604020202020204" pitchFamily="34" charset="0"/>
                <a:cs typeface="Arial" panose="020B0604020202020204" pitchFamily="34" charset="0"/>
                <a:hlinkClick r:id="rId3" action="ppaction://hlinkfile"/>
              </a:rPr>
              <a:t>diagrama de uso.png</a:t>
            </a:r>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r>
              <a:rPr lang="es-419" sz="1400" b="1" dirty="0" err="1">
                <a:solidFill>
                  <a:srgbClr val="92D050"/>
                </a:solidFill>
                <a:latin typeface="Arial" panose="020B0604020202020204" pitchFamily="34" charset="0"/>
                <a:cs typeface="Arial" panose="020B0604020202020204" pitchFamily="34" charset="0"/>
                <a:hlinkClick r:id="rId4" action="ppaction://hlinkfile"/>
              </a:rPr>
              <a:t>diagrana</a:t>
            </a:r>
            <a:r>
              <a:rPr lang="es-419" sz="1400" b="1" dirty="0">
                <a:solidFill>
                  <a:srgbClr val="92D050"/>
                </a:solidFill>
                <a:latin typeface="Arial" panose="020B0604020202020204" pitchFamily="34" charset="0"/>
                <a:cs typeface="Arial" panose="020B0604020202020204" pitchFamily="34" charset="0"/>
                <a:hlinkClick r:id="rId4" action="ppaction://hlinkfile"/>
              </a:rPr>
              <a:t> de clase.png</a:t>
            </a:r>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r>
              <a:rPr lang="es-419" sz="1400" b="1" dirty="0">
                <a:solidFill>
                  <a:srgbClr val="92D050"/>
                </a:solidFill>
                <a:latin typeface="Arial" panose="020B0604020202020204" pitchFamily="34" charset="0"/>
                <a:cs typeface="Arial" panose="020B0604020202020204" pitchFamily="34" charset="0"/>
                <a:hlinkClick r:id="rId2" action="ppaction://hlinkfile"/>
              </a:rPr>
              <a:t>requirimientos.doc</a:t>
            </a:r>
            <a:endParaRPr lang="es-419" sz="1400" b="1" dirty="0">
              <a:solidFill>
                <a:srgbClr val="92D050"/>
              </a:solidFill>
              <a:latin typeface="Arial" panose="020B0604020202020204" pitchFamily="34" charset="0"/>
              <a:cs typeface="Arial" panose="020B0604020202020204" pitchFamily="34" charset="0"/>
            </a:endParaRPr>
          </a:p>
          <a:p>
            <a:pPr algn="l"/>
            <a:endParaRPr lang="es-419" sz="1400" b="1" dirty="0">
              <a:solidFill>
                <a:srgbClr val="92D050"/>
              </a:solidFill>
              <a:latin typeface="Arial" panose="020B0604020202020204" pitchFamily="34" charset="0"/>
              <a:cs typeface="Arial" panose="020B0604020202020204" pitchFamily="34" charset="0"/>
            </a:endParaRPr>
          </a:p>
          <a:p>
            <a:pPr algn="l"/>
            <a:r>
              <a:rPr lang="es-419" sz="1400" b="1" dirty="0">
                <a:solidFill>
                  <a:srgbClr val="92D050"/>
                </a:solidFill>
                <a:latin typeface="Arial" panose="020B0604020202020204" pitchFamily="34" charset="0"/>
                <a:cs typeface="Arial" panose="020B0604020202020204" pitchFamily="34" charset="0"/>
                <a:hlinkClick r:id="rId5" action="ppaction://hlinkfile"/>
              </a:rPr>
              <a:t>Casos de Uso Extendido .</a:t>
            </a:r>
            <a:r>
              <a:rPr lang="es-419" sz="1400" b="1" dirty="0" err="1">
                <a:solidFill>
                  <a:srgbClr val="92D050"/>
                </a:solidFill>
                <a:latin typeface="Arial" panose="020B0604020202020204" pitchFamily="34" charset="0"/>
                <a:cs typeface="Arial" panose="020B0604020202020204" pitchFamily="34" charset="0"/>
                <a:hlinkClick r:id="rId5" action="ppaction://hlinkfile"/>
              </a:rPr>
              <a:t>docx</a:t>
            </a:r>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r>
              <a:rPr lang="es-419" sz="1400" b="1" dirty="0">
                <a:solidFill>
                  <a:srgbClr val="92D050"/>
                </a:solidFill>
                <a:latin typeface="Arial" panose="020B0604020202020204" pitchFamily="34" charset="0"/>
                <a:cs typeface="Arial" panose="020B0604020202020204" pitchFamily="34" charset="0"/>
                <a:hlinkClick r:id="rId6" action="ppaction://hlinkfile"/>
              </a:rPr>
              <a:t>calendario </a:t>
            </a:r>
            <a:r>
              <a:rPr lang="es-419" sz="1400" b="1" dirty="0" err="1">
                <a:solidFill>
                  <a:srgbClr val="92D050"/>
                </a:solidFill>
                <a:latin typeface="Arial" panose="020B0604020202020204" pitchFamily="34" charset="0"/>
                <a:cs typeface="Arial" panose="020B0604020202020204" pitchFamily="34" charset="0"/>
                <a:hlinkClick r:id="rId6" action="ppaction://hlinkfile"/>
              </a:rPr>
              <a:t>proyecto.mpp</a:t>
            </a:r>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r>
              <a:rPr lang="es-419" sz="1400" b="1" dirty="0">
                <a:solidFill>
                  <a:srgbClr val="92D050"/>
                </a:solidFill>
                <a:latin typeface="Arial" panose="020B0604020202020204" pitchFamily="34" charset="0"/>
                <a:cs typeface="Arial" panose="020B0604020202020204" pitchFamily="34" charset="0"/>
                <a:hlinkClick r:id="rId7" action="ppaction://hlinkfile"/>
              </a:rPr>
              <a:t>Inventario.xls</a:t>
            </a:r>
            <a:endParaRPr lang="es-419" sz="1400" b="1" dirty="0">
              <a:solidFill>
                <a:srgbClr val="92D050"/>
              </a:solidFill>
              <a:latin typeface="Arial" panose="020B0604020202020204" pitchFamily="34" charset="0"/>
              <a:cs typeface="Arial" panose="020B0604020202020204" pitchFamily="34" charset="0"/>
            </a:endParaRPr>
          </a:p>
          <a:p>
            <a:pPr algn="l"/>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endParaRPr lang="es-419" sz="1400" b="1" dirty="0">
              <a:solidFill>
                <a:srgbClr val="92D050"/>
              </a:solidFill>
              <a:latin typeface="Arial" panose="020B0604020202020204" pitchFamily="34" charset="0"/>
              <a:cs typeface="Arial" panose="020B0604020202020204" pitchFamily="34" charset="0"/>
            </a:endParaRPr>
          </a:p>
          <a:p>
            <a:pPr algn="l"/>
            <a:endParaRPr lang="es-MX" sz="1400" b="1" dirty="0">
              <a:solidFill>
                <a:srgbClr val="92D050"/>
              </a:solidFill>
              <a:latin typeface="Arial" panose="020B0604020202020204" pitchFamily="34" charset="0"/>
              <a:cs typeface="Arial" panose="020B0604020202020204" pitchFamily="34" charset="0"/>
            </a:endParaRPr>
          </a:p>
          <a:p>
            <a:pPr algn="l"/>
            <a:endParaRPr lang="es-419" sz="1400" b="1" dirty="0">
              <a:solidFill>
                <a:srgbClr val="92D050"/>
              </a:solidFill>
              <a:latin typeface="Arial" panose="020B0604020202020204" pitchFamily="34" charset="0"/>
              <a:cs typeface="Arial" panose="020B0604020202020204" pitchFamily="34" charset="0"/>
            </a:endParaRPr>
          </a:p>
        </p:txBody>
      </p:sp>
      <p:sp>
        <p:nvSpPr>
          <p:cNvPr id="4" name="Rectángulo 3"/>
          <p:cNvSpPr/>
          <p:nvPr/>
        </p:nvSpPr>
        <p:spPr>
          <a:xfrm>
            <a:off x="2920281" y="531866"/>
            <a:ext cx="2476960" cy="923330"/>
          </a:xfrm>
          <a:prstGeom prst="rect">
            <a:avLst/>
          </a:prstGeom>
          <a:noFill/>
        </p:spPr>
        <p:txBody>
          <a:bodyPr wrap="none" lIns="91440" tIns="45720" rIns="91440" bIns="45720">
            <a:spAutoFit/>
          </a:bodyPr>
          <a:lstStyle/>
          <a:p>
            <a:pPr algn="ctr"/>
            <a:r>
              <a:rPr lang="es-ES" sz="5400" b="1" dirty="0">
                <a:ln w="6600">
                  <a:solidFill>
                    <a:schemeClr val="accent2"/>
                  </a:solidFill>
                  <a:prstDash val="solid"/>
                </a:ln>
                <a:solidFill>
                  <a:srgbClr val="FFFFFF"/>
                </a:solidFill>
                <a:effectLst>
                  <a:outerShdw dist="38100" dir="2700000" algn="tl" rotWithShape="0">
                    <a:schemeClr val="accent2"/>
                  </a:outerShdw>
                </a:effectLst>
              </a:rPr>
              <a:t>Enlaces</a:t>
            </a: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p:txBody>
      </p:sp>
    </p:spTree>
    <p:extLst>
      <p:ext uri="{BB962C8B-B14F-4D97-AF65-F5344CB8AC3E}">
        <p14:creationId xmlns:p14="http://schemas.microsoft.com/office/powerpoint/2010/main" val="345944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40876" y="4541714"/>
            <a:ext cx="5767754" cy="369332"/>
          </a:xfrm>
          <a:prstGeom prst="rect">
            <a:avLst/>
          </a:prstGeom>
        </p:spPr>
        <p:txBody>
          <a:bodyPr wrap="square">
            <a:spAutoFit/>
          </a:bodyPr>
          <a:lstStyle/>
          <a:p>
            <a:r>
              <a:rPr lang="es-419" b="1" u="sng" dirty="0">
                <a:solidFill>
                  <a:srgbClr val="92D050"/>
                </a:solidFill>
                <a:latin typeface="Arial" panose="020B0604020202020204" pitchFamily="34" charset="0"/>
                <a:cs typeface="Arial" panose="020B0604020202020204" pitchFamily="34" charset="0"/>
              </a:rPr>
              <a:t>https://github.com/CAPELOTEXD/bicicletas.git</a:t>
            </a:r>
          </a:p>
        </p:txBody>
      </p:sp>
      <p:sp>
        <p:nvSpPr>
          <p:cNvPr id="3" name="AutoShape 2" descr="Resultado de imagen para github"/>
          <p:cNvSpPr>
            <a:spLocks noChangeAspect="1" noChangeArrowheads="1"/>
          </p:cNvSpPr>
          <p:nvPr/>
        </p:nvSpPr>
        <p:spPr bwMode="auto">
          <a:xfrm>
            <a:off x="2265729" y="2730622"/>
            <a:ext cx="4856040" cy="48560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
        <p:nvSpPr>
          <p:cNvPr id="4" name="AutoShape 4" descr="Resultado de imagen para githu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24" y="1895788"/>
            <a:ext cx="5414962" cy="1995758"/>
          </a:xfrm>
          <a:prstGeom prst="rect">
            <a:avLst/>
          </a:prstGeom>
        </p:spPr>
      </p:pic>
    </p:spTree>
    <p:extLst>
      <p:ext uri="{BB962C8B-B14F-4D97-AF65-F5344CB8AC3E}">
        <p14:creationId xmlns:p14="http://schemas.microsoft.com/office/powerpoint/2010/main" val="125666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03286" y="593412"/>
            <a:ext cx="3823034"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Introducción</a:t>
            </a:r>
          </a:p>
        </p:txBody>
      </p:sp>
      <p:sp>
        <p:nvSpPr>
          <p:cNvPr id="3" name="CuadroTexto 2"/>
          <p:cNvSpPr txBox="1"/>
          <p:nvPr/>
        </p:nvSpPr>
        <p:spPr>
          <a:xfrm>
            <a:off x="1406769" y="1776046"/>
            <a:ext cx="6295293" cy="3244362"/>
          </a:xfrm>
          <a:prstGeom prst="rect">
            <a:avLst/>
          </a:prstGeom>
        </p:spPr>
        <p:txBody>
          <a:bodyPr vert="horz" wrap="square" lIns="91440" tIns="45720" rIns="91440" bIns="45720" rtlCol="0" anchor="ctr">
            <a:noAutofit/>
          </a:bodyPr>
          <a:lstStyle/>
          <a:p>
            <a:pPr algn="just"/>
            <a:r>
              <a:rPr lang="es-MX" sz="1200" b="1" dirty="0">
                <a:solidFill>
                  <a:srgbClr val="080808"/>
                </a:solidFill>
                <a:latin typeface="Arial" panose="020B0604020202020204" pitchFamily="34" charset="0"/>
                <a:cs typeface="Arial" panose="020B0604020202020204" pitchFamily="34" charset="0"/>
              </a:rPr>
              <a:t>Debido al incremento de hurtos a la bicicletas, buscamos implementar un método en donde se pueda llevar un control de registros de bicicletas, para evitar la comercialización de bicicletas robadas y con esto mejorar la seguridad.</a:t>
            </a:r>
            <a:endParaRPr lang="es-419" sz="1200" b="1" dirty="0">
              <a:solidFill>
                <a:srgbClr val="08080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9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Objetivo</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general</a:t>
            </a:r>
            <a:endParaRPr lang="es-CO" b="1" dirty="0">
              <a:solidFill>
                <a:schemeClr val="bg1">
                  <a:lumMod val="95000"/>
                </a:schemeClr>
              </a:solidFill>
            </a:endParaRPr>
          </a:p>
        </p:txBody>
      </p:sp>
      <p:sp>
        <p:nvSpPr>
          <p:cNvPr id="4" name="Marcador de contenido 2"/>
          <p:cNvSpPr txBox="1">
            <a:spLocks/>
          </p:cNvSpPr>
          <p:nvPr/>
        </p:nvSpPr>
        <p:spPr>
          <a:xfrm>
            <a:off x="2848708" y="3645545"/>
            <a:ext cx="6121871"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1600" dirty="0">
                <a:latin typeface="Arial" panose="020B0604020202020204" pitchFamily="34" charset="0"/>
                <a:cs typeface="Arial" panose="020B0604020202020204" pitchFamily="34" charset="0"/>
              </a:rPr>
              <a:t>Disminuir el comercio de bicicletas hurtadas.</a:t>
            </a:r>
            <a:endParaRPr lang="es-419" sz="16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4037" y="2718627"/>
            <a:ext cx="1973249" cy="2759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9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34526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br>
              <a:rPr lang="es-E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s-E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Objetivos específicos</a:t>
            </a:r>
          </a:p>
          <a:p>
            <a:pPr algn="l" defTabSz="288000"/>
            <a:endParaRPr lang="es-CO" b="1" dirty="0">
              <a:solidFill>
                <a:schemeClr val="bg1">
                  <a:lumMod val="95000"/>
                </a:schemeClr>
              </a:solidFill>
            </a:endParaRPr>
          </a:p>
        </p:txBody>
      </p:sp>
      <p:sp>
        <p:nvSpPr>
          <p:cNvPr id="3" name="Marcador de contenido 2"/>
          <p:cNvSpPr txBox="1">
            <a:spLocks/>
          </p:cNvSpPr>
          <p:nvPr/>
        </p:nvSpPr>
        <p:spPr>
          <a:xfrm>
            <a:off x="231532" y="2715193"/>
            <a:ext cx="8428891" cy="33189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1600" dirty="0">
                <a:latin typeface="Arial" panose="020B0604020202020204" pitchFamily="34" charset="0"/>
                <a:cs typeface="Arial" panose="020B0604020202020204" pitchFamily="34" charset="0"/>
              </a:rPr>
              <a:t>Diseñar un software en donde las personas puedan notificar el estado de la bicicleta.</a:t>
            </a:r>
          </a:p>
          <a:p>
            <a:pPr algn="just"/>
            <a:endParaRPr lang="es-419"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Realizar practicas para mitigar los errores que se puedan presentar.</a:t>
            </a:r>
          </a:p>
          <a:p>
            <a:pPr algn="just"/>
            <a:endParaRPr lang="es-419"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Documentar las diferentes características del software y el funcionamiento del mismo.</a:t>
            </a:r>
          </a:p>
          <a:p>
            <a:pPr algn="just"/>
            <a:endParaRPr lang="es-MX" sz="1600" dirty="0">
              <a:latin typeface="Arial" panose="020B0604020202020204" pitchFamily="34" charset="0"/>
              <a:cs typeface="Arial" panose="020B0604020202020204" pitchFamily="34" charset="0"/>
            </a:endParaRPr>
          </a:p>
          <a:p>
            <a:pPr algn="just"/>
            <a:r>
              <a:rPr lang="es-419" sz="1600" dirty="0">
                <a:latin typeface="Arial" panose="020B0604020202020204" pitchFamily="34" charset="0"/>
                <a:cs typeface="Arial" panose="020B0604020202020204" pitchFamily="34" charset="0"/>
              </a:rPr>
              <a:t>Implementar el software.</a:t>
            </a:r>
          </a:p>
          <a:p>
            <a:endParaRPr lang="es-419" dirty="0"/>
          </a:p>
        </p:txBody>
      </p:sp>
    </p:spTree>
    <p:extLst>
      <p:ext uri="{BB962C8B-B14F-4D97-AF65-F5344CB8AC3E}">
        <p14:creationId xmlns:p14="http://schemas.microsoft.com/office/powerpoint/2010/main" val="316344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9884" y="362446"/>
            <a:ext cx="8474116" cy="923330"/>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Planteamiento del problema </a:t>
            </a:r>
          </a:p>
        </p:txBody>
      </p:sp>
      <p:sp>
        <p:nvSpPr>
          <p:cNvPr id="3" name="Marcador de contenido 2"/>
          <p:cNvSpPr txBox="1">
            <a:spLocks/>
          </p:cNvSpPr>
          <p:nvPr/>
        </p:nvSpPr>
        <p:spPr>
          <a:xfrm>
            <a:off x="240325" y="2662440"/>
            <a:ext cx="8428890" cy="390541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1200" dirty="0">
                <a:latin typeface="Arial" panose="020B0604020202020204" pitchFamily="34" charset="0"/>
                <a:cs typeface="Arial" panose="020B0604020202020204" pitchFamily="34" charset="0"/>
              </a:rPr>
              <a:t>En el año 2015 a la fecha actual, ha venido incrementando el hurto de bicicletas en Bogotá. </a:t>
            </a:r>
            <a:endParaRPr lang="es-419" sz="1200" dirty="0">
              <a:latin typeface="Arial" panose="020B0604020202020204" pitchFamily="34" charset="0"/>
              <a:cs typeface="Arial" panose="020B0604020202020204" pitchFamily="34" charset="0"/>
            </a:endParaRPr>
          </a:p>
          <a:p>
            <a:pPr algn="just" fontAlgn="base"/>
            <a:r>
              <a:rPr lang="es-419" sz="1200" b="1" u="sng" dirty="0">
                <a:latin typeface="Arial" panose="020B0604020202020204" pitchFamily="34" charset="0"/>
                <a:cs typeface="Arial" panose="020B0604020202020204" pitchFamily="34" charset="0"/>
              </a:rPr>
              <a:t>19 bicis hurtadas cada día</a:t>
            </a:r>
            <a:endParaRPr lang="es-419" sz="1200" dirty="0">
              <a:latin typeface="Arial" panose="020B0604020202020204" pitchFamily="34" charset="0"/>
              <a:cs typeface="Arial" panose="020B0604020202020204" pitchFamily="34" charset="0"/>
            </a:endParaRPr>
          </a:p>
          <a:p>
            <a:pPr algn="just" fontAlgn="base"/>
            <a:r>
              <a:rPr lang="es-419" sz="1200" dirty="0">
                <a:latin typeface="Arial" panose="020B0604020202020204" pitchFamily="34" charset="0"/>
                <a:cs typeface="Arial" panose="020B0604020202020204" pitchFamily="34" charset="0"/>
              </a:rPr>
              <a:t>Una primera mirada del problema evidencia que, mientras el año pasado el promedio de bicis robadas diariamente entre enero y julio era de 11, en 2018 ese número ascendió a 19. Dicho en otras palabras, cada 75 minutos es hurtado uno de estos vehículos en la capital.</a:t>
            </a:r>
          </a:p>
          <a:p>
            <a:pPr algn="just" fontAlgn="base"/>
            <a:r>
              <a:rPr lang="es-419" sz="1200" b="1" u="sng" dirty="0">
                <a:latin typeface="Arial" panose="020B0604020202020204" pitchFamily="34" charset="0"/>
                <a:cs typeface="Arial" panose="020B0604020202020204" pitchFamily="34" charset="0"/>
              </a:rPr>
              <a:t>Los martes, el día de mayor riesgo</a:t>
            </a:r>
            <a:endParaRPr lang="es-419" sz="1200" dirty="0">
              <a:latin typeface="Arial" panose="020B0604020202020204" pitchFamily="34" charset="0"/>
              <a:cs typeface="Arial" panose="020B0604020202020204" pitchFamily="34" charset="0"/>
            </a:endParaRPr>
          </a:p>
          <a:p>
            <a:pPr algn="just" fontAlgn="base"/>
            <a:r>
              <a:rPr lang="es-419" sz="1200" dirty="0">
                <a:latin typeface="Arial" panose="020B0604020202020204" pitchFamily="34" charset="0"/>
                <a:cs typeface="Arial" panose="020B0604020202020204" pitchFamily="34" charset="0"/>
              </a:rPr>
              <a:t>Por días, se evidencia que los martes son los días en los que más hurtan bicicletas (16,9 %). Les siguen los miércoles (15,7 %); los jueves (15,6 %) y los viernes (14,4%). Cuando menos roban son los sábados (11,8 %), los domingos (12,7 %) y los lunes (12,9%).</a:t>
            </a:r>
          </a:p>
          <a:p>
            <a:pPr algn="just" fontAlgn="base"/>
            <a:r>
              <a:rPr lang="es-419" sz="1200" dirty="0">
                <a:latin typeface="Arial" panose="020B0604020202020204" pitchFamily="34" charset="0"/>
                <a:cs typeface="Arial" panose="020B0604020202020204" pitchFamily="34" charset="0"/>
              </a:rPr>
              <a:t>Entre lunes y jueves, hasta julio pasado, fueron hurtadas 2.451 bicicletas (el 60 %), mientras que los viernes, sábados y domingos 1.560.</a:t>
            </a:r>
          </a:p>
          <a:p>
            <a:pPr algn="just" fontAlgn="base"/>
            <a:r>
              <a:rPr lang="es-419" sz="1200" dirty="0">
                <a:latin typeface="Arial" panose="020B0604020202020204" pitchFamily="34" charset="0"/>
                <a:cs typeface="Arial" panose="020B0604020202020204" pitchFamily="34" charset="0"/>
              </a:rPr>
              <a:t>Por rango del día, las cifras indican que en las mañanas se roban el 30 % de los vehículos (1.205). En las noches, casi el 26 % (1.029); en la tarde alrededor del 25 %, es decir una de cada cuatro (995) y en las madrugadas 782, lo que corresponde al 19 %.</a:t>
            </a:r>
          </a:p>
        </p:txBody>
      </p:sp>
    </p:spTree>
    <p:extLst>
      <p:ext uri="{BB962C8B-B14F-4D97-AF65-F5344CB8AC3E}">
        <p14:creationId xmlns:p14="http://schemas.microsoft.com/office/powerpoint/2010/main" val="263947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236" y="1696458"/>
            <a:ext cx="8594186" cy="333340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fontAlgn="base"/>
            <a:r>
              <a:rPr lang="es-419" sz="1300" b="1" u="sng" dirty="0">
                <a:latin typeface="Arial" panose="020B0604020202020204" pitchFamily="34" charset="0"/>
                <a:cs typeface="Arial" panose="020B0604020202020204" pitchFamily="34" charset="0"/>
              </a:rPr>
              <a:t>Suba, la más afectada</a:t>
            </a:r>
            <a:endParaRPr lang="es-419" sz="1300" dirty="0">
              <a:latin typeface="Arial" panose="020B0604020202020204" pitchFamily="34" charset="0"/>
              <a:cs typeface="Arial" panose="020B0604020202020204" pitchFamily="34" charset="0"/>
            </a:endParaRPr>
          </a:p>
          <a:p>
            <a:pPr algn="just" fontAlgn="base"/>
            <a:r>
              <a:rPr lang="es-419" sz="1300" dirty="0">
                <a:latin typeface="Arial" panose="020B0604020202020204" pitchFamily="34" charset="0"/>
                <a:cs typeface="Arial" panose="020B0604020202020204" pitchFamily="34" charset="0"/>
              </a:rPr>
              <a:t>Al revisar por zonas, la más azotada por hurto de bicicletas es Suba, donde en los primeros siete meses de 2018 han sido hurtadas 647, es decir que allí ocurren el 16 % de los hechos. Le siguen Engativá (540), Kennedy (483), Usaquén (441), Teusaquillo (272) y Chapinero (268). En estas cinco zonas se concentran el 66 % de los robos.</a:t>
            </a:r>
          </a:p>
          <a:p>
            <a:pPr algn="just" fontAlgn="base"/>
            <a:r>
              <a:rPr lang="es-419" sz="1300" dirty="0">
                <a:latin typeface="Arial" panose="020B0604020202020204" pitchFamily="34" charset="0"/>
                <a:cs typeface="Arial" panose="020B0604020202020204" pitchFamily="34" charset="0"/>
              </a:rPr>
              <a:t>Por el contrario, las zonas más seguras para ciclistas son Candelaria (con nueve robos), Usme (19), San Cristóbal (32), Tunjuelito (66) y Antonio Nariño (67).</a:t>
            </a:r>
          </a:p>
          <a:p>
            <a:endParaRPr lang="es-419" dirty="0">
              <a:latin typeface="Arial" panose="020B0604020202020204" pitchFamily="34" charset="0"/>
              <a:cs typeface="Arial" panose="020B0604020202020204" pitchFamily="34" charset="0"/>
            </a:endParaRPr>
          </a:p>
          <a:p>
            <a:endParaRPr lang="es-419" dirty="0"/>
          </a:p>
        </p:txBody>
      </p:sp>
      <p:pic>
        <p:nvPicPr>
          <p:cNvPr id="4" name="Imagen 3"/>
          <p:cNvPicPr>
            <a:picLocks noChangeAspect="1"/>
          </p:cNvPicPr>
          <p:nvPr/>
        </p:nvPicPr>
        <p:blipFill>
          <a:blip r:embed="rId2"/>
          <a:stretch>
            <a:fillRect/>
          </a:stretch>
        </p:blipFill>
        <p:spPr>
          <a:xfrm>
            <a:off x="1370882" y="3525080"/>
            <a:ext cx="5544268" cy="3009561"/>
          </a:xfrm>
          <a:prstGeom prst="rect">
            <a:avLst/>
          </a:prstGeom>
        </p:spPr>
      </p:pic>
    </p:spTree>
    <p:extLst>
      <p:ext uri="{BB962C8B-B14F-4D97-AF65-F5344CB8AC3E}">
        <p14:creationId xmlns:p14="http://schemas.microsoft.com/office/powerpoint/2010/main" val="8240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91245" y="600806"/>
            <a:ext cx="6275757" cy="923330"/>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Alcance del proyecto</a:t>
            </a:r>
          </a:p>
        </p:txBody>
      </p:sp>
      <p:sp>
        <p:nvSpPr>
          <p:cNvPr id="3" name="Marcador de contenido 2"/>
          <p:cNvSpPr txBox="1">
            <a:spLocks/>
          </p:cNvSpPr>
          <p:nvPr/>
        </p:nvSpPr>
        <p:spPr>
          <a:xfrm>
            <a:off x="0" y="2795057"/>
            <a:ext cx="8782050" cy="33189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2000" dirty="0">
                <a:latin typeface="Arial" panose="020B0604020202020204" pitchFamily="34" charset="0"/>
                <a:cs typeface="Arial" panose="020B0604020202020204" pitchFamily="34" charset="0"/>
              </a:rPr>
              <a:t>Geográficamente se tomarán en cuenta las siguientes localidades Engativá y bosa.</a:t>
            </a:r>
          </a:p>
          <a:p>
            <a:pPr algn="just"/>
            <a:r>
              <a:rPr lang="es-MX" sz="2000" dirty="0">
                <a:latin typeface="Arial" panose="020B0604020202020204" pitchFamily="34" charset="0"/>
                <a:cs typeface="Arial" panose="020B0604020202020204" pitchFamily="34" charset="0"/>
              </a:rPr>
              <a:t>Se empleara tecnología de punta.</a:t>
            </a:r>
          </a:p>
          <a:p>
            <a:pPr algn="just"/>
            <a:r>
              <a:rPr lang="es-MX" sz="2000" dirty="0">
                <a:latin typeface="Arial" panose="020B0604020202020204" pitchFamily="34" charset="0"/>
                <a:cs typeface="Arial" panose="020B0604020202020204" pitchFamily="34" charset="0"/>
              </a:rPr>
              <a:t>Buscara vinculaciones con la policía nacional y alcaldía municipal </a:t>
            </a:r>
          </a:p>
          <a:p>
            <a:pPr marL="0" indent="0" algn="just">
              <a:buNone/>
            </a:pPr>
            <a:endParaRPr lang="es-419" dirty="0"/>
          </a:p>
        </p:txBody>
      </p:sp>
    </p:spTree>
    <p:extLst>
      <p:ext uri="{BB962C8B-B14F-4D97-AF65-F5344CB8AC3E}">
        <p14:creationId xmlns:p14="http://schemas.microsoft.com/office/powerpoint/2010/main" val="252404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6075" y="630939"/>
            <a:ext cx="3685048" cy="923330"/>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Justificación</a:t>
            </a:r>
          </a:p>
        </p:txBody>
      </p:sp>
      <p:sp>
        <p:nvSpPr>
          <p:cNvPr id="3" name="Marcador de contenido 2"/>
          <p:cNvSpPr txBox="1">
            <a:spLocks/>
          </p:cNvSpPr>
          <p:nvPr/>
        </p:nvSpPr>
        <p:spPr>
          <a:xfrm>
            <a:off x="104776" y="2823632"/>
            <a:ext cx="8762999" cy="33189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1600" dirty="0">
                <a:latin typeface="Arial" panose="020B0604020202020204" pitchFamily="34" charset="0"/>
                <a:cs typeface="Arial" panose="020B0604020202020204" pitchFamily="34" charset="0"/>
              </a:rPr>
              <a:t>Reducir el hurto a bicicletas.</a:t>
            </a:r>
          </a:p>
          <a:p>
            <a:pPr algn="just"/>
            <a:r>
              <a:rPr lang="es-MX" sz="1600" dirty="0">
                <a:latin typeface="Arial" panose="020B0604020202020204" pitchFamily="34" charset="0"/>
                <a:cs typeface="Arial" panose="020B0604020202020204" pitchFamily="34" charset="0"/>
              </a:rPr>
              <a:t>Ayudar a las autoridades a controlar la comercialización de bicicletas robadas.</a:t>
            </a:r>
          </a:p>
          <a:p>
            <a:pPr algn="just"/>
            <a:r>
              <a:rPr lang="es-MX" sz="1600" dirty="0">
                <a:latin typeface="Arial" panose="020B0604020202020204" pitchFamily="34" charset="0"/>
                <a:cs typeface="Arial" panose="020B0604020202020204" pitchFamily="34" charset="0"/>
              </a:rPr>
              <a:t>Facilitar el certificado de la bicicleta al titular.</a:t>
            </a:r>
          </a:p>
          <a:p>
            <a:pPr algn="just"/>
            <a:r>
              <a:rPr lang="es-MX" sz="1600" dirty="0">
                <a:latin typeface="Arial" panose="020B0604020202020204" pitchFamily="34" charset="0"/>
                <a:cs typeface="Arial" panose="020B0604020202020204" pitchFamily="34" charset="0"/>
              </a:rPr>
              <a:t>Cargar la denuncia en internet para comprobante.</a:t>
            </a:r>
          </a:p>
          <a:p>
            <a:pPr algn="just"/>
            <a:r>
              <a:rPr lang="es-MX" sz="1600" dirty="0">
                <a:latin typeface="Arial" panose="020B0604020202020204" pitchFamily="34" charset="0"/>
                <a:cs typeface="Arial" panose="020B0604020202020204" pitchFamily="34" charset="0"/>
              </a:rPr>
              <a:t>Foros interactivos para la creación de eventos como: ciclo vías, charlas de seguridad, entre otras.</a:t>
            </a:r>
          </a:p>
          <a:p>
            <a:pPr algn="just"/>
            <a:endParaRPr lang="es-419" sz="1600" dirty="0">
              <a:latin typeface="Arial" panose="020B0604020202020204" pitchFamily="34" charset="0"/>
              <a:cs typeface="Arial" panose="020B0604020202020204" pitchFamily="34" charset="0"/>
            </a:endParaRPr>
          </a:p>
          <a:p>
            <a:endParaRPr lang="es-419" dirty="0"/>
          </a:p>
        </p:txBody>
      </p:sp>
    </p:spTree>
    <p:extLst>
      <p:ext uri="{BB962C8B-B14F-4D97-AF65-F5344CB8AC3E}">
        <p14:creationId xmlns:p14="http://schemas.microsoft.com/office/powerpoint/2010/main" val="201931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8140370" cy="1754326"/>
          </a:xfrm>
          <a:prstGeom prst="rect">
            <a:avLst/>
          </a:prstGeom>
          <a:noFill/>
        </p:spPr>
        <p:txBody>
          <a:bodyPr wrap="none" lIns="91440" tIns="45720" rIns="91440" bIns="45720">
            <a:spAutoFit/>
          </a:bodyPr>
          <a:lstStyle/>
          <a:p>
            <a:pPr algn="ctr"/>
            <a:r>
              <a:rPr lang="es-E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Tecnicas</a:t>
            </a: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de levantamiento </a:t>
            </a:r>
            <a:b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 información</a:t>
            </a:r>
          </a:p>
        </p:txBody>
      </p:sp>
      <p:sp>
        <p:nvSpPr>
          <p:cNvPr id="3" name="Marcador de contenido 2">
            <a:hlinkClick r:id="rId2" action="ppaction://hlinkfile"/>
          </p:cNvPr>
          <p:cNvSpPr txBox="1">
            <a:spLocks/>
          </p:cNvSpPr>
          <p:nvPr/>
        </p:nvSpPr>
        <p:spPr>
          <a:xfrm>
            <a:off x="0" y="2756957"/>
            <a:ext cx="8734425" cy="348191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2000" dirty="0">
                <a:latin typeface="Arial" panose="020B0604020202020204" pitchFamily="34" charset="0"/>
                <a:cs typeface="Arial" panose="020B0604020202020204" pitchFamily="34" charset="0"/>
              </a:rPr>
              <a:t>Realizaremos encuestas con respuesta cerradas como lo serian:</a:t>
            </a:r>
            <a:endParaRPr lang="es-419"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¿Ha sido víctima de hurto de bicicleta? Si o No, ¿en dónde? </a:t>
            </a:r>
            <a:endParaRPr lang="es-419"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Grafica del porcentaje de hurtos, dependiendo las encuestas para identificar cual es la zona más afectada.</a:t>
            </a:r>
            <a:endParaRPr lang="es-419" sz="2000" dirty="0">
              <a:latin typeface="Arial" panose="020B0604020202020204" pitchFamily="34" charset="0"/>
              <a:cs typeface="Arial" panose="020B0604020202020204" pitchFamily="34" charset="0"/>
            </a:endParaRPr>
          </a:p>
          <a:p>
            <a:r>
              <a:rPr lang="es-419" dirty="0">
                <a:hlinkClick r:id="rId2" action="ppaction://hlinkfile"/>
              </a:rPr>
              <a:t>ENCUENTAS.docx</a:t>
            </a:r>
            <a:endParaRPr lang="es-419" dirty="0"/>
          </a:p>
        </p:txBody>
      </p:sp>
    </p:spTree>
    <p:extLst>
      <p:ext uri="{BB962C8B-B14F-4D97-AF65-F5344CB8AC3E}">
        <p14:creationId xmlns:p14="http://schemas.microsoft.com/office/powerpoint/2010/main" val="32809658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594</Words>
  <Application>Microsoft Office PowerPoint</Application>
  <PresentationFormat>Presentación en pantalla (4:3)</PresentationFormat>
  <Paragraphs>59</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javier baquero</cp:lastModifiedBy>
  <cp:revision>160</cp:revision>
  <dcterms:created xsi:type="dcterms:W3CDTF">2014-06-25T16:18:26Z</dcterms:created>
  <dcterms:modified xsi:type="dcterms:W3CDTF">2019-05-26T21:09:02Z</dcterms:modified>
</cp:coreProperties>
</file>