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100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A9D2-F5D8-4557-BFDD-2B6FD655DAD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EFA3-6579-482E-8178-7FEE5D53E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0623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A9D2-F5D8-4557-BFDD-2B6FD655DAD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EFA3-6579-482E-8178-7FEE5D53E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358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A9D2-F5D8-4557-BFDD-2B6FD655DAD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EFA3-6579-482E-8178-7FEE5D53EA6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03482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A9D2-F5D8-4557-BFDD-2B6FD655DAD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EFA3-6579-482E-8178-7FEE5D53E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609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A9D2-F5D8-4557-BFDD-2B6FD655DAD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EFA3-6579-482E-8178-7FEE5D53EA6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81868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A9D2-F5D8-4557-BFDD-2B6FD655DAD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EFA3-6579-482E-8178-7FEE5D53E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715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A9D2-F5D8-4557-BFDD-2B6FD655DAD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EFA3-6579-482E-8178-7FEE5D53E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869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A9D2-F5D8-4557-BFDD-2B6FD655DAD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EFA3-6579-482E-8178-7FEE5D53E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2166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A9D2-F5D8-4557-BFDD-2B6FD655DAD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EFA3-6579-482E-8178-7FEE5D53E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251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A9D2-F5D8-4557-BFDD-2B6FD655DAD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EFA3-6579-482E-8178-7FEE5D53E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170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A9D2-F5D8-4557-BFDD-2B6FD655DAD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EFA3-6579-482E-8178-7FEE5D53E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758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A9D2-F5D8-4557-BFDD-2B6FD655DAD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EFA3-6579-482E-8178-7FEE5D53E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6747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A9D2-F5D8-4557-BFDD-2B6FD655DAD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EFA3-6579-482E-8178-7FEE5D53E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38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A9D2-F5D8-4557-BFDD-2B6FD655DAD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EFA3-6579-482E-8178-7FEE5D53E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439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A9D2-F5D8-4557-BFDD-2B6FD655DAD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EFA3-6579-482E-8178-7FEE5D53E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00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16EFA3-6579-482E-8178-7FEE5D53EA6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CA9D2-F5D8-4557-BFDD-2B6FD655DAD4}" type="datetimeFigureOut">
              <a:rPr lang="en-US" smtClean="0"/>
              <a:t>7/23/2025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367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CA9D2-F5D8-4557-BFDD-2B6FD655DAD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616EFA3-6579-482E-8178-7FEE5D53E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435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76928-5071-3189-D4DD-5F64CA7430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School Attendance and Dropout</a:t>
            </a:r>
            <a:br>
              <a:rPr lang="en-US" dirty="0"/>
            </a:br>
            <a:r>
              <a:rPr lang="en-US" dirty="0"/>
              <a:t>Patterns in Kakuma Refugee</a:t>
            </a:r>
            <a:br>
              <a:rPr lang="en-US" dirty="0"/>
            </a:br>
            <a:r>
              <a:rPr lang="en-US" dirty="0"/>
              <a:t>Camp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AE4A27-76F9-A681-636E-7F16648C76CF}"/>
              </a:ext>
            </a:extLst>
          </p:cNvPr>
          <p:cNvSpPr txBox="1"/>
          <p:nvPr/>
        </p:nvSpPr>
        <p:spPr>
          <a:xfrm>
            <a:off x="1524000" y="3429000"/>
            <a:ext cx="7620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Student: Mark diing arok</a:t>
            </a:r>
          </a:p>
          <a:p>
            <a:r>
              <a:rPr lang="en-US" dirty="0"/>
              <a:t>Course: Data Analytics</a:t>
            </a:r>
          </a:p>
          <a:p>
            <a:r>
              <a:rPr lang="en-US" dirty="0"/>
              <a:t>Project Type: Capstone Project</a:t>
            </a:r>
          </a:p>
          <a:p>
            <a:r>
              <a:rPr lang="en-US" dirty="0"/>
              <a:t>Date: 22nd July 2025</a:t>
            </a:r>
          </a:p>
          <a:p>
            <a:endParaRPr lang="en-US" dirty="0"/>
          </a:p>
          <a:p>
            <a:r>
              <a:rPr lang="en-US" dirty="0"/>
              <a:t>Disclaimer:</a:t>
            </a:r>
          </a:p>
          <a:p>
            <a:r>
              <a:rPr lang="en-US" dirty="0"/>
              <a:t>This project uses a mock dataset created solely for academic purposes. The</a:t>
            </a:r>
          </a:p>
          <a:p>
            <a:r>
              <a:rPr lang="en-US" dirty="0"/>
              <a:t>data is not real and should not be used to make strategic or policy</a:t>
            </a:r>
          </a:p>
        </p:txBody>
      </p:sp>
    </p:spTree>
    <p:extLst>
      <p:ext uri="{BB962C8B-B14F-4D97-AF65-F5344CB8AC3E}">
        <p14:creationId xmlns:p14="http://schemas.microsoft.com/office/powerpoint/2010/main" val="20323584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DC19B-2358-B666-2379-26742EA37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51A8B8-9A50-18E5-8CA1-8A7ABDE023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53" y="1485629"/>
            <a:ext cx="4353533" cy="1943371"/>
          </a:xfrm>
        </p:spPr>
      </p:pic>
    </p:spTree>
    <p:extLst>
      <p:ext uri="{BB962C8B-B14F-4D97-AF65-F5344CB8AC3E}">
        <p14:creationId xmlns:p14="http://schemas.microsoft.com/office/powerpoint/2010/main" val="20277998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3D8DE-F6F6-3B34-8A7A-37C939725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7A7C5-FB3F-C76B-1539-A8F5376FA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b="1" dirty="0"/>
              <a:t>1. Data Collection</a:t>
            </a:r>
          </a:p>
          <a:p>
            <a:r>
              <a:rPr lang="en-US" sz="4800" b="1" dirty="0"/>
              <a:t>Data was sourced from: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800" b="1" dirty="0"/>
              <a:t>School enrollment records from learning institutions in Kakuma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800" b="1" dirty="0"/>
              <a:t>Attendance logs and monthly school reports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800" b="1" dirty="0"/>
              <a:t>Surveys and interviews conducted with students, parents, and teachers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800" b="1" dirty="0"/>
              <a:t>UNHCR and partner NGO educational databases</a:t>
            </a:r>
          </a:p>
          <a:p>
            <a:r>
              <a:rPr lang="en-US" sz="4800" b="1" dirty="0"/>
              <a:t>Variables collected include: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800" b="1" dirty="0"/>
              <a:t>Student ID, Gender, Age, School Name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800" b="1" dirty="0"/>
              <a:t>Education Level (ECD, Primary, Secondary)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800" b="1" dirty="0"/>
              <a:t>Attendance Rate (%)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800" b="1" dirty="0"/>
              <a:t>Dropout Status and Reason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800" b="1" dirty="0"/>
              <a:t>Date of enrollment/exit</a:t>
            </a:r>
          </a:p>
          <a:p>
            <a:r>
              <a:rPr lang="en-US" sz="4800" b="1" dirty="0"/>
              <a:t>2. Data Cleaning and Preparation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800" b="1" dirty="0"/>
              <a:t>Removed duplicates and invalid entries (e.g., missing Student IDs or ages outside normal range)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800" b="1" dirty="0"/>
              <a:t>Standardized categorical values (e.g., Gender as "Male"/"Female")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800" b="1" dirty="0"/>
              <a:t>Created age groups and dropout categories,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800" b="1" dirty="0"/>
              <a:t>Converted dates into Month-Year format for time series </a:t>
            </a:r>
          </a:p>
          <a:p>
            <a:pPr marL="457200" lvl="1" indent="0">
              <a:buNone/>
            </a:pPr>
            <a:endParaRPr lang="en-US" sz="4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4800" b="1" dirty="0"/>
              <a:t>4. Visualization Tools</a:t>
            </a:r>
          </a:p>
          <a:p>
            <a:r>
              <a:rPr lang="en-US" sz="4800" b="1" dirty="0"/>
              <a:t>Visual types used: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800" b="1" dirty="0"/>
              <a:t>Pie charts (Gender Distribution)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800" b="1" dirty="0"/>
              <a:t>Bar charts (Dropout Reasons, Education Levels)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1816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5FA4E-888A-898B-EB2D-E63ECCF78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1998"/>
            <a:ext cx="10515600" cy="1325563"/>
          </a:xfrm>
        </p:spPr>
        <p:txBody>
          <a:bodyPr/>
          <a:lstStyle/>
          <a:p>
            <a:r>
              <a:rPr lang="en-US" b="1" dirty="0"/>
              <a:t>Overview of the Education Context in Kakuma Refugee Camp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8C56F-9BBB-DBE2-764F-E44A66651E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b="1" dirty="0"/>
              <a:t>. Education Structure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Education is provided from </a:t>
            </a:r>
            <a:r>
              <a:rPr lang="en-US" b="1" dirty="0"/>
              <a:t>Early Childhood Development (ECD)</a:t>
            </a:r>
            <a:r>
              <a:rPr lang="en-US" dirty="0"/>
              <a:t> to </a:t>
            </a:r>
            <a:r>
              <a:rPr lang="en-US" b="1" dirty="0"/>
              <a:t>secondary level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Accelerated Learning Programs (ALPs)</a:t>
            </a:r>
            <a:r>
              <a:rPr lang="en-US" dirty="0"/>
              <a:t> exist for older learners who missed formal education due to conflict or displacement.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Vocational and adult education opportunities are also available.</a:t>
            </a:r>
          </a:p>
          <a:p>
            <a:r>
              <a:rPr lang="en-US" b="1" dirty="0"/>
              <a:t>2. Challenges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Overcrowded classrooms</a:t>
            </a:r>
            <a:r>
              <a:rPr lang="en-US" dirty="0"/>
              <a:t> with pupil-teacher ratios often exceeding 80:1.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Insufficient infrastructure</a:t>
            </a:r>
            <a:r>
              <a:rPr lang="en-US" dirty="0"/>
              <a:t>, such as classrooms, latrines, and desks.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Shortage of qualified teachers</a:t>
            </a:r>
            <a:r>
              <a:rPr lang="en-US" dirty="0"/>
              <a:t>, especially female instructors.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 </a:t>
            </a:r>
            <a:r>
              <a:rPr lang="en-US" b="1" dirty="0"/>
              <a:t>dropout rates</a:t>
            </a:r>
            <a:r>
              <a:rPr lang="en-US" dirty="0"/>
              <a:t>, especially among girls, due to early marriage, poverty, and household responsibilities.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Language barriers</a:t>
            </a:r>
            <a:r>
              <a:rPr lang="en-US" dirty="0"/>
              <a:t>, as students come from diverse linguistic backgrounds.</a:t>
            </a:r>
          </a:p>
          <a:p>
            <a:r>
              <a:rPr lang="en-US" b="1" dirty="0"/>
              <a:t>3. Gender Disparities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Girls are </a:t>
            </a:r>
            <a:r>
              <a:rPr lang="en-US" b="1" dirty="0"/>
              <a:t>underrepresented</a:t>
            </a:r>
            <a:r>
              <a:rPr lang="en-US" dirty="0"/>
              <a:t>, particularly in secondary schools.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Cultural norms, menstrual hygiene challenges, and domestic duties affect attendance and retention.</a:t>
            </a:r>
          </a:p>
          <a:p>
            <a:r>
              <a:rPr lang="en-US" b="1" dirty="0"/>
              <a:t>4. Enrollment &amp; Access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Primary education sees relatively higher enrollment, but attendance is inconsistent.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Transition to secondary school is low due to academic performance, lack of space, and socio-economic barriers.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190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C9989-2E5A-321C-CDC4-677239DCE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873"/>
            <a:ext cx="10515600" cy="1325563"/>
          </a:xfrm>
        </p:spPr>
        <p:txBody>
          <a:bodyPr/>
          <a:lstStyle/>
          <a:p>
            <a:r>
              <a:rPr lang="en-US" dirty="0"/>
              <a:t>Key findings variation in drouping out rate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64340F1-5525-ABD4-BEFB-553055BBD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8556"/>
            <a:ext cx="10515600" cy="4989443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Education Level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Secondary schools</a:t>
            </a:r>
            <a:r>
              <a:rPr lang="en-US" dirty="0"/>
              <a:t> have the highest dropout rates, reflecting challenges in academic pressure, costs, and transition support from primary level.</a:t>
            </a:r>
          </a:p>
          <a:p>
            <a:r>
              <a:rPr lang="en-US" b="1" dirty="0"/>
              <a:t>Age Factor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Dropout rates increase with age, particularly among students aged </a:t>
            </a:r>
            <a:r>
              <a:rPr lang="en-US" b="1" dirty="0"/>
              <a:t>13–17 (Teenagers)</a:t>
            </a:r>
            <a:r>
              <a:rPr lang="en-US" dirty="0"/>
              <a:t> and </a:t>
            </a:r>
            <a:r>
              <a:rPr lang="en-US" b="1" dirty="0"/>
              <a:t>18–24 (Youth)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Older students are more likely to leave school for work, family support, or due to long educational gaps.</a:t>
            </a:r>
          </a:p>
          <a:p>
            <a:r>
              <a:rPr lang="en-US" b="1" dirty="0"/>
              <a:t>Gender Disparity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Female students</a:t>
            </a:r>
            <a:r>
              <a:rPr lang="en-US" dirty="0"/>
              <a:t> show higher dropout rates, especially in upper primary and secondary levels.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Factors include early marriage, domestic responsibilities, and menstrual hygiene challenges.</a:t>
            </a:r>
          </a:p>
          <a:p>
            <a:r>
              <a:rPr lang="en-US" b="1" dirty="0"/>
              <a:t>School Differences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Some schools in the camp show </a:t>
            </a:r>
            <a:r>
              <a:rPr lang="en-US" b="1" dirty="0"/>
              <a:t>consistently higher dropout rates</a:t>
            </a:r>
            <a:r>
              <a:rPr lang="en-US" dirty="0"/>
              <a:t>, possibly due to resource shortages, overcrowding, or lack of qualified teachers.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5330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7B21E-C901-F954-79F2-56B8DF8CF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reason for student drouping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38F62-F7EE-A202-262C-9608311D0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Health issues</a:t>
            </a:r>
          </a:p>
          <a:p>
            <a:r>
              <a:rPr lang="en-US" dirty="0"/>
              <a:t>School fees</a:t>
            </a:r>
          </a:p>
          <a:p>
            <a:r>
              <a:rPr lang="en-US" dirty="0"/>
              <a:t>Early marriange</a:t>
            </a:r>
          </a:p>
          <a:p>
            <a:r>
              <a:rPr lang="en-US" dirty="0"/>
              <a:t>Repeating grades</a:t>
            </a:r>
          </a:p>
          <a:p>
            <a:r>
              <a:rPr lang="en-US" dirty="0"/>
              <a:t>relocation</a:t>
            </a:r>
          </a:p>
        </p:txBody>
      </p:sp>
    </p:spTree>
    <p:extLst>
      <p:ext uri="{BB962C8B-B14F-4D97-AF65-F5344CB8AC3E}">
        <p14:creationId xmlns:p14="http://schemas.microsoft.com/office/powerpoint/2010/main" val="8279744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FA149-E63D-ACA0-CF2B-EFE05AA94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Vary drouping out rate across difference schools and gender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5E111-FD50-A4C5-673A-5F40DE4EF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Due to cultural norms girl are marriage during early age</a:t>
            </a:r>
          </a:p>
          <a:p>
            <a:r>
              <a:rPr lang="en-US" dirty="0"/>
              <a:t>Old age</a:t>
            </a:r>
          </a:p>
          <a:p>
            <a:r>
              <a:rPr lang="en-US" dirty="0"/>
              <a:t>Lack of interest in both genders</a:t>
            </a:r>
          </a:p>
          <a:p>
            <a:r>
              <a:rPr lang="en-US" dirty="0"/>
              <a:t>Female student get tired easily hence some of them drops</a:t>
            </a:r>
          </a:p>
          <a:p>
            <a:r>
              <a:rPr lang="en-US" dirty="0"/>
              <a:t>Some male student lack school feels as a result they drops</a:t>
            </a:r>
          </a:p>
        </p:txBody>
      </p:sp>
    </p:spTree>
    <p:extLst>
      <p:ext uri="{BB962C8B-B14F-4D97-AF65-F5344CB8AC3E}">
        <p14:creationId xmlns:p14="http://schemas.microsoft.com/office/powerpoint/2010/main" val="38848694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D1970-3766-78B8-68EE-6194E312D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 gender and age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1EC6B-2B49-3D9E-7FDD-7C25EC4EC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Male student were large compare to female student in each school</a:t>
            </a:r>
          </a:p>
          <a:p>
            <a:r>
              <a:rPr lang="en-US" dirty="0"/>
              <a:t>Female student are over work</a:t>
            </a:r>
          </a:p>
          <a:p>
            <a:r>
              <a:rPr lang="en-US" dirty="0"/>
              <a:t>Old age has no interest for study</a:t>
            </a:r>
          </a:p>
          <a:p>
            <a:r>
              <a:rPr lang="en-US" dirty="0"/>
              <a:t>Young student like school because they understand content easily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5795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C4DD9-42AD-0695-2E54-12415E2D3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85A36-965E-C039-40BA-BB0D51D5A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Gender balance</a:t>
            </a:r>
          </a:p>
          <a:p>
            <a:r>
              <a:rPr lang="en-US" b="1" dirty="0"/>
              <a:t>Educate parents about they importance of school</a:t>
            </a:r>
          </a:p>
          <a:p>
            <a:r>
              <a:rPr lang="en-US" b="1" dirty="0"/>
              <a:t>Parents should encourage their children to study</a:t>
            </a:r>
          </a:p>
          <a:p>
            <a:r>
              <a:rPr lang="en-US" b="1" dirty="0"/>
              <a:t>More schools need to be build to reduce tiresome distance</a:t>
            </a:r>
          </a:p>
          <a:p>
            <a:r>
              <a:rPr lang="en-US" b="1" dirty="0"/>
              <a:t>Culminate early marriage to enable students complete their studies</a:t>
            </a:r>
          </a:p>
          <a:p>
            <a:r>
              <a:rPr lang="en-US" b="1" dirty="0"/>
              <a:t>Build more schools in our local place</a:t>
            </a:r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9097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773F2-1EF6-EE0B-988A-BE4C03425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FA8C7-C106-F21B-4464-3922ABCE8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objective of this project is to analyze student attendance and dropout patterns in Kakuma Refugee camp</a:t>
            </a:r>
          </a:p>
          <a:p>
            <a:r>
              <a:rPr lang="en-US" dirty="0"/>
              <a:t>The objective of this project is to design an interactive Power BI dashboard that visualizes gender, age, and school lever dropping out rate</a:t>
            </a:r>
          </a:p>
          <a:p>
            <a:r>
              <a:rPr lang="en-US" dirty="0"/>
              <a:t>The objective of this project is to investigate the main reasons for school dropout among refugee students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6431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1432</TotalTime>
  <Words>730</Words>
  <Application>Microsoft Office PowerPoint</Application>
  <PresentationFormat>Widescreen</PresentationFormat>
  <Paragraphs>100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School Attendance and Dropout Patterns in Kakuma Refugee Camp</vt:lpstr>
      <vt:lpstr>Methodology</vt:lpstr>
      <vt:lpstr>Overview of the Education Context in Kakuma Refugee Camp</vt:lpstr>
      <vt:lpstr>Key findings variation in drouping out rate</vt:lpstr>
      <vt:lpstr>Common reason for student drouping out</vt:lpstr>
      <vt:lpstr>Vary drouping out rate across difference schools and gender</vt:lpstr>
      <vt:lpstr>Key finding gender and age group</vt:lpstr>
      <vt:lpstr>RECOMMEDATION</vt:lpstr>
      <vt:lpstr>objectives</vt:lpstr>
      <vt:lpstr>insight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School Attendance and Dropout Patterns in Kakuma Refugee Camp</dc:title>
  <dc:creator>Administrator</dc:creator>
  <cp:lastModifiedBy>Administrator</cp:lastModifiedBy>
  <cp:revision>2</cp:revision>
  <dcterms:created xsi:type="dcterms:W3CDTF">2025-07-23T07:36:41Z</dcterms:created>
  <dcterms:modified xsi:type="dcterms:W3CDTF">2025-07-24T11:06:33Z</dcterms:modified>
</cp:coreProperties>
</file>