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60" r:id="rId5"/>
    <p:sldId id="262" r:id="rId6"/>
    <p:sldId id="263" r:id="rId7"/>
    <p:sldId id="261"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89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30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270951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29451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385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47688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0967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1241166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4144485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354609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1627389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2EF3172-E7B3-42E0-9703-57647129C686}" type="datetimeFigureOut">
              <a:rPr lang="ru-RU" smtClean="0"/>
              <a:t>13.12.2020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282106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2EF3172-E7B3-42E0-9703-57647129C686}" type="datetimeFigureOut">
              <a:rPr lang="ru-RU" smtClean="0"/>
              <a:t>13.12.2020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313829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2EF3172-E7B3-42E0-9703-57647129C686}" type="datetimeFigureOut">
              <a:rPr lang="ru-RU" smtClean="0"/>
              <a:t>13.12.2020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3490116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2EF3172-E7B3-42E0-9703-57647129C686}" type="datetimeFigureOut">
              <a:rPr lang="ru-RU" smtClean="0"/>
              <a:t>13.12.2020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1753157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F3172-E7B3-42E0-9703-57647129C686}" type="datetimeFigureOut">
              <a:rPr lang="ru-RU" smtClean="0"/>
              <a:t>13.12.2020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158704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2EF3172-E7B3-42E0-9703-57647129C686}" type="datetimeFigureOut">
              <a:rPr lang="ru-RU" smtClean="0"/>
              <a:t>13.12.2020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202949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2EF3172-E7B3-42E0-9703-57647129C686}" type="datetimeFigureOut">
              <a:rPr lang="ru-RU" smtClean="0"/>
              <a:t>13.12.2020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88EA7C8-78C0-4006-A6F8-0CB27D9B8FD5}" type="slidenum">
              <a:rPr lang="ru-RU" smtClean="0"/>
              <a:t>‹#›</a:t>
            </a:fld>
            <a:endParaRPr lang="ru-RU"/>
          </a:p>
        </p:txBody>
      </p:sp>
    </p:spTree>
    <p:extLst>
      <p:ext uri="{BB962C8B-B14F-4D97-AF65-F5344CB8AC3E}">
        <p14:creationId xmlns:p14="http://schemas.microsoft.com/office/powerpoint/2010/main" val="295888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2EF3172-E7B3-42E0-9703-57647129C686}" type="datetimeFigureOut">
              <a:rPr lang="ru-RU" smtClean="0"/>
              <a:t>13.12.2020</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8EA7C8-78C0-4006-A6F8-0CB27D9B8FD5}" type="slidenum">
              <a:rPr lang="ru-RU" smtClean="0"/>
              <a:t>‹#›</a:t>
            </a:fld>
            <a:endParaRPr lang="ru-RU"/>
          </a:p>
        </p:txBody>
      </p:sp>
    </p:spTree>
    <p:extLst>
      <p:ext uri="{BB962C8B-B14F-4D97-AF65-F5344CB8AC3E}">
        <p14:creationId xmlns:p14="http://schemas.microsoft.com/office/powerpoint/2010/main" val="22725696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07067" y="1126273"/>
            <a:ext cx="7766936" cy="2924563"/>
          </a:xfrm>
        </p:spPr>
        <p:txBody>
          <a:bodyPr/>
          <a:lstStyle/>
          <a:p>
            <a:pPr algn="ctr"/>
            <a:r>
              <a:rPr lang="ru-RU" sz="4400" b="1" dirty="0" smtClean="0">
                <a:solidFill>
                  <a:srgbClr val="508927"/>
                </a:solidFill>
              </a:rPr>
              <a:t>Отчёт по</a:t>
            </a:r>
            <a:br>
              <a:rPr lang="ru-RU" sz="4400" b="1" dirty="0" smtClean="0">
                <a:solidFill>
                  <a:srgbClr val="508927"/>
                </a:solidFill>
              </a:rPr>
            </a:br>
            <a:r>
              <a:rPr lang="ru-RU" sz="4400" b="1" dirty="0" smtClean="0">
                <a:solidFill>
                  <a:srgbClr val="508927"/>
                </a:solidFill>
              </a:rPr>
              <a:t>Ознакомительной Практике</a:t>
            </a:r>
            <a:br>
              <a:rPr lang="ru-RU" sz="4400" b="1" dirty="0" smtClean="0">
                <a:solidFill>
                  <a:srgbClr val="508927"/>
                </a:solidFill>
              </a:rPr>
            </a:br>
            <a:r>
              <a:rPr lang="ru-RU" sz="4400" b="1" dirty="0" smtClean="0">
                <a:solidFill>
                  <a:srgbClr val="508927"/>
                </a:solidFill>
              </a:rPr>
              <a:t>(ЗИВТКТС-11-20)</a:t>
            </a:r>
            <a:endParaRPr lang="ru-RU" sz="4400" b="1" dirty="0">
              <a:solidFill>
                <a:srgbClr val="508927"/>
              </a:solidFill>
            </a:endParaRPr>
          </a:p>
        </p:txBody>
      </p:sp>
      <p:sp>
        <p:nvSpPr>
          <p:cNvPr id="3" name="Подзаголовок 2"/>
          <p:cNvSpPr>
            <a:spLocks noGrp="1"/>
          </p:cNvSpPr>
          <p:nvPr>
            <p:ph type="subTitle" idx="1"/>
          </p:nvPr>
        </p:nvSpPr>
        <p:spPr>
          <a:xfrm>
            <a:off x="6523442" y="4618593"/>
            <a:ext cx="2750561" cy="1086237"/>
          </a:xfrm>
        </p:spPr>
        <p:txBody>
          <a:bodyPr>
            <a:normAutofit/>
          </a:bodyPr>
          <a:lstStyle/>
          <a:p>
            <a:r>
              <a:rPr lang="ru-RU" dirty="0" smtClean="0">
                <a:solidFill>
                  <a:srgbClr val="FF0000"/>
                </a:solidFill>
              </a:rPr>
              <a:t>Выполнил студент первого курса </a:t>
            </a:r>
          </a:p>
          <a:p>
            <a:r>
              <a:rPr lang="ru-RU" dirty="0" smtClean="0">
                <a:solidFill>
                  <a:srgbClr val="FF0000"/>
                </a:solidFill>
              </a:rPr>
              <a:t>Арбузов В.Ф.</a:t>
            </a:r>
            <a:endParaRPr lang="ru-RU" dirty="0">
              <a:solidFill>
                <a:srgbClr val="FF0000"/>
              </a:solidFill>
            </a:endParaRPr>
          </a:p>
        </p:txBody>
      </p:sp>
    </p:spTree>
    <p:extLst>
      <p:ext uri="{BB962C8B-B14F-4D97-AF65-F5344CB8AC3E}">
        <p14:creationId xmlns:p14="http://schemas.microsoft.com/office/powerpoint/2010/main" val="4088316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71368" y="873247"/>
            <a:ext cx="9601200" cy="5884392"/>
          </a:xfrm>
        </p:spPr>
        <p:txBody>
          <a:bodyPr>
            <a:normAutofit fontScale="90000"/>
          </a:bodyPr>
          <a:lstStyle/>
          <a:p>
            <a:r>
              <a:rPr lang="ru-RU" sz="2200" dirty="0">
                <a:solidFill>
                  <a:srgbClr val="FF0000"/>
                </a:solidFill>
              </a:rPr>
              <a:t>Что представляет собой ФГОС СПО</a:t>
            </a:r>
            <a:r>
              <a:rPr lang="ru-RU" sz="2200" dirty="0" smtClean="0">
                <a:solidFill>
                  <a:srgbClr val="FF0000"/>
                </a:solidFill>
              </a:rPr>
              <a:t>?</a:t>
            </a:r>
            <a:br>
              <a:rPr lang="ru-RU" sz="2200" dirty="0" smtClean="0">
                <a:solidFill>
                  <a:srgbClr val="FF0000"/>
                </a:solidFill>
              </a:rPr>
            </a:br>
            <a:r>
              <a:rPr lang="ru-RU" sz="2200" dirty="0">
                <a:solidFill>
                  <a:srgbClr val="FF0000"/>
                </a:solidFill>
              </a:rPr>
              <a:t>Какие требования включает в себя ФГОС СПО</a:t>
            </a:r>
            <a:r>
              <a:rPr lang="ru-RU" sz="2200" dirty="0" smtClean="0">
                <a:solidFill>
                  <a:srgbClr val="FF0000"/>
                </a:solidFill>
              </a:rPr>
              <a:t>?</a:t>
            </a:r>
            <a:br>
              <a:rPr lang="ru-RU" sz="2200" dirty="0" smtClean="0">
                <a:solidFill>
                  <a:srgbClr val="FF0000"/>
                </a:solidFill>
              </a:rPr>
            </a:br>
            <a:r>
              <a:rPr lang="ru-RU" sz="2200" dirty="0">
                <a:solidFill>
                  <a:srgbClr val="FF0000"/>
                </a:solidFill>
              </a:rPr>
              <a:t>Каков нормативный срок освоения основной профессионально-образовательной программы среднего профессионального образования (далее – ОПОП  СПО</a:t>
            </a:r>
            <a:r>
              <a:rPr lang="ru-RU" sz="2200" dirty="0" smtClean="0">
                <a:solidFill>
                  <a:srgbClr val="FF0000"/>
                </a:solidFill>
              </a:rPr>
              <a:t>)?</a:t>
            </a:r>
            <a:br>
              <a:rPr lang="ru-RU" sz="2200" dirty="0" smtClean="0">
                <a:solidFill>
                  <a:srgbClr val="FF0000"/>
                </a:solidFill>
              </a:rPr>
            </a:br>
            <a:r>
              <a:rPr lang="ru-RU" sz="2200" dirty="0">
                <a:solidFill>
                  <a:srgbClr val="FF0000"/>
                </a:solidFill>
              </a:rPr>
              <a:t>Какой подход лежит в основе ФГОС СПО</a:t>
            </a:r>
            <a:r>
              <a:rPr lang="ru-RU" sz="2200" dirty="0" smtClean="0">
                <a:solidFill>
                  <a:srgbClr val="FF0000"/>
                </a:solidFill>
              </a:rPr>
              <a:t>?</a:t>
            </a:r>
            <a:br>
              <a:rPr lang="ru-RU" sz="2200" dirty="0" smtClean="0">
                <a:solidFill>
                  <a:srgbClr val="FF0000"/>
                </a:solidFill>
              </a:rPr>
            </a:br>
            <a:r>
              <a:rPr lang="ru-RU" sz="2200" dirty="0">
                <a:solidFill>
                  <a:srgbClr val="FF0000"/>
                </a:solidFill>
              </a:rPr>
              <a:t>Требования к каким результатам обучающихся, освоивших ОПОП СПО устанавливает ФГОС СПО</a:t>
            </a:r>
            <a:r>
              <a:rPr lang="ru-RU" sz="2200" dirty="0" smtClean="0">
                <a:solidFill>
                  <a:srgbClr val="FF0000"/>
                </a:solidFill>
              </a:rPr>
              <a:t>?</a:t>
            </a:r>
            <a:br>
              <a:rPr lang="ru-RU" sz="2200" dirty="0" smtClean="0">
                <a:solidFill>
                  <a:srgbClr val="FF0000"/>
                </a:solidFill>
              </a:rPr>
            </a:br>
            <a:r>
              <a:rPr lang="ru-RU" sz="2200" dirty="0">
                <a:solidFill>
                  <a:srgbClr val="FF0000"/>
                </a:solidFill>
              </a:rPr>
              <a:t>Что определяет ОПОП СПО</a:t>
            </a:r>
            <a:r>
              <a:rPr lang="ru-RU" sz="2200" dirty="0" smtClean="0">
                <a:solidFill>
                  <a:srgbClr val="FF0000"/>
                </a:solidFill>
              </a:rPr>
              <a:t>?</a:t>
            </a:r>
            <a:br>
              <a:rPr lang="ru-RU" sz="2200" dirty="0" smtClean="0">
                <a:solidFill>
                  <a:srgbClr val="FF0000"/>
                </a:solidFill>
              </a:rPr>
            </a:br>
            <a:r>
              <a:rPr lang="ru-RU" sz="2200" dirty="0">
                <a:solidFill>
                  <a:srgbClr val="FF0000"/>
                </a:solidFill>
              </a:rPr>
              <a:t>Как реализуется ОПОП СПО</a:t>
            </a:r>
            <a:r>
              <a:rPr lang="ru-RU" sz="2200" dirty="0" smtClean="0">
                <a:solidFill>
                  <a:srgbClr val="FF0000"/>
                </a:solidFill>
              </a:rPr>
              <a:t>?</a:t>
            </a:r>
            <a:br>
              <a:rPr lang="ru-RU" sz="2200" dirty="0" smtClean="0">
                <a:solidFill>
                  <a:srgbClr val="FF0000"/>
                </a:solidFill>
              </a:rPr>
            </a:br>
            <a:r>
              <a:rPr lang="ru-RU" sz="2200" dirty="0">
                <a:solidFill>
                  <a:srgbClr val="FF0000"/>
                </a:solidFill>
              </a:rPr>
              <a:t>Какие части содержит ОПОП СПО</a:t>
            </a:r>
            <a:r>
              <a:rPr lang="ru-RU" sz="2200" dirty="0" smtClean="0">
                <a:solidFill>
                  <a:srgbClr val="FF0000"/>
                </a:solidFill>
              </a:rPr>
              <a:t>?</a:t>
            </a:r>
            <a:br>
              <a:rPr lang="ru-RU" sz="2200" dirty="0" smtClean="0">
                <a:solidFill>
                  <a:srgbClr val="FF0000"/>
                </a:solidFill>
              </a:rPr>
            </a:br>
            <a:r>
              <a:rPr lang="ru-RU" sz="2200" dirty="0">
                <a:solidFill>
                  <a:srgbClr val="FF0000"/>
                </a:solidFill>
              </a:rPr>
              <a:t>Какие разделы содержит  ОПОП СПО</a:t>
            </a:r>
            <a:r>
              <a:rPr lang="ru-RU" sz="2200" dirty="0" smtClean="0">
                <a:solidFill>
                  <a:srgbClr val="FF0000"/>
                </a:solidFill>
              </a:rPr>
              <a:t>?</a:t>
            </a:r>
            <a:br>
              <a:rPr lang="ru-RU" sz="2200" dirty="0" smtClean="0">
                <a:solidFill>
                  <a:srgbClr val="FF0000"/>
                </a:solidFill>
              </a:rPr>
            </a:br>
            <a:r>
              <a:rPr lang="ru-RU" sz="2200" dirty="0">
                <a:solidFill>
                  <a:srgbClr val="FF0000"/>
                </a:solidFill>
              </a:rPr>
              <a:t>Что определяет УП СПО</a:t>
            </a:r>
            <a:r>
              <a:rPr lang="ru-RU" sz="2200" dirty="0" smtClean="0">
                <a:solidFill>
                  <a:srgbClr val="FF0000"/>
                </a:solidFill>
              </a:rPr>
              <a:t>?</a:t>
            </a:r>
            <a:br>
              <a:rPr lang="ru-RU" sz="2200" dirty="0" smtClean="0">
                <a:solidFill>
                  <a:srgbClr val="FF0000"/>
                </a:solidFill>
              </a:rPr>
            </a:br>
            <a:r>
              <a:rPr lang="ru-RU" sz="2200" dirty="0">
                <a:solidFill>
                  <a:srgbClr val="FF0000"/>
                </a:solidFill>
              </a:rPr>
              <a:t>Каково количество учебных занятий за 4 учебных года</a:t>
            </a:r>
            <a:r>
              <a:rPr lang="ru-RU" sz="2200" dirty="0" smtClean="0">
                <a:solidFill>
                  <a:srgbClr val="FF0000"/>
                </a:solidFill>
              </a:rPr>
              <a:t>?</a:t>
            </a:r>
            <a:br>
              <a:rPr lang="ru-RU" sz="2200" dirty="0" smtClean="0">
                <a:solidFill>
                  <a:srgbClr val="FF0000"/>
                </a:solidFill>
              </a:rPr>
            </a:br>
            <a:r>
              <a:rPr lang="ru-RU" sz="2200" dirty="0">
                <a:solidFill>
                  <a:srgbClr val="FF0000"/>
                </a:solidFill>
              </a:rPr>
              <a:t>Какие учебные занятия предусматриваются в части  УП СПО, формируемой участниками образовательного процесса</a:t>
            </a:r>
            <a:r>
              <a:rPr lang="ru-RU" sz="2200" dirty="0" smtClean="0">
                <a:solidFill>
                  <a:srgbClr val="FF0000"/>
                </a:solidFill>
              </a:rPr>
              <a:t>?</a:t>
            </a:r>
            <a:br>
              <a:rPr lang="ru-RU" sz="2200" dirty="0" smtClean="0">
                <a:solidFill>
                  <a:srgbClr val="FF0000"/>
                </a:solidFill>
              </a:rPr>
            </a:br>
            <a:r>
              <a:rPr lang="ru-RU" sz="2200" dirty="0">
                <a:solidFill>
                  <a:srgbClr val="FF0000"/>
                </a:solidFill>
              </a:rPr>
              <a:t>Кто участвует в разработке ОПОП СПО</a:t>
            </a:r>
            <a:r>
              <a:rPr lang="ru-RU" sz="2200" dirty="0" smtClean="0">
                <a:solidFill>
                  <a:srgbClr val="FF0000"/>
                </a:solidFill>
              </a:rPr>
              <a:t>?</a:t>
            </a:r>
            <a:br>
              <a:rPr lang="ru-RU" sz="2200" dirty="0" smtClean="0">
                <a:solidFill>
                  <a:srgbClr val="FF0000"/>
                </a:solidFill>
              </a:rPr>
            </a:br>
            <a:r>
              <a:rPr lang="ru-RU" sz="2200" dirty="0">
                <a:solidFill>
                  <a:srgbClr val="FF0000"/>
                </a:solidFill>
              </a:rPr>
              <a:t>Чему должен соответствовать уровень квалификации работников ОУ, реализующего ОПОП СПО, для каждой занимаемой должности</a:t>
            </a:r>
            <a:r>
              <a:rPr lang="ru-RU" sz="2200" dirty="0" smtClean="0">
                <a:solidFill>
                  <a:srgbClr val="FF0000"/>
                </a:solidFill>
              </a:rPr>
              <a:t>?</a:t>
            </a:r>
            <a:br>
              <a:rPr lang="ru-RU" sz="2200" dirty="0" smtClean="0">
                <a:solidFill>
                  <a:srgbClr val="FF0000"/>
                </a:solidFill>
              </a:rPr>
            </a:br>
            <a:r>
              <a:rPr lang="ru-RU" dirty="0" smtClean="0">
                <a:solidFill>
                  <a:srgbClr val="FF0000"/>
                </a:solidFill>
              </a:rPr>
              <a:t/>
            </a:r>
            <a:br>
              <a:rPr lang="ru-RU" dirty="0" smtClean="0">
                <a:solidFill>
                  <a:srgbClr val="FF0000"/>
                </a:solidFill>
              </a:rPr>
            </a:br>
            <a:r>
              <a:rPr lang="ru-RU" dirty="0" smtClean="0">
                <a:solidFill>
                  <a:srgbClr val="FF0000"/>
                </a:solidFill>
              </a:rPr>
              <a:t/>
            </a:r>
            <a:br>
              <a:rPr lang="ru-RU" dirty="0" smtClean="0">
                <a:solidFill>
                  <a:srgbClr val="FF0000"/>
                </a:solidFill>
              </a:rPr>
            </a:br>
            <a:r>
              <a:rPr lang="ru-RU" dirty="0" smtClean="0">
                <a:solidFill>
                  <a:srgbClr val="FF0000"/>
                </a:solidFill>
              </a:rPr>
              <a:t/>
            </a:r>
            <a:br>
              <a:rPr lang="ru-RU" dirty="0" smtClean="0">
                <a:solidFill>
                  <a:srgbClr val="FF0000"/>
                </a:solidFill>
              </a:rPr>
            </a:br>
            <a:endParaRPr lang="ru-RU" dirty="0">
              <a:solidFill>
                <a:srgbClr val="FF0000"/>
              </a:solidFill>
            </a:endParaRPr>
          </a:p>
        </p:txBody>
      </p:sp>
      <p:sp>
        <p:nvSpPr>
          <p:cNvPr id="4" name="Прямоугольник 3"/>
          <p:cNvSpPr/>
          <p:nvPr/>
        </p:nvSpPr>
        <p:spPr>
          <a:xfrm rot="10800000" flipV="1">
            <a:off x="371368" y="217103"/>
            <a:ext cx="9185563" cy="523220"/>
          </a:xfrm>
          <a:prstGeom prst="rect">
            <a:avLst/>
          </a:prstGeom>
        </p:spPr>
        <p:txBody>
          <a:bodyPr wrap="square">
            <a:spAutoFit/>
          </a:bodyPr>
          <a:lstStyle/>
          <a:p>
            <a:r>
              <a:rPr lang="ru-RU" sz="2800" dirty="0" smtClean="0">
                <a:solidFill>
                  <a:srgbClr val="508927"/>
                </a:solidFill>
              </a:rPr>
              <a:t>В анализ ФГОС СПО входят такие вопросы, как:</a:t>
            </a:r>
            <a:endParaRPr lang="ru-RU" sz="2800" dirty="0">
              <a:solidFill>
                <a:srgbClr val="508927"/>
              </a:solidFill>
            </a:endParaRPr>
          </a:p>
        </p:txBody>
      </p:sp>
    </p:spTree>
    <p:extLst>
      <p:ext uri="{BB962C8B-B14F-4D97-AF65-F5344CB8AC3E}">
        <p14:creationId xmlns:p14="http://schemas.microsoft.com/office/powerpoint/2010/main" val="2175997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5025" y="318654"/>
            <a:ext cx="8420539" cy="1454728"/>
          </a:xfrm>
        </p:spPr>
        <p:txBody>
          <a:bodyPr>
            <a:normAutofit/>
          </a:bodyPr>
          <a:lstStyle/>
          <a:p>
            <a:r>
              <a:rPr lang="ru-RU" sz="3600" dirty="0" smtClean="0">
                <a:solidFill>
                  <a:srgbClr val="508927"/>
                </a:solidFill>
              </a:rPr>
              <a:t>Работа с колледжем бгпу им.</a:t>
            </a:r>
            <a:br>
              <a:rPr lang="ru-RU" sz="3600" dirty="0" smtClean="0">
                <a:solidFill>
                  <a:srgbClr val="508927"/>
                </a:solidFill>
              </a:rPr>
            </a:br>
            <a:r>
              <a:rPr lang="ru-RU" sz="3600" dirty="0" smtClean="0">
                <a:solidFill>
                  <a:srgbClr val="508927"/>
                </a:solidFill>
              </a:rPr>
              <a:t> М. акмуллы</a:t>
            </a:r>
            <a:endParaRPr lang="ru-RU" sz="3600" dirty="0">
              <a:solidFill>
                <a:srgbClr val="508927"/>
              </a:solidFill>
            </a:endParaRPr>
          </a:p>
        </p:txBody>
      </p:sp>
      <p:sp>
        <p:nvSpPr>
          <p:cNvPr id="3" name="Текст 2"/>
          <p:cNvSpPr>
            <a:spLocks noGrp="1"/>
          </p:cNvSpPr>
          <p:nvPr>
            <p:ph type="body" idx="1"/>
          </p:nvPr>
        </p:nvSpPr>
        <p:spPr>
          <a:xfrm>
            <a:off x="765025" y="1773382"/>
            <a:ext cx="9612971" cy="4364181"/>
          </a:xfrm>
        </p:spPr>
        <p:txBody>
          <a:bodyPr>
            <a:normAutofit fontScale="70000" lnSpcReduction="20000"/>
          </a:bodyPr>
          <a:lstStyle/>
          <a:p>
            <a:pPr algn="l"/>
            <a:r>
              <a:rPr lang="ru-RU" dirty="0" smtClean="0">
                <a:solidFill>
                  <a:srgbClr val="FF0000"/>
                </a:solidFill>
              </a:rPr>
              <a:t>В работу входят такие вопросы, как:</a:t>
            </a:r>
          </a:p>
          <a:p>
            <a:pPr marL="342900" indent="-342900" algn="l">
              <a:buFont typeface="Wingdings" panose="05000000000000000000" pitchFamily="2" charset="2"/>
              <a:buChar char="v"/>
            </a:pPr>
            <a:r>
              <a:rPr lang="ru-RU" dirty="0">
                <a:solidFill>
                  <a:srgbClr val="FF0000"/>
                </a:solidFill>
              </a:rPr>
              <a:t>Название ОПОП </a:t>
            </a:r>
            <a:r>
              <a:rPr lang="ru-RU" dirty="0" smtClean="0">
                <a:solidFill>
                  <a:srgbClr val="FF0000"/>
                </a:solidFill>
              </a:rPr>
              <a:t>СПО</a:t>
            </a:r>
          </a:p>
          <a:p>
            <a:pPr marL="342900" indent="-342900" algn="l">
              <a:buFont typeface="Wingdings" panose="05000000000000000000" pitchFamily="2" charset="2"/>
              <a:buChar char="v"/>
            </a:pPr>
            <a:r>
              <a:rPr lang="ru-RU" dirty="0">
                <a:solidFill>
                  <a:srgbClr val="FF0000"/>
                </a:solidFill>
              </a:rPr>
              <a:t>ФГОС СПО по которому реализуют данную ОПОП </a:t>
            </a:r>
            <a:r>
              <a:rPr lang="ru-RU" dirty="0" smtClean="0">
                <a:solidFill>
                  <a:srgbClr val="FF0000"/>
                </a:solidFill>
              </a:rPr>
              <a:t>СПО</a:t>
            </a:r>
          </a:p>
          <a:p>
            <a:pPr marL="342900" indent="-342900" algn="l">
              <a:buFont typeface="Wingdings" panose="05000000000000000000" pitchFamily="2" charset="2"/>
              <a:buChar char="v"/>
            </a:pPr>
            <a:r>
              <a:rPr lang="ru-RU" dirty="0">
                <a:solidFill>
                  <a:srgbClr val="FF0000"/>
                </a:solidFill>
              </a:rPr>
              <a:t>Назначение ФГОС </a:t>
            </a:r>
            <a:r>
              <a:rPr lang="ru-RU" dirty="0" smtClean="0">
                <a:solidFill>
                  <a:srgbClr val="FF0000"/>
                </a:solidFill>
              </a:rPr>
              <a:t>СПО</a:t>
            </a:r>
          </a:p>
          <a:p>
            <a:pPr marL="342900" indent="-342900" algn="l">
              <a:buFont typeface="Wingdings" panose="05000000000000000000" pitchFamily="2" charset="2"/>
              <a:buChar char="v"/>
            </a:pPr>
            <a:r>
              <a:rPr lang="ru-RU" dirty="0" smtClean="0">
                <a:solidFill>
                  <a:srgbClr val="FF0000"/>
                </a:solidFill>
              </a:rPr>
              <a:t>Кем </a:t>
            </a:r>
            <a:r>
              <a:rPr lang="ru-RU" dirty="0">
                <a:solidFill>
                  <a:srgbClr val="FF0000"/>
                </a:solidFill>
              </a:rPr>
              <a:t>утвержден ФГОС СПО, дата утверждения, </a:t>
            </a:r>
            <a:r>
              <a:rPr lang="ru-RU" dirty="0" smtClean="0">
                <a:solidFill>
                  <a:srgbClr val="FF0000"/>
                </a:solidFill>
              </a:rPr>
              <a:t>номер</a:t>
            </a:r>
          </a:p>
          <a:p>
            <a:pPr marL="342900" indent="-342900" algn="l">
              <a:buFont typeface="Wingdings" panose="05000000000000000000" pitchFamily="2" charset="2"/>
              <a:buChar char="v"/>
            </a:pPr>
            <a:r>
              <a:rPr lang="ru-RU" dirty="0">
                <a:solidFill>
                  <a:srgbClr val="FF0000"/>
                </a:solidFill>
              </a:rPr>
              <a:t>Структура ФГОС </a:t>
            </a:r>
            <a:r>
              <a:rPr lang="ru-RU" dirty="0" smtClean="0">
                <a:solidFill>
                  <a:srgbClr val="FF0000"/>
                </a:solidFill>
              </a:rPr>
              <a:t>СПО</a:t>
            </a:r>
          </a:p>
          <a:p>
            <a:pPr marL="342900" indent="-342900" algn="l">
              <a:buFont typeface="Wingdings" panose="05000000000000000000" pitchFamily="2" charset="2"/>
              <a:buChar char="v"/>
            </a:pPr>
            <a:r>
              <a:rPr lang="ru-RU" dirty="0">
                <a:solidFill>
                  <a:srgbClr val="FF0000"/>
                </a:solidFill>
              </a:rPr>
              <a:t>Перечислить виды профессиональной деятельности, осваиваемые обучающимися согласно данному ФГОС </a:t>
            </a:r>
            <a:r>
              <a:rPr lang="ru-RU" dirty="0" smtClean="0">
                <a:solidFill>
                  <a:srgbClr val="FF0000"/>
                </a:solidFill>
              </a:rPr>
              <a:t>СПО</a:t>
            </a:r>
          </a:p>
          <a:p>
            <a:pPr marL="342900" indent="-342900" algn="l">
              <a:buFont typeface="Wingdings" panose="05000000000000000000" pitchFamily="2" charset="2"/>
              <a:buChar char="v"/>
            </a:pPr>
            <a:r>
              <a:rPr lang="ru-RU" dirty="0">
                <a:solidFill>
                  <a:srgbClr val="FF0000"/>
                </a:solidFill>
              </a:rPr>
              <a:t>Срок освоения данной ОПОП в очной форме обучения для лиц обучающихся на базе основного общего </a:t>
            </a:r>
            <a:r>
              <a:rPr lang="ru-RU" dirty="0" smtClean="0">
                <a:solidFill>
                  <a:srgbClr val="FF0000"/>
                </a:solidFill>
              </a:rPr>
              <a:t>образования</a:t>
            </a:r>
          </a:p>
          <a:p>
            <a:pPr marL="342900" indent="-342900" algn="l">
              <a:buFont typeface="Wingdings" panose="05000000000000000000" pitchFamily="2" charset="2"/>
              <a:buChar char="v"/>
            </a:pPr>
            <a:r>
              <a:rPr lang="ru-RU" dirty="0">
                <a:solidFill>
                  <a:srgbClr val="FF0000"/>
                </a:solidFill>
              </a:rPr>
              <a:t>Срок освоения ОПОП в очной форме обучения для лиц обучающихся на базе основного общего образования в неделях </a:t>
            </a:r>
            <a:r>
              <a:rPr lang="ru-RU" dirty="0" smtClean="0">
                <a:solidFill>
                  <a:srgbClr val="FF0000"/>
                </a:solidFill>
              </a:rPr>
              <a:t>составляет</a:t>
            </a:r>
          </a:p>
          <a:p>
            <a:pPr marL="342900" indent="-342900" algn="l">
              <a:buFont typeface="Wingdings" panose="05000000000000000000" pitchFamily="2" charset="2"/>
              <a:buChar char="v"/>
            </a:pPr>
            <a:r>
              <a:rPr lang="ru-RU" dirty="0">
                <a:solidFill>
                  <a:srgbClr val="FF0000"/>
                </a:solidFill>
              </a:rPr>
              <a:t>Анализ структуры ОПОП </a:t>
            </a:r>
            <a:endParaRPr lang="ru-RU" dirty="0" smtClean="0">
              <a:solidFill>
                <a:srgbClr val="FF0000"/>
              </a:solidFill>
            </a:endParaRPr>
          </a:p>
          <a:p>
            <a:pPr marL="342900" indent="-342900" algn="l">
              <a:buFont typeface="Wingdings" panose="05000000000000000000" pitchFamily="2" charset="2"/>
              <a:buChar char="v"/>
            </a:pPr>
            <a:r>
              <a:rPr lang="ru-RU" dirty="0">
                <a:solidFill>
                  <a:srgbClr val="FF0000"/>
                </a:solidFill>
              </a:rPr>
              <a:t>Изучить учебный план выбранной ОПОП и перечислить все дисциплины входящие в профессиональный </a:t>
            </a:r>
            <a:r>
              <a:rPr lang="ru-RU" dirty="0" smtClean="0">
                <a:solidFill>
                  <a:srgbClr val="FF0000"/>
                </a:solidFill>
              </a:rPr>
              <a:t>цикл</a:t>
            </a:r>
          </a:p>
          <a:p>
            <a:pPr marL="342900" indent="-342900" algn="l">
              <a:buFont typeface="Wingdings" panose="05000000000000000000" pitchFamily="2" charset="2"/>
              <a:buChar char="v"/>
            </a:pPr>
            <a:r>
              <a:rPr lang="ru-RU" dirty="0">
                <a:solidFill>
                  <a:srgbClr val="FF0000"/>
                </a:solidFill>
              </a:rPr>
              <a:t>Вывод по содержанию данной ОПОП</a:t>
            </a:r>
            <a:endParaRPr lang="ru-RU" dirty="0" smtClean="0">
              <a:solidFill>
                <a:srgbClr val="FF0000"/>
              </a:solidFill>
            </a:endParaRPr>
          </a:p>
          <a:p>
            <a:pPr marL="342900" indent="-342900" algn="l">
              <a:buFont typeface="Wingdings" panose="05000000000000000000" pitchFamily="2" charset="2"/>
              <a:buChar char="v"/>
            </a:pPr>
            <a:endParaRPr lang="ru-RU" dirty="0">
              <a:solidFill>
                <a:srgbClr val="FF0000"/>
              </a:solidFill>
            </a:endParaRPr>
          </a:p>
        </p:txBody>
      </p:sp>
    </p:spTree>
    <p:extLst>
      <p:ext uri="{BB962C8B-B14F-4D97-AF65-F5344CB8AC3E}">
        <p14:creationId xmlns:p14="http://schemas.microsoft.com/office/powerpoint/2010/main" val="2227585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65024" y="567069"/>
            <a:ext cx="9930685" cy="3173658"/>
          </a:xfrm>
        </p:spPr>
        <p:txBody>
          <a:bodyPr>
            <a:normAutofit/>
          </a:bodyPr>
          <a:lstStyle/>
          <a:p>
            <a:pPr algn="ctr"/>
            <a:r>
              <a:rPr lang="ru-RU" sz="4800" dirty="0" smtClean="0">
                <a:solidFill>
                  <a:srgbClr val="508927"/>
                </a:solidFill>
              </a:rPr>
              <a:t>Наблюдение за теоретическим занятием прохоровой М.В.</a:t>
            </a:r>
            <a:endParaRPr lang="ru-RU" sz="4800" dirty="0">
              <a:solidFill>
                <a:srgbClr val="508927"/>
              </a:solidFill>
            </a:endParaRPr>
          </a:p>
        </p:txBody>
      </p:sp>
      <p:sp>
        <p:nvSpPr>
          <p:cNvPr id="3" name="Текст 2"/>
          <p:cNvSpPr>
            <a:spLocks noGrp="1"/>
          </p:cNvSpPr>
          <p:nvPr>
            <p:ph type="body" idx="1"/>
          </p:nvPr>
        </p:nvSpPr>
        <p:spPr>
          <a:xfrm>
            <a:off x="1014407" y="4544290"/>
            <a:ext cx="8420539" cy="1482437"/>
          </a:xfrm>
        </p:spPr>
        <p:txBody>
          <a:bodyPr/>
          <a:lstStyle/>
          <a:p>
            <a:pPr algn="l"/>
            <a:r>
              <a:rPr lang="ru-RU" dirty="0" smtClean="0">
                <a:solidFill>
                  <a:srgbClr val="FF0000"/>
                </a:solidFill>
              </a:rPr>
              <a:t>Анализ теоретического занятия</a:t>
            </a:r>
          </a:p>
          <a:p>
            <a:pPr algn="l"/>
            <a:r>
              <a:rPr lang="ru-RU" dirty="0" smtClean="0">
                <a:solidFill>
                  <a:srgbClr val="FF0000"/>
                </a:solidFill>
              </a:rPr>
              <a:t>Наблюдение за теоретическим занятием</a:t>
            </a:r>
          </a:p>
          <a:p>
            <a:pPr algn="l"/>
            <a:endParaRPr lang="ru-RU" dirty="0">
              <a:solidFill>
                <a:srgbClr val="FF0000"/>
              </a:solidFill>
            </a:endParaRPr>
          </a:p>
        </p:txBody>
      </p:sp>
    </p:spTree>
    <p:extLst>
      <p:ext uri="{BB962C8B-B14F-4D97-AF65-F5344CB8AC3E}">
        <p14:creationId xmlns:p14="http://schemas.microsoft.com/office/powerpoint/2010/main" val="31167999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0" y="1817818"/>
            <a:ext cx="9601200" cy="1485900"/>
          </a:xfrm>
        </p:spPr>
        <p:txBody>
          <a:bodyPr/>
          <a:lstStyle/>
          <a:p>
            <a:pPr algn="ctr"/>
            <a:r>
              <a:rPr lang="ru-RU" b="1" dirty="0" smtClean="0">
                <a:solidFill>
                  <a:srgbClr val="508927"/>
                </a:solidFill>
              </a:rPr>
              <a:t>Аналитический отчёт по структуре образовательной организации СПО</a:t>
            </a:r>
            <a:endParaRPr lang="ru-RU" b="1" dirty="0">
              <a:solidFill>
                <a:srgbClr val="508927"/>
              </a:solidFill>
            </a:endParaRPr>
          </a:p>
        </p:txBody>
      </p:sp>
    </p:spTree>
    <p:extLst>
      <p:ext uri="{BB962C8B-B14F-4D97-AF65-F5344CB8AC3E}">
        <p14:creationId xmlns:p14="http://schemas.microsoft.com/office/powerpoint/2010/main" val="1717118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151"/>
            <a:ext cx="9612971" cy="1566531"/>
          </a:xfrm>
        </p:spPr>
        <p:txBody>
          <a:bodyPr>
            <a:normAutofit/>
          </a:bodyPr>
          <a:lstStyle/>
          <a:p>
            <a:pPr algn="ctr"/>
            <a:r>
              <a:rPr lang="ru-RU" sz="4400" dirty="0" smtClean="0">
                <a:solidFill>
                  <a:srgbClr val="508927"/>
                </a:solidFill>
              </a:rPr>
              <a:t>Индивидуальное задание от базы практики</a:t>
            </a:r>
            <a:endParaRPr lang="ru-RU" sz="4400" dirty="0">
              <a:solidFill>
                <a:srgbClr val="508927"/>
              </a:solidFill>
            </a:endParaRPr>
          </a:p>
        </p:txBody>
      </p:sp>
      <p:sp>
        <p:nvSpPr>
          <p:cNvPr id="3" name="Текст 2"/>
          <p:cNvSpPr>
            <a:spLocks noGrp="1"/>
          </p:cNvSpPr>
          <p:nvPr>
            <p:ph type="body" idx="1"/>
          </p:nvPr>
        </p:nvSpPr>
        <p:spPr>
          <a:xfrm>
            <a:off x="765025" y="1953491"/>
            <a:ext cx="9612971" cy="3406161"/>
          </a:xfrm>
        </p:spPr>
        <p:txBody>
          <a:bodyPr/>
          <a:lstStyle/>
          <a:p>
            <a:pPr marL="342900" indent="-342900" algn="l">
              <a:buFont typeface="Arial" panose="020B0604020202020204" pitchFamily="34" charset="0"/>
              <a:buChar char="•"/>
            </a:pPr>
            <a:endParaRPr lang="ru-RU" dirty="0" smtClean="0">
              <a:solidFill>
                <a:srgbClr val="FF0000"/>
              </a:solidFill>
            </a:endParaRPr>
          </a:p>
          <a:p>
            <a:pPr marL="342900" indent="-342900" algn="l">
              <a:buFont typeface="Arial" panose="020B0604020202020204" pitchFamily="34" charset="0"/>
              <a:buChar char="•"/>
            </a:pPr>
            <a:endParaRPr lang="ru-RU" dirty="0">
              <a:solidFill>
                <a:srgbClr val="FF0000"/>
              </a:solidFill>
            </a:endParaRPr>
          </a:p>
          <a:p>
            <a:pPr marL="342900" indent="-342900" algn="l">
              <a:buFont typeface="Arial" panose="020B0604020202020204" pitchFamily="34" charset="0"/>
              <a:buChar char="•"/>
            </a:pPr>
            <a:r>
              <a:rPr lang="ru-RU" dirty="0" smtClean="0">
                <a:solidFill>
                  <a:srgbClr val="FF0000"/>
                </a:solidFill>
              </a:rPr>
              <a:t>Тест на тему «Компьютерные сети»</a:t>
            </a:r>
          </a:p>
          <a:p>
            <a:pPr marL="342900" indent="-342900" algn="l">
              <a:buFont typeface="Arial" panose="020B0604020202020204" pitchFamily="34" charset="0"/>
              <a:buChar char="•"/>
            </a:pPr>
            <a:r>
              <a:rPr lang="ru-RU" dirty="0" smtClean="0">
                <a:solidFill>
                  <a:srgbClr val="FF0000"/>
                </a:solidFill>
              </a:rPr>
              <a:t>Тест на тему «Операционные системы»</a:t>
            </a:r>
          </a:p>
          <a:p>
            <a:pPr marL="342900" indent="-342900" algn="l">
              <a:buFont typeface="Arial" panose="020B0604020202020204" pitchFamily="34" charset="0"/>
              <a:buChar char="•"/>
            </a:pPr>
            <a:r>
              <a:rPr lang="ru-RU" dirty="0" smtClean="0">
                <a:solidFill>
                  <a:srgbClr val="FF0000"/>
                </a:solidFill>
              </a:rPr>
              <a:t>Воспитательное мероприятие на тему «Долг Памяти» для студентов колледжа БГПУ им. М. Акмуллы</a:t>
            </a:r>
            <a:endParaRPr lang="ru-RU" dirty="0">
              <a:solidFill>
                <a:srgbClr val="FF0000"/>
              </a:solidFill>
            </a:endParaRPr>
          </a:p>
        </p:txBody>
      </p:sp>
    </p:spTree>
    <p:extLst>
      <p:ext uri="{BB962C8B-B14F-4D97-AF65-F5344CB8AC3E}">
        <p14:creationId xmlns:p14="http://schemas.microsoft.com/office/powerpoint/2010/main" val="1878500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6064" y="1101097"/>
            <a:ext cx="9601200" cy="1485900"/>
          </a:xfrm>
        </p:spPr>
        <p:txBody>
          <a:bodyPr>
            <a:noAutofit/>
          </a:bodyPr>
          <a:lstStyle/>
          <a:p>
            <a:pPr algn="ctr"/>
            <a:r>
              <a:rPr lang="ru-RU" sz="13800" dirty="0" smtClean="0">
                <a:solidFill>
                  <a:srgbClr val="508927"/>
                </a:solidFill>
              </a:rPr>
              <a:t>Спасибо за внимание!</a:t>
            </a:r>
            <a:endParaRPr lang="ru-RU" sz="13800" dirty="0">
              <a:solidFill>
                <a:srgbClr val="508927"/>
              </a:solidFill>
            </a:endParaRPr>
          </a:p>
        </p:txBody>
      </p:sp>
    </p:spTree>
    <p:extLst>
      <p:ext uri="{BB962C8B-B14F-4D97-AF65-F5344CB8AC3E}">
        <p14:creationId xmlns:p14="http://schemas.microsoft.com/office/powerpoint/2010/main" val="2304597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165</TotalTime>
  <Words>192</Words>
  <Application>Microsoft Office PowerPoint</Application>
  <PresentationFormat>Широкоэкранный</PresentationFormat>
  <Paragraphs>29</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Arial</vt:lpstr>
      <vt:lpstr>Trebuchet MS</vt:lpstr>
      <vt:lpstr>Wingdings</vt:lpstr>
      <vt:lpstr>Wingdings 3</vt:lpstr>
      <vt:lpstr>Аспект</vt:lpstr>
      <vt:lpstr>Отчёт по Ознакомительной Практике (ЗИВТКТС-11-20)</vt:lpstr>
      <vt:lpstr>Что представляет собой ФГОС СПО? Какие требования включает в себя ФГОС СПО? Каков нормативный срок освоения основной профессионально-образовательной программы среднего профессионального образования (далее – ОПОП  СПО)? Какой подход лежит в основе ФГОС СПО? Требования к каким результатам обучающихся, освоивших ОПОП СПО устанавливает ФГОС СПО? Что определяет ОПОП СПО? Как реализуется ОПОП СПО? Какие части содержит ОПОП СПО? Какие разделы содержит  ОПОП СПО? Что определяет УП СПО? Каково количество учебных занятий за 4 учебных года? Какие учебные занятия предусматриваются в части  УП СПО, формируемой участниками образовательного процесса? Кто участвует в разработке ОПОП СПО? Чему должен соответствовать уровень квалификации работников ОУ, реализующего ОПОП СПО, для каждой занимаемой должности?    </vt:lpstr>
      <vt:lpstr>Работа с колледжем бгпу им.  М. акмуллы</vt:lpstr>
      <vt:lpstr>Наблюдение за теоретическим занятием прохоровой М.В.</vt:lpstr>
      <vt:lpstr>Аналитический отчёт по структуре образовательной организации СПО</vt:lpstr>
      <vt:lpstr>Индивидуальное задание от базы практики</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УЧЕБНАЯ ПРАКТИКА. ОЗНАКОМИТЕЛЬНАЯ ПРАКТИКА (ЗИВТКТС-11-20)</dc:title>
  <dc:creator>Дарья</dc:creator>
  <cp:lastModifiedBy>admin</cp:lastModifiedBy>
  <cp:revision>8</cp:revision>
  <dcterms:created xsi:type="dcterms:W3CDTF">2020-12-11T23:09:59Z</dcterms:created>
  <dcterms:modified xsi:type="dcterms:W3CDTF">2020-12-13T16:48:29Z</dcterms:modified>
</cp:coreProperties>
</file>