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7"/>
    <p:sldId id="257" r:id="rId38"/>
    <p:sldId id="258" r:id="rId39"/>
    <p:sldId id="259" r:id="rId40"/>
    <p:sldId id="260" r:id="rId41"/>
    <p:sldId id="261" r:id="rId42"/>
    <p:sldId id="262" r:id="rId43"/>
    <p:sldId id="263" r:id="rId44"/>
    <p:sldId id="264" r:id="rId45"/>
    <p:sldId id="265" r:id="rId46"/>
    <p:sldId id="266" r:id="rId47"/>
    <p:sldId id="267" r:id="rId48"/>
    <p:sldId id="268" r:id="rId49"/>
    <p:sldId id="269" r:id="rId50"/>
    <p:sldId id="270" r:id="rId51"/>
    <p:sldId id="271" r:id="rId52"/>
    <p:sldId id="272" r:id="rId53"/>
    <p:sldId id="273" r:id="rId54"/>
    <p:sldId id="274" r:id="rId55"/>
    <p:sldId id="275" r:id="rId56"/>
    <p:sldId id="276" r:id="rId5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ondensed" charset="1" panose="02030506070405020303"/>
      <p:regular r:id="rId10"/>
    </p:embeddedFont>
    <p:embeddedFont>
      <p:font typeface="Times New Roman Condensed Bold" charset="1" panose="02030806070405020303"/>
      <p:regular r:id="rId11"/>
    </p:embeddedFont>
    <p:embeddedFont>
      <p:font typeface="Times New Roman Condensed Italics" charset="1" panose="02030506070405090303"/>
      <p:regular r:id="rId12"/>
    </p:embeddedFont>
    <p:embeddedFont>
      <p:font typeface="Public Sans" charset="1" panose="00000000000000000000"/>
      <p:regular r:id="rId13"/>
    </p:embeddedFont>
    <p:embeddedFont>
      <p:font typeface="Public Sans Bold" charset="1" panose="00000000000000000000"/>
      <p:regular r:id="rId14"/>
    </p:embeddedFont>
    <p:embeddedFont>
      <p:font typeface="Public Sans Italics" charset="1" panose="00000000000000000000"/>
      <p:regular r:id="rId15"/>
    </p:embeddedFont>
    <p:embeddedFont>
      <p:font typeface="Public Sans Bold Italics" charset="1" panose="00000000000000000000"/>
      <p:regular r:id="rId16"/>
    </p:embeddedFont>
    <p:embeddedFont>
      <p:font typeface="Public Sans Thin" charset="1" panose="00000000000000000000"/>
      <p:regular r:id="rId17"/>
    </p:embeddedFont>
    <p:embeddedFont>
      <p:font typeface="Public Sans Thin Italics" charset="1" panose="00000000000000000000"/>
      <p:regular r:id="rId18"/>
    </p:embeddedFont>
    <p:embeddedFont>
      <p:font typeface="Public Sans Medium" charset="1" panose="00000000000000000000"/>
      <p:regular r:id="rId19"/>
    </p:embeddedFont>
    <p:embeddedFont>
      <p:font typeface="Public Sans Medium Italics" charset="1" panose="00000000000000000000"/>
      <p:regular r:id="rId20"/>
    </p:embeddedFont>
    <p:embeddedFont>
      <p:font typeface="Public Sans Heavy" charset="1" panose="00000000000000000000"/>
      <p:regular r:id="rId21"/>
    </p:embeddedFont>
    <p:embeddedFont>
      <p:font typeface="Public Sans Heavy Italics" charset="1" panose="00000000000000000000"/>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Canva Sans Italics" charset="1" panose="020B0503030501040103"/>
      <p:regular r:id="rId25"/>
    </p:embeddedFont>
    <p:embeddedFont>
      <p:font typeface="Canva Sans Bold Italics" charset="1" panose="020B0803030501040103"/>
      <p:regular r:id="rId26"/>
    </p:embeddedFont>
    <p:embeddedFont>
      <p:font typeface="Canva Sans Medium" charset="1" panose="020B0603030501040103"/>
      <p:regular r:id="rId27"/>
    </p:embeddedFont>
    <p:embeddedFont>
      <p:font typeface="Canva Sans Medium Italics" charset="1" panose="020B0603030501040103"/>
      <p:regular r:id="rId28"/>
    </p:embeddedFont>
    <p:embeddedFont>
      <p:font typeface="Black Mango" charset="1" panose="02020A03060303060403"/>
      <p:regular r:id="rId29"/>
    </p:embeddedFont>
    <p:embeddedFont>
      <p:font typeface="Black Mango Bold" charset="1" panose="02020A03060303060403"/>
      <p:regular r:id="rId30"/>
    </p:embeddedFont>
    <p:embeddedFont>
      <p:font typeface="Black Mango Thin" charset="1" panose="02020A03060303060403"/>
      <p:regular r:id="rId31"/>
    </p:embeddedFont>
    <p:embeddedFont>
      <p:font typeface="Black Mango Light" charset="1" panose="02020A03060303060403"/>
      <p:regular r:id="rId32"/>
    </p:embeddedFont>
    <p:embeddedFont>
      <p:font typeface="Black Mango Medium" charset="1" panose="02020A03060303060403"/>
      <p:regular r:id="rId33"/>
    </p:embeddedFont>
    <p:embeddedFont>
      <p:font typeface="Black Mango Semi-Bold" charset="1" panose="02020A03060303060403"/>
      <p:regular r:id="rId34"/>
    </p:embeddedFont>
    <p:embeddedFont>
      <p:font typeface="Black Mango Ultra-Bold" charset="1" panose="02020A03060303060403"/>
      <p:regular r:id="rId35"/>
    </p:embeddedFont>
    <p:embeddedFont>
      <p:font typeface="Black Mango Heavy" charset="1" panose="02020A03060303060403"/>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slides/slide1.xml" Type="http://schemas.openxmlformats.org/officeDocument/2006/relationships/slide"/><Relationship Id="rId38" Target="slides/slide2.xml" Type="http://schemas.openxmlformats.org/officeDocument/2006/relationships/slide"/><Relationship Id="rId39" Target="slides/slide3.xml" Type="http://schemas.openxmlformats.org/officeDocument/2006/relationships/slide"/><Relationship Id="rId4" Target="theme/theme1.xml" Type="http://schemas.openxmlformats.org/officeDocument/2006/relationships/theme"/><Relationship Id="rId40" Target="slides/slide4.xml" Type="http://schemas.openxmlformats.org/officeDocument/2006/relationships/slide"/><Relationship Id="rId41" Target="slides/slide5.xml" Type="http://schemas.openxmlformats.org/officeDocument/2006/relationships/slide"/><Relationship Id="rId42" Target="slides/slide6.xml" Type="http://schemas.openxmlformats.org/officeDocument/2006/relationships/slide"/><Relationship Id="rId43" Target="slides/slide7.xml" Type="http://schemas.openxmlformats.org/officeDocument/2006/relationships/slide"/><Relationship Id="rId44" Target="slides/slide8.xml" Type="http://schemas.openxmlformats.org/officeDocument/2006/relationships/slide"/><Relationship Id="rId45" Target="slides/slide9.xml" Type="http://schemas.openxmlformats.org/officeDocument/2006/relationships/slide"/><Relationship Id="rId46" Target="slides/slide10.xml" Type="http://schemas.openxmlformats.org/officeDocument/2006/relationships/slide"/><Relationship Id="rId47" Target="slides/slide11.xml" Type="http://schemas.openxmlformats.org/officeDocument/2006/relationships/slide"/><Relationship Id="rId48" Target="slides/slide12.xml" Type="http://schemas.openxmlformats.org/officeDocument/2006/relationships/slide"/><Relationship Id="rId49" Target="slides/slide13.xml" Type="http://schemas.openxmlformats.org/officeDocument/2006/relationships/slide"/><Relationship Id="rId5" Target="tableStyles.xml" Type="http://schemas.openxmlformats.org/officeDocument/2006/relationships/tableStyles"/><Relationship Id="rId50" Target="slides/slide14.xml" Type="http://schemas.openxmlformats.org/officeDocument/2006/relationships/slide"/><Relationship Id="rId51" Target="slides/slide15.xml" Type="http://schemas.openxmlformats.org/officeDocument/2006/relationships/slide"/><Relationship Id="rId52" Target="slides/slide16.xml" Type="http://schemas.openxmlformats.org/officeDocument/2006/relationships/slide"/><Relationship Id="rId53" Target="slides/slide17.xml" Type="http://schemas.openxmlformats.org/officeDocument/2006/relationships/slide"/><Relationship Id="rId54" Target="slides/slide18.xml" Type="http://schemas.openxmlformats.org/officeDocument/2006/relationships/slide"/><Relationship Id="rId55" Target="slides/slide19.xml" Type="http://schemas.openxmlformats.org/officeDocument/2006/relationships/slide"/><Relationship Id="rId56" Target="slides/slide20.xml" Type="http://schemas.openxmlformats.org/officeDocument/2006/relationships/slide"/><Relationship Id="rId57" Target="slides/slide21.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0">
            <a:off x="2493722" y="3339612"/>
            <a:ext cx="13300555" cy="3607776"/>
          </a:xfrm>
          <a:custGeom>
            <a:avLst/>
            <a:gdLst/>
            <a:ahLst/>
            <a:cxnLst/>
            <a:rect r="r" b="b" t="t" l="l"/>
            <a:pathLst>
              <a:path h="3607776" w="13300555">
                <a:moveTo>
                  <a:pt x="0" y="0"/>
                </a:moveTo>
                <a:lnTo>
                  <a:pt x="13300556" y="0"/>
                </a:lnTo>
                <a:lnTo>
                  <a:pt x="13300556" y="3607776"/>
                </a:lnTo>
                <a:lnTo>
                  <a:pt x="0" y="3607776"/>
                </a:lnTo>
                <a:lnTo>
                  <a:pt x="0" y="0"/>
                </a:lnTo>
                <a:close/>
              </a:path>
            </a:pathLst>
          </a:custGeom>
          <a:blipFill>
            <a:blip r:embed="rId4">
              <a:alphaModFix amt="75000"/>
            </a:blip>
            <a:stretch>
              <a:fillRect l="0" t="0" r="0" b="0"/>
            </a:stretch>
          </a:blipFill>
        </p:spPr>
      </p:sp>
      <p:sp>
        <p:nvSpPr>
          <p:cNvPr name="Freeform 5" id="5"/>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669283" y="3044747"/>
            <a:ext cx="10949433" cy="3820781"/>
          </a:xfrm>
          <a:prstGeom prst="rect">
            <a:avLst/>
          </a:prstGeom>
        </p:spPr>
        <p:txBody>
          <a:bodyPr anchor="t" rtlCol="false" tIns="0" lIns="0" bIns="0" rIns="0">
            <a:spAutoFit/>
          </a:bodyPr>
          <a:lstStyle/>
          <a:p>
            <a:pPr algn="ctr">
              <a:lnSpc>
                <a:spcPts val="15384"/>
              </a:lnSpc>
            </a:pPr>
            <a:r>
              <a:rPr lang="en-US" sz="10988">
                <a:solidFill>
                  <a:srgbClr val="000000"/>
                </a:solidFill>
                <a:latin typeface="Black Mango"/>
              </a:rPr>
              <a:t>PHARMA DATA ANALYSIS</a:t>
            </a:r>
          </a:p>
        </p:txBody>
      </p:sp>
      <p:sp>
        <p:nvSpPr>
          <p:cNvPr name="Freeform 7" id="7"/>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6845796" y="7518398"/>
            <a:ext cx="4301371" cy="1739902"/>
          </a:xfrm>
          <a:prstGeom prst="rect">
            <a:avLst/>
          </a:prstGeom>
        </p:spPr>
        <p:txBody>
          <a:bodyPr anchor="t" rtlCol="false" tIns="0" lIns="0" bIns="0" rIns="0">
            <a:spAutoFit/>
          </a:bodyPr>
          <a:lstStyle/>
          <a:p>
            <a:pPr algn="ctr">
              <a:lnSpc>
                <a:spcPts val="6999"/>
              </a:lnSpc>
            </a:pPr>
            <a:r>
              <a:rPr lang="en-US" sz="4999">
                <a:solidFill>
                  <a:srgbClr val="000000"/>
                </a:solidFill>
                <a:latin typeface="Black Mango"/>
              </a:rPr>
              <a:t>DIJIN DOMINIC</a:t>
            </a:r>
          </a:p>
          <a:p>
            <a:pPr algn="ctr">
              <a:lnSpc>
                <a:spcPts val="6999"/>
              </a:lnSpc>
              <a:spcBef>
                <a:spcPct val="0"/>
              </a:spcBef>
            </a:pPr>
            <a:r>
              <a:rPr lang="en-US" sz="4999">
                <a:solidFill>
                  <a:srgbClr val="000000"/>
                </a:solidFill>
                <a:latin typeface="Black Mango"/>
              </a:rPr>
              <a:t>PSYLIQ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895374" y="5845212"/>
            <a:ext cx="6717129" cy="3833335"/>
          </a:xfrm>
          <a:custGeom>
            <a:avLst/>
            <a:gdLst/>
            <a:ahLst/>
            <a:cxnLst/>
            <a:rect r="r" b="b" t="t" l="l"/>
            <a:pathLst>
              <a:path h="3833335" w="6717129">
                <a:moveTo>
                  <a:pt x="0" y="0"/>
                </a:moveTo>
                <a:lnTo>
                  <a:pt x="6717129" y="0"/>
                </a:lnTo>
                <a:lnTo>
                  <a:pt x="6717129" y="3833336"/>
                </a:lnTo>
                <a:lnTo>
                  <a:pt x="0" y="3833336"/>
                </a:lnTo>
                <a:lnTo>
                  <a:pt x="0" y="0"/>
                </a:lnTo>
                <a:close/>
              </a:path>
            </a:pathLst>
          </a:custGeom>
          <a:blipFill>
            <a:blip r:embed="rId10"/>
            <a:stretch>
              <a:fillRect l="0" t="0" r="0" b="0"/>
            </a:stretch>
          </a:blipFill>
        </p:spPr>
      </p:sp>
      <p:sp>
        <p:nvSpPr>
          <p:cNvPr name="TextBox 9" id="9"/>
          <p:cNvSpPr txBox="true"/>
          <p:nvPr/>
        </p:nvSpPr>
        <p:spPr>
          <a:xfrm rot="0">
            <a:off x="1028700" y="942975"/>
            <a:ext cx="16450476" cy="1659255"/>
          </a:xfrm>
          <a:prstGeom prst="rect">
            <a:avLst/>
          </a:prstGeom>
        </p:spPr>
        <p:txBody>
          <a:bodyPr anchor="t" rtlCol="false" tIns="0" lIns="0" bIns="0" rIns="0">
            <a:spAutoFit/>
          </a:bodyPr>
          <a:lstStyle/>
          <a:p>
            <a:pPr algn="ctr" marL="0" indent="0" lvl="0">
              <a:lnSpc>
                <a:spcPts val="6720"/>
              </a:lnSpc>
              <a:spcBef>
                <a:spcPct val="0"/>
              </a:spcBef>
            </a:pPr>
            <a:r>
              <a:rPr lang="en-US" sz="4800">
                <a:solidFill>
                  <a:srgbClr val="CB8470"/>
                </a:solidFill>
                <a:latin typeface="Canva Sans Bold"/>
              </a:rPr>
              <a:t>Get the names of all employees who are Sales Reps and are managed by 'James Goodwill'. </a:t>
            </a:r>
          </a:p>
        </p:txBody>
      </p:sp>
      <p:sp>
        <p:nvSpPr>
          <p:cNvPr name="TextBox 10" id="10"/>
          <p:cNvSpPr txBox="true"/>
          <p:nvPr/>
        </p:nvSpPr>
        <p:spPr>
          <a:xfrm rot="0">
            <a:off x="930289" y="3178097"/>
            <a:ext cx="15911498" cy="1795781"/>
          </a:xfrm>
          <a:prstGeom prst="rect">
            <a:avLst/>
          </a:prstGeom>
        </p:spPr>
        <p:txBody>
          <a:bodyPr anchor="t" rtlCol="false" tIns="0" lIns="0" bIns="0" rIns="0">
            <a:spAutoFit/>
          </a:bodyPr>
          <a:lstStyle/>
          <a:p>
            <a:pPr algn="ctr">
              <a:lnSpc>
                <a:spcPts val="5459"/>
              </a:lnSpc>
            </a:pPr>
            <a:r>
              <a:rPr lang="en-US" sz="3899">
                <a:solidFill>
                  <a:srgbClr val="C7CDBD"/>
                </a:solidFill>
                <a:latin typeface="Black Mango Bold"/>
              </a:rPr>
              <a:t>SYNTAX</a:t>
            </a:r>
          </a:p>
          <a:p>
            <a:pPr algn="ctr">
              <a:lnSpc>
                <a:spcPts val="4479"/>
              </a:lnSpc>
              <a:spcBef>
                <a:spcPct val="0"/>
              </a:spcBef>
            </a:pPr>
            <a:r>
              <a:rPr lang="en-US" sz="3199">
                <a:solidFill>
                  <a:srgbClr val="F4B5B0"/>
                </a:solidFill>
                <a:latin typeface="Black Mango Bold"/>
              </a:rPr>
              <a:t>SELECT DISTINCT(`NAME OF SALES REP`) AS `SALES REP` FROM DATA WHERE MANAGER = 'JAMES GOODWILL';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687240" y="5568879"/>
            <a:ext cx="9295410" cy="3952130"/>
          </a:xfrm>
          <a:custGeom>
            <a:avLst/>
            <a:gdLst/>
            <a:ahLst/>
            <a:cxnLst/>
            <a:rect r="r" b="b" t="t" l="l"/>
            <a:pathLst>
              <a:path h="3952130" w="9295410">
                <a:moveTo>
                  <a:pt x="0" y="0"/>
                </a:moveTo>
                <a:lnTo>
                  <a:pt x="9295410" y="0"/>
                </a:lnTo>
                <a:lnTo>
                  <a:pt x="9295410" y="3952131"/>
                </a:lnTo>
                <a:lnTo>
                  <a:pt x="0" y="3952131"/>
                </a:lnTo>
                <a:lnTo>
                  <a:pt x="0" y="0"/>
                </a:lnTo>
                <a:close/>
              </a:path>
            </a:pathLst>
          </a:custGeom>
          <a:blipFill>
            <a:blip r:embed="rId10"/>
            <a:stretch>
              <a:fillRect l="0" t="0" r="0" b="0"/>
            </a:stretch>
          </a:blipFill>
        </p:spPr>
      </p:sp>
      <p:sp>
        <p:nvSpPr>
          <p:cNvPr name="TextBox 9" id="9"/>
          <p:cNvSpPr txBox="true"/>
          <p:nvPr/>
        </p:nvSpPr>
        <p:spPr>
          <a:xfrm rot="0">
            <a:off x="1028700" y="942975"/>
            <a:ext cx="16450476" cy="2506980"/>
          </a:xfrm>
          <a:prstGeom prst="rect">
            <a:avLst/>
          </a:prstGeom>
        </p:spPr>
        <p:txBody>
          <a:bodyPr anchor="t" rtlCol="false" tIns="0" lIns="0" bIns="0" rIns="0">
            <a:spAutoFit/>
          </a:bodyPr>
          <a:lstStyle/>
          <a:p>
            <a:pPr algn="ctr">
              <a:lnSpc>
                <a:spcPts val="6720"/>
              </a:lnSpc>
            </a:pPr>
            <a:r>
              <a:rPr lang="en-US" sz="4800">
                <a:solidFill>
                  <a:srgbClr val="CB8470"/>
                </a:solidFill>
                <a:latin typeface="Canva Sans Bold"/>
              </a:rPr>
              <a:t>Calculate the average price of products in each sub-channel. </a:t>
            </a:r>
          </a:p>
          <a:p>
            <a:pPr algn="ctr" marL="0" indent="0" lvl="0">
              <a:lnSpc>
                <a:spcPts val="6720"/>
              </a:lnSpc>
              <a:spcBef>
                <a:spcPct val="0"/>
              </a:spcBef>
            </a:pPr>
          </a:p>
        </p:txBody>
      </p:sp>
      <p:sp>
        <p:nvSpPr>
          <p:cNvPr name="TextBox 10" id="10"/>
          <p:cNvSpPr txBox="true"/>
          <p:nvPr/>
        </p:nvSpPr>
        <p:spPr>
          <a:xfrm rot="0">
            <a:off x="1298189" y="3373755"/>
            <a:ext cx="15911498" cy="1795781"/>
          </a:xfrm>
          <a:prstGeom prst="rect">
            <a:avLst/>
          </a:prstGeom>
        </p:spPr>
        <p:txBody>
          <a:bodyPr anchor="t" rtlCol="false" tIns="0" lIns="0" bIns="0" rIns="0">
            <a:spAutoFit/>
          </a:bodyPr>
          <a:lstStyle/>
          <a:p>
            <a:pPr algn="ctr">
              <a:lnSpc>
                <a:spcPts val="5459"/>
              </a:lnSpc>
            </a:pPr>
            <a:r>
              <a:rPr lang="en-US" sz="3899">
                <a:solidFill>
                  <a:srgbClr val="C7CDBD"/>
                </a:solidFill>
                <a:latin typeface="Black Mango Bold"/>
              </a:rPr>
              <a:t>SYNTAX</a:t>
            </a:r>
          </a:p>
          <a:p>
            <a:pPr algn="ctr">
              <a:lnSpc>
                <a:spcPts val="4479"/>
              </a:lnSpc>
              <a:spcBef>
                <a:spcPct val="0"/>
              </a:spcBef>
            </a:pPr>
            <a:r>
              <a:rPr lang="en-US" sz="3199">
                <a:solidFill>
                  <a:srgbClr val="F4B5B0"/>
                </a:solidFill>
                <a:latin typeface="Black Mango Bold"/>
              </a:rPr>
              <a:t>SELECT `SUB-CHANNEL`, AVG(PRICE) AS `AVERAGE PRICE` FROM DATA GROUP BY `SUB-CHANNEL`;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746743" y="5747343"/>
            <a:ext cx="7014391" cy="4373679"/>
          </a:xfrm>
          <a:custGeom>
            <a:avLst/>
            <a:gdLst/>
            <a:ahLst/>
            <a:cxnLst/>
            <a:rect r="r" b="b" t="t" l="l"/>
            <a:pathLst>
              <a:path h="4373679" w="7014391">
                <a:moveTo>
                  <a:pt x="0" y="0"/>
                </a:moveTo>
                <a:lnTo>
                  <a:pt x="7014391" y="0"/>
                </a:lnTo>
                <a:lnTo>
                  <a:pt x="7014391" y="4373679"/>
                </a:lnTo>
                <a:lnTo>
                  <a:pt x="0" y="4373679"/>
                </a:lnTo>
                <a:lnTo>
                  <a:pt x="0" y="0"/>
                </a:lnTo>
                <a:close/>
              </a:path>
            </a:pathLst>
          </a:custGeom>
          <a:blipFill>
            <a:blip r:embed="rId10"/>
            <a:stretch>
              <a:fillRect l="0" t="0" r="0" b="0"/>
            </a:stretch>
          </a:blipFill>
        </p:spPr>
      </p:sp>
      <p:sp>
        <p:nvSpPr>
          <p:cNvPr name="TextBox 9" id="9"/>
          <p:cNvSpPr txBox="true"/>
          <p:nvPr/>
        </p:nvSpPr>
        <p:spPr>
          <a:xfrm rot="0">
            <a:off x="1028700" y="942975"/>
            <a:ext cx="16450476" cy="1659255"/>
          </a:xfrm>
          <a:prstGeom prst="rect">
            <a:avLst/>
          </a:prstGeom>
        </p:spPr>
        <p:txBody>
          <a:bodyPr anchor="t" rtlCol="false" tIns="0" lIns="0" bIns="0" rIns="0">
            <a:spAutoFit/>
          </a:bodyPr>
          <a:lstStyle/>
          <a:p>
            <a:pPr algn="ctr" marL="0" indent="0" lvl="0">
              <a:lnSpc>
                <a:spcPts val="6720"/>
              </a:lnSpc>
              <a:spcBef>
                <a:spcPct val="0"/>
              </a:spcBef>
            </a:pPr>
            <a:r>
              <a:rPr lang="en-US" sz="4800">
                <a:solidFill>
                  <a:srgbClr val="CB8470"/>
                </a:solidFill>
                <a:latin typeface="Canva Sans Bold"/>
              </a:rPr>
              <a:t>Get the name of the Sales Rep and the corresponding sales record. </a:t>
            </a:r>
          </a:p>
        </p:txBody>
      </p:sp>
      <p:sp>
        <p:nvSpPr>
          <p:cNvPr name="TextBox 10" id="10"/>
          <p:cNvSpPr txBox="true"/>
          <p:nvPr/>
        </p:nvSpPr>
        <p:spPr>
          <a:xfrm rot="0">
            <a:off x="1860578" y="3568718"/>
            <a:ext cx="15911498" cy="1795781"/>
          </a:xfrm>
          <a:prstGeom prst="rect">
            <a:avLst/>
          </a:prstGeom>
        </p:spPr>
        <p:txBody>
          <a:bodyPr anchor="t" rtlCol="false" tIns="0" lIns="0" bIns="0" rIns="0">
            <a:spAutoFit/>
          </a:bodyPr>
          <a:lstStyle/>
          <a:p>
            <a:pPr algn="ctr">
              <a:lnSpc>
                <a:spcPts val="5459"/>
              </a:lnSpc>
            </a:pPr>
            <a:r>
              <a:rPr lang="en-US" sz="3899">
                <a:solidFill>
                  <a:srgbClr val="C7CDBD"/>
                </a:solidFill>
                <a:latin typeface="Black Mango Bold"/>
              </a:rPr>
              <a:t>SYNTAX</a:t>
            </a:r>
          </a:p>
          <a:p>
            <a:pPr algn="ctr">
              <a:lnSpc>
                <a:spcPts val="4479"/>
              </a:lnSpc>
            </a:pPr>
            <a:r>
              <a:rPr lang="en-US" sz="3199">
                <a:solidFill>
                  <a:srgbClr val="F4B5B0"/>
                </a:solidFill>
                <a:latin typeface="Black Mango Bold"/>
              </a:rPr>
              <a:t>SELECT DISTINCT(`NAME OF SALES REP`), SALES FROM DATA </a:t>
            </a:r>
          </a:p>
          <a:p>
            <a:pPr algn="ctr">
              <a:lnSpc>
                <a:spcPts val="4479"/>
              </a:lnSpc>
              <a:spcBef>
                <a:spcPct val="0"/>
              </a:spcBef>
            </a:pPr>
            <a:r>
              <a:rPr lang="en-US" sz="3199">
                <a:solidFill>
                  <a:srgbClr val="F4B5B0"/>
                </a:solidFill>
                <a:latin typeface="Black Mango Bold"/>
              </a:rPr>
              <a:t>GROUP BY `NAME OF SALES REP`, SALES;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7421349" y="6150012"/>
            <a:ext cx="4679332" cy="3738087"/>
          </a:xfrm>
          <a:custGeom>
            <a:avLst/>
            <a:gdLst/>
            <a:ahLst/>
            <a:cxnLst/>
            <a:rect r="r" b="b" t="t" l="l"/>
            <a:pathLst>
              <a:path h="3738087" w="4679332">
                <a:moveTo>
                  <a:pt x="0" y="0"/>
                </a:moveTo>
                <a:lnTo>
                  <a:pt x="4679332" y="0"/>
                </a:lnTo>
                <a:lnTo>
                  <a:pt x="4679332" y="3738088"/>
                </a:lnTo>
                <a:lnTo>
                  <a:pt x="0" y="3738088"/>
                </a:lnTo>
                <a:lnTo>
                  <a:pt x="0" y="0"/>
                </a:lnTo>
                <a:close/>
              </a:path>
            </a:pathLst>
          </a:custGeom>
          <a:blipFill>
            <a:blip r:embed="rId10"/>
            <a:stretch>
              <a:fillRect l="0" t="0" r="0" b="0"/>
            </a:stretch>
          </a:blipFill>
        </p:spPr>
      </p:sp>
      <p:sp>
        <p:nvSpPr>
          <p:cNvPr name="TextBox 9" id="9"/>
          <p:cNvSpPr txBox="true"/>
          <p:nvPr/>
        </p:nvSpPr>
        <p:spPr>
          <a:xfrm rot="0">
            <a:off x="1028700" y="747317"/>
            <a:ext cx="16450476" cy="2506980"/>
          </a:xfrm>
          <a:prstGeom prst="rect">
            <a:avLst/>
          </a:prstGeom>
        </p:spPr>
        <p:txBody>
          <a:bodyPr anchor="t" rtlCol="false" tIns="0" lIns="0" bIns="0" rIns="0">
            <a:spAutoFit/>
          </a:bodyPr>
          <a:lstStyle/>
          <a:p>
            <a:pPr algn="ctr" marL="0" indent="0" lvl="0">
              <a:lnSpc>
                <a:spcPts val="6720"/>
              </a:lnSpc>
              <a:spcBef>
                <a:spcPct val="0"/>
              </a:spcBef>
            </a:pPr>
            <a:r>
              <a:rPr lang="en-US" sz="4800">
                <a:solidFill>
                  <a:srgbClr val="CB8470"/>
                </a:solidFill>
                <a:latin typeface="Canva Sans Bold"/>
              </a:rPr>
              <a:t>Calculate the total sales for each product class, for each month, and order the results by year, month, and product class. </a:t>
            </a:r>
          </a:p>
        </p:txBody>
      </p:sp>
      <p:sp>
        <p:nvSpPr>
          <p:cNvPr name="TextBox 10" id="10"/>
          <p:cNvSpPr txBox="true"/>
          <p:nvPr/>
        </p:nvSpPr>
        <p:spPr>
          <a:xfrm rot="0">
            <a:off x="1805266" y="3487456"/>
            <a:ext cx="15911498" cy="2357756"/>
          </a:xfrm>
          <a:prstGeom prst="rect">
            <a:avLst/>
          </a:prstGeom>
        </p:spPr>
        <p:txBody>
          <a:bodyPr anchor="t" rtlCol="false" tIns="0" lIns="0" bIns="0" rIns="0">
            <a:spAutoFit/>
          </a:bodyPr>
          <a:lstStyle/>
          <a:p>
            <a:pPr algn="ctr">
              <a:lnSpc>
                <a:spcPts val="5459"/>
              </a:lnSpc>
            </a:pPr>
            <a:r>
              <a:rPr lang="en-US" sz="3899">
                <a:solidFill>
                  <a:srgbClr val="C7CDBD"/>
                </a:solidFill>
                <a:latin typeface="Black Mango Bold"/>
              </a:rPr>
              <a:t>SYNTAX</a:t>
            </a:r>
          </a:p>
          <a:p>
            <a:pPr algn="ctr">
              <a:lnSpc>
                <a:spcPts val="4479"/>
              </a:lnSpc>
              <a:spcBef>
                <a:spcPct val="0"/>
              </a:spcBef>
            </a:pPr>
            <a:r>
              <a:rPr lang="en-US" sz="3199">
                <a:solidFill>
                  <a:srgbClr val="F4B5B0"/>
                </a:solidFill>
                <a:latin typeface="Black Mango Bold"/>
              </a:rPr>
              <a:t>SELECT `PRODUCT CLASS`,SUM(SALES) AS SALES, YEAR, MONTH FROM DATA GROUP BY `PRODUCT CLASS`, YEAR, MONTH ORDER BY YEAR, MONTH, `PRODUCT CLASS`;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100792" y="5523533"/>
            <a:ext cx="8845269" cy="3997477"/>
          </a:xfrm>
          <a:custGeom>
            <a:avLst/>
            <a:gdLst/>
            <a:ahLst/>
            <a:cxnLst/>
            <a:rect r="r" b="b" t="t" l="l"/>
            <a:pathLst>
              <a:path h="3997477" w="8845269">
                <a:moveTo>
                  <a:pt x="0" y="0"/>
                </a:moveTo>
                <a:lnTo>
                  <a:pt x="8845270" y="0"/>
                </a:lnTo>
                <a:lnTo>
                  <a:pt x="8845270" y="3997477"/>
                </a:lnTo>
                <a:lnTo>
                  <a:pt x="0" y="3997477"/>
                </a:lnTo>
                <a:lnTo>
                  <a:pt x="0" y="0"/>
                </a:lnTo>
                <a:close/>
              </a:path>
            </a:pathLst>
          </a:custGeom>
          <a:blipFill>
            <a:blip r:embed="rId10"/>
            <a:stretch>
              <a:fillRect l="0" t="-1860" r="0" b="-1860"/>
            </a:stretch>
          </a:blipFill>
        </p:spPr>
      </p:sp>
      <p:sp>
        <p:nvSpPr>
          <p:cNvPr name="TextBox 9" id="9"/>
          <p:cNvSpPr txBox="true"/>
          <p:nvPr/>
        </p:nvSpPr>
        <p:spPr>
          <a:xfrm rot="0">
            <a:off x="1298189" y="1302046"/>
            <a:ext cx="16450476" cy="811530"/>
          </a:xfrm>
          <a:prstGeom prst="rect">
            <a:avLst/>
          </a:prstGeom>
        </p:spPr>
        <p:txBody>
          <a:bodyPr anchor="t" rtlCol="false" tIns="0" lIns="0" bIns="0" rIns="0">
            <a:spAutoFit/>
          </a:bodyPr>
          <a:lstStyle/>
          <a:p>
            <a:pPr algn="ctr" marL="0" indent="0" lvl="0">
              <a:lnSpc>
                <a:spcPts val="6720"/>
              </a:lnSpc>
              <a:spcBef>
                <a:spcPct val="0"/>
              </a:spcBef>
            </a:pPr>
            <a:r>
              <a:rPr lang="en-US" sz="4800">
                <a:solidFill>
                  <a:srgbClr val="CB8470"/>
                </a:solidFill>
                <a:latin typeface="Canva Sans Bold"/>
              </a:rPr>
              <a:t>Find the top 3 sales reps with the highest sales in 2019.</a:t>
            </a:r>
          </a:p>
        </p:txBody>
      </p:sp>
      <p:sp>
        <p:nvSpPr>
          <p:cNvPr name="TextBox 10" id="10"/>
          <p:cNvSpPr txBox="true"/>
          <p:nvPr/>
        </p:nvSpPr>
        <p:spPr>
          <a:xfrm rot="0">
            <a:off x="1567678" y="2485051"/>
            <a:ext cx="15911498" cy="2357756"/>
          </a:xfrm>
          <a:prstGeom prst="rect">
            <a:avLst/>
          </a:prstGeom>
        </p:spPr>
        <p:txBody>
          <a:bodyPr anchor="t" rtlCol="false" tIns="0" lIns="0" bIns="0" rIns="0">
            <a:spAutoFit/>
          </a:bodyPr>
          <a:lstStyle/>
          <a:p>
            <a:pPr algn="ctr">
              <a:lnSpc>
                <a:spcPts val="5459"/>
              </a:lnSpc>
            </a:pPr>
            <a:r>
              <a:rPr lang="en-US" sz="3899">
                <a:solidFill>
                  <a:srgbClr val="C7CDBD"/>
                </a:solidFill>
                <a:latin typeface="Black Mango Bold"/>
              </a:rPr>
              <a:t>SYNTAX</a:t>
            </a:r>
          </a:p>
          <a:p>
            <a:pPr algn="ctr">
              <a:lnSpc>
                <a:spcPts val="4479"/>
              </a:lnSpc>
              <a:spcBef>
                <a:spcPct val="0"/>
              </a:spcBef>
            </a:pPr>
            <a:r>
              <a:rPr lang="en-US" sz="3199">
                <a:solidFill>
                  <a:srgbClr val="F4B5B0"/>
                </a:solidFill>
                <a:latin typeface="Black Mango Bold"/>
              </a:rPr>
              <a:t>SELECT `NAME OF SALES REP`, SUM(SALES) AS `TOTAL SALES` FROM DATA WHERE YEAR = 2019 GROUP BY `NAME OF SALES REP`, SALES ORDER BY SALES DESC LIMIT 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067376" y="6163686"/>
            <a:ext cx="10153249" cy="3804841"/>
          </a:xfrm>
          <a:custGeom>
            <a:avLst/>
            <a:gdLst/>
            <a:ahLst/>
            <a:cxnLst/>
            <a:rect r="r" b="b" t="t" l="l"/>
            <a:pathLst>
              <a:path h="3804841" w="10153249">
                <a:moveTo>
                  <a:pt x="0" y="0"/>
                </a:moveTo>
                <a:lnTo>
                  <a:pt x="10153248" y="0"/>
                </a:lnTo>
                <a:lnTo>
                  <a:pt x="10153248" y="3804840"/>
                </a:lnTo>
                <a:lnTo>
                  <a:pt x="0" y="3804840"/>
                </a:lnTo>
                <a:lnTo>
                  <a:pt x="0" y="0"/>
                </a:lnTo>
                <a:close/>
              </a:path>
            </a:pathLst>
          </a:custGeom>
          <a:blipFill>
            <a:blip r:embed="rId10"/>
            <a:stretch>
              <a:fillRect l="0" t="0" r="0" b="0"/>
            </a:stretch>
          </a:blipFill>
        </p:spPr>
      </p:sp>
      <p:sp>
        <p:nvSpPr>
          <p:cNvPr name="TextBox 9" id="9"/>
          <p:cNvSpPr txBox="true"/>
          <p:nvPr/>
        </p:nvSpPr>
        <p:spPr>
          <a:xfrm rot="0">
            <a:off x="664226" y="942975"/>
            <a:ext cx="16959547" cy="1546792"/>
          </a:xfrm>
          <a:prstGeom prst="rect">
            <a:avLst/>
          </a:prstGeom>
        </p:spPr>
        <p:txBody>
          <a:bodyPr anchor="t" rtlCol="false" tIns="0" lIns="0" bIns="0" rIns="0">
            <a:spAutoFit/>
          </a:bodyPr>
          <a:lstStyle/>
          <a:p>
            <a:pPr algn="ctr" marL="0" indent="0" lvl="0">
              <a:lnSpc>
                <a:spcPts val="6239"/>
              </a:lnSpc>
              <a:spcBef>
                <a:spcPct val="0"/>
              </a:spcBef>
            </a:pPr>
            <a:r>
              <a:rPr lang="en-US" sz="4456">
                <a:solidFill>
                  <a:srgbClr val="CB8470"/>
                </a:solidFill>
                <a:latin typeface="Canva Sans Bold"/>
              </a:rPr>
              <a:t> Create a summary report that includes the total sales, average price, and total quantity  sold for each product class.</a:t>
            </a:r>
          </a:p>
        </p:txBody>
      </p:sp>
      <p:sp>
        <p:nvSpPr>
          <p:cNvPr name="TextBox 10" id="10"/>
          <p:cNvSpPr txBox="true"/>
          <p:nvPr/>
        </p:nvSpPr>
        <p:spPr>
          <a:xfrm rot="0">
            <a:off x="1468433" y="3025623"/>
            <a:ext cx="15351134" cy="2819589"/>
          </a:xfrm>
          <a:prstGeom prst="rect">
            <a:avLst/>
          </a:prstGeom>
        </p:spPr>
        <p:txBody>
          <a:bodyPr anchor="t" rtlCol="false" tIns="0" lIns="0" bIns="0" rIns="0">
            <a:spAutoFit/>
          </a:bodyPr>
          <a:lstStyle/>
          <a:p>
            <a:pPr algn="ctr">
              <a:lnSpc>
                <a:spcPts val="5267"/>
              </a:lnSpc>
            </a:pPr>
            <a:r>
              <a:rPr lang="en-US" sz="3762">
                <a:solidFill>
                  <a:srgbClr val="C7CDBD"/>
                </a:solidFill>
                <a:latin typeface="Black Mango Bold"/>
              </a:rPr>
              <a:t>SYNTAX</a:t>
            </a:r>
          </a:p>
          <a:p>
            <a:pPr algn="ctr">
              <a:lnSpc>
                <a:spcPts val="4322"/>
              </a:lnSpc>
            </a:pPr>
            <a:r>
              <a:rPr lang="en-US" sz="3087">
                <a:solidFill>
                  <a:srgbClr val="F4B5B0"/>
                </a:solidFill>
                <a:latin typeface="Black Mango Bold"/>
              </a:rPr>
              <a:t>SELECT  `PRODUCT CLASS`, SUM(SALES) AS TOTALSALES,AVG(PRICE) AS AVERAGEPRICE,  SUM(QUANTITY) AS TOTALQUANTITYSOLD FROM  DATA GROUP BY  `PRODUCT CLASS`;</a:t>
            </a:r>
          </a:p>
          <a:p>
            <a:pPr algn="ctr">
              <a:lnSpc>
                <a:spcPts val="4322"/>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114068" y="2914824"/>
            <a:ext cx="8082297" cy="6343476"/>
          </a:xfrm>
          <a:custGeom>
            <a:avLst/>
            <a:gdLst/>
            <a:ahLst/>
            <a:cxnLst/>
            <a:rect r="r" b="b" t="t" l="l"/>
            <a:pathLst>
              <a:path h="6343476" w="8082297">
                <a:moveTo>
                  <a:pt x="0" y="0"/>
                </a:moveTo>
                <a:lnTo>
                  <a:pt x="8082297" y="0"/>
                </a:lnTo>
                <a:lnTo>
                  <a:pt x="8082297" y="6343476"/>
                </a:lnTo>
                <a:lnTo>
                  <a:pt x="0" y="6343476"/>
                </a:lnTo>
                <a:lnTo>
                  <a:pt x="0" y="0"/>
                </a:lnTo>
                <a:close/>
              </a:path>
            </a:pathLst>
          </a:custGeom>
          <a:blipFill>
            <a:blip r:embed="rId10"/>
            <a:stretch>
              <a:fillRect l="0" t="0" r="0" b="0"/>
            </a:stretch>
          </a:blipFill>
        </p:spPr>
      </p:sp>
      <p:sp>
        <p:nvSpPr>
          <p:cNvPr name="TextBox 9" id="9"/>
          <p:cNvSpPr txBox="true"/>
          <p:nvPr/>
        </p:nvSpPr>
        <p:spPr>
          <a:xfrm rot="0">
            <a:off x="2220607" y="227943"/>
            <a:ext cx="13573671" cy="2686881"/>
          </a:xfrm>
          <a:prstGeom prst="rect">
            <a:avLst/>
          </a:prstGeom>
        </p:spPr>
        <p:txBody>
          <a:bodyPr anchor="t" rtlCol="false" tIns="0" lIns="0" bIns="0" rIns="0">
            <a:spAutoFit/>
          </a:bodyPr>
          <a:lstStyle/>
          <a:p>
            <a:pPr algn="ctr">
              <a:lnSpc>
                <a:spcPts val="5366"/>
              </a:lnSpc>
            </a:pPr>
            <a:r>
              <a:rPr lang="en-US" sz="3833">
                <a:solidFill>
                  <a:srgbClr val="CB8470"/>
                </a:solidFill>
                <a:latin typeface="Canva Sans Bold"/>
              </a:rPr>
              <a:t>Calculate the monthly total sales for each sub-channel, and then calculate the average monthly sales for each sub-channel over the years.</a:t>
            </a:r>
          </a:p>
          <a:p>
            <a:pPr algn="ctr" marL="0" indent="0" lvl="0">
              <a:lnSpc>
                <a:spcPts val="5366"/>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3625292" y="3650010"/>
            <a:ext cx="11037417" cy="2195203"/>
          </a:xfrm>
          <a:custGeom>
            <a:avLst/>
            <a:gdLst/>
            <a:ahLst/>
            <a:cxnLst/>
            <a:rect r="r" b="b" t="t" l="l"/>
            <a:pathLst>
              <a:path h="2195203" w="11037417">
                <a:moveTo>
                  <a:pt x="0" y="0"/>
                </a:moveTo>
                <a:lnTo>
                  <a:pt x="11037416" y="0"/>
                </a:lnTo>
                <a:lnTo>
                  <a:pt x="11037416" y="2195202"/>
                </a:lnTo>
                <a:lnTo>
                  <a:pt x="0" y="2195202"/>
                </a:lnTo>
                <a:lnTo>
                  <a:pt x="0" y="0"/>
                </a:lnTo>
                <a:close/>
              </a:path>
            </a:pathLst>
          </a:custGeom>
          <a:blipFill>
            <a:blip r:embed="rId10"/>
            <a:stretch>
              <a:fillRect l="0" t="0" r="0" b="0"/>
            </a:stretch>
          </a:blipFill>
        </p:spPr>
      </p:sp>
      <p:sp>
        <p:nvSpPr>
          <p:cNvPr name="TextBox 9" id="9"/>
          <p:cNvSpPr txBox="true"/>
          <p:nvPr/>
        </p:nvSpPr>
        <p:spPr>
          <a:xfrm rot="0">
            <a:off x="1477701" y="822308"/>
            <a:ext cx="15781599" cy="1546792"/>
          </a:xfrm>
          <a:prstGeom prst="rect">
            <a:avLst/>
          </a:prstGeom>
        </p:spPr>
        <p:txBody>
          <a:bodyPr anchor="t" rtlCol="false" tIns="0" lIns="0" bIns="0" rIns="0">
            <a:spAutoFit/>
          </a:bodyPr>
          <a:lstStyle/>
          <a:p>
            <a:pPr algn="ctr" marL="0" indent="0" lvl="0">
              <a:lnSpc>
                <a:spcPts val="6239"/>
              </a:lnSpc>
              <a:spcBef>
                <a:spcPct val="0"/>
              </a:spcBef>
            </a:pPr>
            <a:r>
              <a:rPr lang="en-US" sz="4456">
                <a:solidFill>
                  <a:srgbClr val="CB8470"/>
                </a:solidFill>
                <a:latin typeface="Canva Sans Bold"/>
              </a:rPr>
              <a:t>Calculate the year-over-year growth in sales for each country.</a:t>
            </a:r>
          </a:p>
        </p:txBody>
      </p:sp>
      <p:sp>
        <p:nvSpPr>
          <p:cNvPr name="TextBox 10" id="10"/>
          <p:cNvSpPr txBox="true"/>
          <p:nvPr/>
        </p:nvSpPr>
        <p:spPr>
          <a:xfrm rot="0">
            <a:off x="2519847" y="6988197"/>
            <a:ext cx="13697307" cy="1674870"/>
          </a:xfrm>
          <a:prstGeom prst="rect">
            <a:avLst/>
          </a:prstGeom>
        </p:spPr>
        <p:txBody>
          <a:bodyPr anchor="t" rtlCol="false" tIns="0" lIns="0" bIns="0" rIns="0">
            <a:spAutoFit/>
          </a:bodyPr>
          <a:lstStyle/>
          <a:p>
            <a:pPr algn="ctr">
              <a:lnSpc>
                <a:spcPts val="4284"/>
              </a:lnSpc>
            </a:pPr>
            <a:r>
              <a:rPr lang="en-US" sz="3060">
                <a:solidFill>
                  <a:srgbClr val="3C3333"/>
                </a:solidFill>
                <a:latin typeface="Times New Roman Condensed Bold"/>
              </a:rPr>
              <a:t>IN THE DATASET, THE COUNTRY POLAND HAVE INFO FOR 2017 ONY, BY LOOKING INTO</a:t>
            </a:r>
          </a:p>
          <a:p>
            <a:pPr algn="ctr">
              <a:lnSpc>
                <a:spcPts val="4284"/>
              </a:lnSpc>
            </a:pPr>
            <a:r>
              <a:rPr lang="en-US" sz="3060">
                <a:solidFill>
                  <a:srgbClr val="3C3333"/>
                </a:solidFill>
                <a:latin typeface="Times New Roman Condensed Bold"/>
              </a:rPr>
              <a:t> THE LAST COLUMN OF THE OUTPUT</a:t>
            </a:r>
          </a:p>
          <a:p>
            <a:pPr algn="ctr">
              <a:lnSpc>
                <a:spcPts val="4284"/>
              </a:lnSpc>
              <a:spcBef>
                <a:spcPct val="0"/>
              </a:spcBef>
            </a:pPr>
            <a:r>
              <a:rPr lang="en-US" sz="3060">
                <a:solidFill>
                  <a:srgbClr val="3C3333"/>
                </a:solidFill>
                <a:latin typeface="Times New Roman Condensed Bold"/>
              </a:rPr>
              <a:t> WE CAN INFER THE SALES GROWTH IN GERMANY.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019600" y="3737723"/>
            <a:ext cx="7953762" cy="3723672"/>
          </a:xfrm>
          <a:custGeom>
            <a:avLst/>
            <a:gdLst/>
            <a:ahLst/>
            <a:cxnLst/>
            <a:rect r="r" b="b" t="t" l="l"/>
            <a:pathLst>
              <a:path h="3723672" w="7953762">
                <a:moveTo>
                  <a:pt x="0" y="0"/>
                </a:moveTo>
                <a:lnTo>
                  <a:pt x="7953763" y="0"/>
                </a:lnTo>
                <a:lnTo>
                  <a:pt x="7953763" y="3723672"/>
                </a:lnTo>
                <a:lnTo>
                  <a:pt x="0" y="3723672"/>
                </a:lnTo>
                <a:lnTo>
                  <a:pt x="0" y="0"/>
                </a:lnTo>
                <a:close/>
              </a:path>
            </a:pathLst>
          </a:custGeom>
          <a:blipFill>
            <a:blip r:embed="rId10"/>
            <a:stretch>
              <a:fillRect l="0" t="0" r="0" b="0"/>
            </a:stretch>
          </a:blipFill>
        </p:spPr>
      </p:sp>
      <p:sp>
        <p:nvSpPr>
          <p:cNvPr name="TextBox 9" id="9"/>
          <p:cNvSpPr txBox="true"/>
          <p:nvPr/>
        </p:nvSpPr>
        <p:spPr>
          <a:xfrm rot="0">
            <a:off x="1477701" y="1540569"/>
            <a:ext cx="15781599" cy="759655"/>
          </a:xfrm>
          <a:prstGeom prst="rect">
            <a:avLst/>
          </a:prstGeom>
        </p:spPr>
        <p:txBody>
          <a:bodyPr anchor="t" rtlCol="false" tIns="0" lIns="0" bIns="0" rIns="0">
            <a:spAutoFit/>
          </a:bodyPr>
          <a:lstStyle/>
          <a:p>
            <a:pPr algn="ctr" marL="0" indent="0" lvl="0">
              <a:lnSpc>
                <a:spcPts val="6239"/>
              </a:lnSpc>
              <a:spcBef>
                <a:spcPct val="0"/>
              </a:spcBef>
            </a:pPr>
            <a:r>
              <a:rPr lang="en-US" sz="4456">
                <a:solidFill>
                  <a:srgbClr val="CB8470"/>
                </a:solidFill>
                <a:latin typeface="Canva Sans Bold"/>
              </a:rPr>
              <a:t>List the months with the lowest sales for each year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299653" y="4386425"/>
            <a:ext cx="9393657" cy="3679681"/>
          </a:xfrm>
          <a:custGeom>
            <a:avLst/>
            <a:gdLst/>
            <a:ahLst/>
            <a:cxnLst/>
            <a:rect r="r" b="b" t="t" l="l"/>
            <a:pathLst>
              <a:path h="3679681" w="9393657">
                <a:moveTo>
                  <a:pt x="0" y="0"/>
                </a:moveTo>
                <a:lnTo>
                  <a:pt x="9393657" y="0"/>
                </a:lnTo>
                <a:lnTo>
                  <a:pt x="9393657" y="3679681"/>
                </a:lnTo>
                <a:lnTo>
                  <a:pt x="0" y="3679681"/>
                </a:lnTo>
                <a:lnTo>
                  <a:pt x="0" y="0"/>
                </a:lnTo>
                <a:close/>
              </a:path>
            </a:pathLst>
          </a:custGeom>
          <a:blipFill>
            <a:blip r:embed="rId10"/>
            <a:stretch>
              <a:fillRect l="0" t="0" r="0" b="0"/>
            </a:stretch>
          </a:blipFill>
        </p:spPr>
      </p:sp>
      <p:sp>
        <p:nvSpPr>
          <p:cNvPr name="TextBox 9" id="9"/>
          <p:cNvSpPr txBox="true"/>
          <p:nvPr/>
        </p:nvSpPr>
        <p:spPr>
          <a:xfrm rot="0">
            <a:off x="1477701" y="822308"/>
            <a:ext cx="15781599" cy="2333929"/>
          </a:xfrm>
          <a:prstGeom prst="rect">
            <a:avLst/>
          </a:prstGeom>
        </p:spPr>
        <p:txBody>
          <a:bodyPr anchor="t" rtlCol="false" tIns="0" lIns="0" bIns="0" rIns="0">
            <a:spAutoFit/>
          </a:bodyPr>
          <a:lstStyle/>
          <a:p>
            <a:pPr algn="ctr" marL="0" indent="0" lvl="0">
              <a:lnSpc>
                <a:spcPts val="6239"/>
              </a:lnSpc>
              <a:spcBef>
                <a:spcPct val="0"/>
              </a:spcBef>
            </a:pPr>
            <a:r>
              <a:rPr lang="en-US" sz="4456">
                <a:solidFill>
                  <a:srgbClr val="CB8470"/>
                </a:solidFill>
                <a:latin typeface="Canva Sans Bold"/>
              </a:rPr>
              <a:t>Calculate the total sales for each sub-channel in each country, and then find the country  with the highest total sales for each sub-channel.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0">
            <a:off x="-841081" y="2822690"/>
            <a:ext cx="21222384" cy="5756572"/>
          </a:xfrm>
          <a:custGeom>
            <a:avLst/>
            <a:gdLst/>
            <a:ahLst/>
            <a:cxnLst/>
            <a:rect r="r" b="b" t="t" l="l"/>
            <a:pathLst>
              <a:path h="5756572" w="21222384">
                <a:moveTo>
                  <a:pt x="0" y="0"/>
                </a:moveTo>
                <a:lnTo>
                  <a:pt x="21222384" y="0"/>
                </a:lnTo>
                <a:lnTo>
                  <a:pt x="21222384" y="5756572"/>
                </a:lnTo>
                <a:lnTo>
                  <a:pt x="0" y="5756572"/>
                </a:lnTo>
                <a:lnTo>
                  <a:pt x="0" y="0"/>
                </a:lnTo>
                <a:close/>
              </a:path>
            </a:pathLst>
          </a:custGeom>
          <a:blipFill>
            <a:blip r:embed="rId4">
              <a:alphaModFix amt="75000"/>
            </a:blip>
            <a:stretch>
              <a:fillRect l="0" t="0" r="0" b="0"/>
            </a:stretch>
          </a:blipFill>
        </p:spPr>
      </p:sp>
      <p:sp>
        <p:nvSpPr>
          <p:cNvPr name="Freeform 5" id="5"/>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809773" y="838200"/>
            <a:ext cx="15213736" cy="1708154"/>
          </a:xfrm>
          <a:prstGeom prst="rect">
            <a:avLst/>
          </a:prstGeom>
        </p:spPr>
        <p:txBody>
          <a:bodyPr anchor="t" rtlCol="false" tIns="0" lIns="0" bIns="0" rIns="0">
            <a:spAutoFit/>
          </a:bodyPr>
          <a:lstStyle/>
          <a:p>
            <a:pPr algn="ctr">
              <a:lnSpc>
                <a:spcPts val="13999"/>
              </a:lnSpc>
            </a:pPr>
            <a:r>
              <a:rPr lang="en-US" sz="9999">
                <a:solidFill>
                  <a:srgbClr val="000000"/>
                </a:solidFill>
                <a:latin typeface="Black Mango"/>
              </a:rPr>
              <a:t>INTRODUCTION</a:t>
            </a:r>
          </a:p>
        </p:txBody>
      </p:sp>
      <p:sp>
        <p:nvSpPr>
          <p:cNvPr name="Freeform 7" id="7"/>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3802449" y="3187622"/>
            <a:ext cx="11228383" cy="4960034"/>
          </a:xfrm>
          <a:prstGeom prst="rect">
            <a:avLst/>
          </a:prstGeom>
        </p:spPr>
        <p:txBody>
          <a:bodyPr anchor="t" rtlCol="false" tIns="0" lIns="0" bIns="0" rIns="0">
            <a:spAutoFit/>
          </a:bodyPr>
          <a:lstStyle/>
          <a:p>
            <a:pPr algn="just">
              <a:lnSpc>
                <a:spcPts val="3952"/>
              </a:lnSpc>
            </a:pPr>
            <a:r>
              <a:rPr lang="en-US" sz="2823">
                <a:solidFill>
                  <a:srgbClr val="3C3333"/>
                </a:solidFill>
                <a:latin typeface="Public Sans"/>
              </a:rPr>
              <a:t>During this virtual internship, I explored a Pharma Dataset detailing pharmaceutical sales in Germany and Poland. With 254,083 rows and 18 columns, the dataset formed the backbone of my analysis. Using Microsoft Workbench, I crafted SQL queries to dissect and summarize the sales data. Through this experience, I learned firsthand the importance of working with a clean and validated dataset for meaningful analysis and more evitibly I got a chance to practically work on whatever knowledge I have gained in my academics.. Join me as I share the valuable insights gained from exploring this data.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809251" y="8376850"/>
            <a:ext cx="3555659" cy="4004205"/>
          </a:xfrm>
          <a:custGeom>
            <a:avLst/>
            <a:gdLst/>
            <a:ahLst/>
            <a:cxnLst/>
            <a:rect r="r" b="b" t="t" l="l"/>
            <a:pathLst>
              <a:path h="4004205" w="3555659">
                <a:moveTo>
                  <a:pt x="0" y="0"/>
                </a:moveTo>
                <a:lnTo>
                  <a:pt x="3555660" y="0"/>
                </a:lnTo>
                <a:lnTo>
                  <a:pt x="3555660"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3322388" y="3090511"/>
            <a:ext cx="5319078" cy="5509403"/>
          </a:xfrm>
          <a:custGeom>
            <a:avLst/>
            <a:gdLst/>
            <a:ahLst/>
            <a:cxnLst/>
            <a:rect r="r" b="b" t="t" l="l"/>
            <a:pathLst>
              <a:path h="5509403" w="5319078">
                <a:moveTo>
                  <a:pt x="0" y="0"/>
                </a:moveTo>
                <a:lnTo>
                  <a:pt x="5319079" y="0"/>
                </a:lnTo>
                <a:lnTo>
                  <a:pt x="5319079" y="5509403"/>
                </a:lnTo>
                <a:lnTo>
                  <a:pt x="0" y="55094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195692" y="838200"/>
            <a:ext cx="15896616" cy="1708154"/>
          </a:xfrm>
          <a:prstGeom prst="rect">
            <a:avLst/>
          </a:prstGeom>
        </p:spPr>
        <p:txBody>
          <a:bodyPr anchor="t" rtlCol="false" tIns="0" lIns="0" bIns="0" rIns="0">
            <a:spAutoFit/>
          </a:bodyPr>
          <a:lstStyle/>
          <a:p>
            <a:pPr algn="ctr">
              <a:lnSpc>
                <a:spcPts val="13999"/>
              </a:lnSpc>
            </a:pPr>
            <a:r>
              <a:rPr lang="en-US" sz="9999">
                <a:solidFill>
                  <a:srgbClr val="000000"/>
                </a:solidFill>
                <a:latin typeface="Black Mango"/>
              </a:rPr>
              <a:t>CONCLUSION</a:t>
            </a:r>
          </a:p>
        </p:txBody>
      </p:sp>
      <p:sp>
        <p:nvSpPr>
          <p:cNvPr name="Freeform 10" id="10"/>
          <p:cNvSpPr/>
          <p:nvPr/>
        </p:nvSpPr>
        <p:spPr>
          <a:xfrm flipH="false" flipV="false" rot="0">
            <a:off x="6196104" y="3090511"/>
            <a:ext cx="5319078" cy="5509403"/>
          </a:xfrm>
          <a:custGeom>
            <a:avLst/>
            <a:gdLst/>
            <a:ahLst/>
            <a:cxnLst/>
            <a:rect r="r" b="b" t="t" l="l"/>
            <a:pathLst>
              <a:path h="5509403" w="5319078">
                <a:moveTo>
                  <a:pt x="0" y="0"/>
                </a:moveTo>
                <a:lnTo>
                  <a:pt x="5319078" y="0"/>
                </a:lnTo>
                <a:lnTo>
                  <a:pt x="5319078" y="5509403"/>
                </a:lnTo>
                <a:lnTo>
                  <a:pt x="0" y="55094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9646533" y="3090511"/>
            <a:ext cx="5319078" cy="5509403"/>
          </a:xfrm>
          <a:custGeom>
            <a:avLst/>
            <a:gdLst/>
            <a:ahLst/>
            <a:cxnLst/>
            <a:rect r="r" b="b" t="t" l="l"/>
            <a:pathLst>
              <a:path h="5509403" w="5319078">
                <a:moveTo>
                  <a:pt x="0" y="0"/>
                </a:moveTo>
                <a:lnTo>
                  <a:pt x="5319079" y="0"/>
                </a:lnTo>
                <a:lnTo>
                  <a:pt x="5319079" y="5509403"/>
                </a:lnTo>
                <a:lnTo>
                  <a:pt x="0" y="55094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3753510" y="3690652"/>
            <a:ext cx="10780980" cy="4375454"/>
          </a:xfrm>
          <a:prstGeom prst="rect">
            <a:avLst/>
          </a:prstGeom>
        </p:spPr>
        <p:txBody>
          <a:bodyPr anchor="t" rtlCol="false" tIns="0" lIns="0" bIns="0" rIns="0">
            <a:spAutoFit/>
          </a:bodyPr>
          <a:lstStyle/>
          <a:p>
            <a:pPr algn="just">
              <a:lnSpc>
                <a:spcPts val="3483"/>
              </a:lnSpc>
            </a:pPr>
            <a:r>
              <a:rPr lang="en-US" sz="2488">
                <a:solidFill>
                  <a:srgbClr val="3C3333"/>
                </a:solidFill>
                <a:latin typeface="Public Sans"/>
              </a:rPr>
              <a:t>In conclusion, the use of SQL queries for data analysis and summarization has yielded insightful information on the pharmaceutical sales environment in Poland and Germany. It was clear from the data analysis which product categories, sub-channels fared the best. The identification of trends in sales volume, average prices, and quantity sold provides practical insights for pricing strategies, inventory control, and market targeting. This practical experience emphasises how crucial it is to work with clean and validated datasets in order to do meaningful analysis and make well-informed decisions in a variety of real-world settings across different sectors.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809251" y="8376850"/>
            <a:ext cx="3555659" cy="4004205"/>
          </a:xfrm>
          <a:custGeom>
            <a:avLst/>
            <a:gdLst/>
            <a:ahLst/>
            <a:cxnLst/>
            <a:rect r="r" b="b" t="t" l="l"/>
            <a:pathLst>
              <a:path h="4004205" w="3555659">
                <a:moveTo>
                  <a:pt x="0" y="0"/>
                </a:moveTo>
                <a:lnTo>
                  <a:pt x="3555660" y="0"/>
                </a:lnTo>
                <a:lnTo>
                  <a:pt x="3555660"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493722" y="3339612"/>
            <a:ext cx="13300555" cy="3607776"/>
          </a:xfrm>
          <a:custGeom>
            <a:avLst/>
            <a:gdLst/>
            <a:ahLst/>
            <a:cxnLst/>
            <a:rect r="r" b="b" t="t" l="l"/>
            <a:pathLst>
              <a:path h="3607776" w="13300555">
                <a:moveTo>
                  <a:pt x="0" y="0"/>
                </a:moveTo>
                <a:lnTo>
                  <a:pt x="13300556" y="0"/>
                </a:lnTo>
                <a:lnTo>
                  <a:pt x="13300556" y="3607776"/>
                </a:lnTo>
                <a:lnTo>
                  <a:pt x="0" y="3607776"/>
                </a:lnTo>
                <a:lnTo>
                  <a:pt x="0" y="0"/>
                </a:lnTo>
                <a:close/>
              </a:path>
            </a:pathLst>
          </a:custGeom>
          <a:blipFill>
            <a:blip r:embed="rId10">
              <a:alphaModFix amt="75000"/>
            </a:blip>
            <a:stretch>
              <a:fillRect l="0" t="0" r="0" b="0"/>
            </a:stretch>
          </a:blipFill>
        </p:spPr>
      </p:sp>
      <p:sp>
        <p:nvSpPr>
          <p:cNvPr name="Freeform 9" id="9"/>
          <p:cNvSpPr/>
          <p:nvPr/>
        </p:nvSpPr>
        <p:spPr>
          <a:xfrm flipH="false" flipV="false" rot="484330">
            <a:off x="11753548" y="3880822"/>
            <a:ext cx="1437297" cy="2898583"/>
          </a:xfrm>
          <a:custGeom>
            <a:avLst/>
            <a:gdLst/>
            <a:ahLst/>
            <a:cxnLst/>
            <a:rect r="r" b="b" t="t" l="l"/>
            <a:pathLst>
              <a:path h="2898583" w="1437297">
                <a:moveTo>
                  <a:pt x="0" y="0"/>
                </a:moveTo>
                <a:lnTo>
                  <a:pt x="1437297" y="0"/>
                </a:lnTo>
                <a:lnTo>
                  <a:pt x="1437297" y="2898584"/>
                </a:lnTo>
                <a:lnTo>
                  <a:pt x="0" y="289858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6062799" y="4914900"/>
            <a:ext cx="6162403" cy="2047892"/>
          </a:xfrm>
          <a:prstGeom prst="rect">
            <a:avLst/>
          </a:prstGeom>
        </p:spPr>
        <p:txBody>
          <a:bodyPr anchor="t" rtlCol="false" tIns="0" lIns="0" bIns="0" rIns="0">
            <a:spAutoFit/>
          </a:bodyPr>
          <a:lstStyle/>
          <a:p>
            <a:pPr algn="ctr">
              <a:lnSpc>
                <a:spcPts val="16799"/>
              </a:lnSpc>
            </a:pPr>
            <a:r>
              <a:rPr lang="en-US" sz="11999">
                <a:solidFill>
                  <a:srgbClr val="000000"/>
                </a:solidFill>
                <a:latin typeface="Black Mango"/>
              </a:rPr>
              <a:t>YOU </a:t>
            </a:r>
          </a:p>
        </p:txBody>
      </p:sp>
      <p:sp>
        <p:nvSpPr>
          <p:cNvPr name="TextBox 11" id="11"/>
          <p:cNvSpPr txBox="true"/>
          <p:nvPr/>
        </p:nvSpPr>
        <p:spPr>
          <a:xfrm rot="0">
            <a:off x="5815803" y="3355882"/>
            <a:ext cx="6656393" cy="2047892"/>
          </a:xfrm>
          <a:prstGeom prst="rect">
            <a:avLst/>
          </a:prstGeom>
        </p:spPr>
        <p:txBody>
          <a:bodyPr anchor="t" rtlCol="false" tIns="0" lIns="0" bIns="0" rIns="0">
            <a:spAutoFit/>
          </a:bodyPr>
          <a:lstStyle/>
          <a:p>
            <a:pPr algn="ctr">
              <a:lnSpc>
                <a:spcPts val="16799"/>
              </a:lnSpc>
            </a:pPr>
            <a:r>
              <a:rPr lang="en-US" sz="11999">
                <a:solidFill>
                  <a:srgbClr val="000000"/>
                </a:solidFill>
                <a:latin typeface="Black Mango"/>
              </a:rPr>
              <a:t>THANK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2198685" y="4537064"/>
            <a:ext cx="12529674" cy="5246370"/>
            <a:chOff x="0" y="0"/>
            <a:chExt cx="1941174" cy="812800"/>
          </a:xfrm>
        </p:grpSpPr>
        <p:sp>
          <p:nvSpPr>
            <p:cNvPr name="Freeform 9" id="9"/>
            <p:cNvSpPr/>
            <p:nvPr/>
          </p:nvSpPr>
          <p:spPr>
            <a:xfrm flipH="false" flipV="false" rot="0">
              <a:off x="0" y="0"/>
              <a:ext cx="1941174" cy="812800"/>
            </a:xfrm>
            <a:custGeom>
              <a:avLst/>
              <a:gdLst/>
              <a:ahLst/>
              <a:cxnLst/>
              <a:rect r="r" b="b" t="t" l="l"/>
              <a:pathLst>
                <a:path h="812800" w="1941174">
                  <a:moveTo>
                    <a:pt x="14211" y="0"/>
                  </a:moveTo>
                  <a:lnTo>
                    <a:pt x="1926963" y="0"/>
                  </a:lnTo>
                  <a:cubicBezTo>
                    <a:pt x="1930732" y="0"/>
                    <a:pt x="1934347" y="1497"/>
                    <a:pt x="1937012" y="4162"/>
                  </a:cubicBezTo>
                  <a:cubicBezTo>
                    <a:pt x="1939677" y="6828"/>
                    <a:pt x="1941174" y="10442"/>
                    <a:pt x="1941174" y="14211"/>
                  </a:cubicBezTo>
                  <a:lnTo>
                    <a:pt x="1941174" y="798589"/>
                  </a:lnTo>
                  <a:cubicBezTo>
                    <a:pt x="1941174" y="802358"/>
                    <a:pt x="1939677" y="805972"/>
                    <a:pt x="1937012" y="808638"/>
                  </a:cubicBezTo>
                  <a:cubicBezTo>
                    <a:pt x="1934347" y="811303"/>
                    <a:pt x="1930732" y="812800"/>
                    <a:pt x="1926963" y="812800"/>
                  </a:cubicBezTo>
                  <a:lnTo>
                    <a:pt x="14211" y="812800"/>
                  </a:lnTo>
                  <a:cubicBezTo>
                    <a:pt x="10442" y="812800"/>
                    <a:pt x="6828" y="811303"/>
                    <a:pt x="4162" y="808638"/>
                  </a:cubicBezTo>
                  <a:cubicBezTo>
                    <a:pt x="1497" y="805972"/>
                    <a:pt x="0" y="802358"/>
                    <a:pt x="0" y="798589"/>
                  </a:cubicBezTo>
                  <a:lnTo>
                    <a:pt x="0" y="14211"/>
                  </a:lnTo>
                  <a:cubicBezTo>
                    <a:pt x="0" y="10442"/>
                    <a:pt x="1497" y="6828"/>
                    <a:pt x="4162" y="4162"/>
                  </a:cubicBezTo>
                  <a:cubicBezTo>
                    <a:pt x="6828" y="1497"/>
                    <a:pt x="10442" y="0"/>
                    <a:pt x="14211" y="0"/>
                  </a:cubicBezTo>
                  <a:close/>
                </a:path>
              </a:pathLst>
            </a:custGeom>
            <a:blipFill>
              <a:blip r:embed="rId10"/>
              <a:stretch>
                <a:fillRect l="-9978" t="0" r="-9978" b="0"/>
              </a:stretch>
            </a:blipFill>
          </p:spPr>
        </p:sp>
      </p:grpSp>
      <p:sp>
        <p:nvSpPr>
          <p:cNvPr name="TextBox 10" id="10"/>
          <p:cNvSpPr txBox="true"/>
          <p:nvPr/>
        </p:nvSpPr>
        <p:spPr>
          <a:xfrm rot="0">
            <a:off x="1338362" y="1342401"/>
            <a:ext cx="16450476" cy="887095"/>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CB8470"/>
                </a:solidFill>
                <a:latin typeface="Canva Sans Bold"/>
              </a:rPr>
              <a:t>Retrieve all columns for all records in the dataset</a:t>
            </a:r>
          </a:p>
        </p:txBody>
      </p:sp>
      <p:sp>
        <p:nvSpPr>
          <p:cNvPr name="TextBox 11" id="11"/>
          <p:cNvSpPr txBox="true"/>
          <p:nvPr/>
        </p:nvSpPr>
        <p:spPr>
          <a:xfrm rot="0">
            <a:off x="1860578" y="2469801"/>
            <a:ext cx="14589898" cy="1304927"/>
          </a:xfrm>
          <a:prstGeom prst="rect">
            <a:avLst/>
          </a:prstGeom>
        </p:spPr>
        <p:txBody>
          <a:bodyPr anchor="t" rtlCol="false" tIns="0" lIns="0" bIns="0" rIns="0">
            <a:spAutoFit/>
          </a:bodyPr>
          <a:lstStyle/>
          <a:p>
            <a:pPr algn="ctr">
              <a:lnSpc>
                <a:spcPts val="5459"/>
              </a:lnSpc>
            </a:pPr>
            <a:r>
              <a:rPr lang="en-US" sz="3899">
                <a:solidFill>
                  <a:srgbClr val="C7CDBD"/>
                </a:solidFill>
                <a:latin typeface="Black Mango Bold"/>
              </a:rPr>
              <a:t>SYNTAX</a:t>
            </a:r>
          </a:p>
          <a:p>
            <a:pPr algn="ctr">
              <a:lnSpc>
                <a:spcPts val="5039"/>
              </a:lnSpc>
              <a:spcBef>
                <a:spcPct val="0"/>
              </a:spcBef>
            </a:pPr>
            <a:r>
              <a:rPr lang="en-US" sz="3599">
                <a:solidFill>
                  <a:srgbClr val="F4B5B0"/>
                </a:solidFill>
                <a:latin typeface="Black Mango Bold"/>
              </a:rPr>
              <a:t>SELECT * FROM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7242767" y="5898695"/>
            <a:ext cx="4419622" cy="3644198"/>
            <a:chOff x="0" y="0"/>
            <a:chExt cx="985750" cy="812800"/>
          </a:xfrm>
        </p:grpSpPr>
        <p:sp>
          <p:nvSpPr>
            <p:cNvPr name="Freeform 9" id="9"/>
            <p:cNvSpPr/>
            <p:nvPr/>
          </p:nvSpPr>
          <p:spPr>
            <a:xfrm flipH="false" flipV="false" rot="0">
              <a:off x="0" y="0"/>
              <a:ext cx="985750" cy="812800"/>
            </a:xfrm>
            <a:custGeom>
              <a:avLst/>
              <a:gdLst/>
              <a:ahLst/>
              <a:cxnLst/>
              <a:rect r="r" b="b" t="t" l="l"/>
              <a:pathLst>
                <a:path h="812800" w="985750">
                  <a:moveTo>
                    <a:pt x="40289" y="0"/>
                  </a:moveTo>
                  <a:lnTo>
                    <a:pt x="945461" y="0"/>
                  </a:lnTo>
                  <a:cubicBezTo>
                    <a:pt x="967712" y="0"/>
                    <a:pt x="985750" y="18038"/>
                    <a:pt x="985750" y="40289"/>
                  </a:cubicBezTo>
                  <a:lnTo>
                    <a:pt x="985750" y="772511"/>
                  </a:lnTo>
                  <a:cubicBezTo>
                    <a:pt x="985750" y="794762"/>
                    <a:pt x="967712" y="812800"/>
                    <a:pt x="945461" y="812800"/>
                  </a:cubicBezTo>
                  <a:lnTo>
                    <a:pt x="40289" y="812800"/>
                  </a:lnTo>
                  <a:cubicBezTo>
                    <a:pt x="18038" y="812800"/>
                    <a:pt x="0" y="794762"/>
                    <a:pt x="0" y="772511"/>
                  </a:cubicBezTo>
                  <a:lnTo>
                    <a:pt x="0" y="40289"/>
                  </a:lnTo>
                  <a:cubicBezTo>
                    <a:pt x="0" y="18038"/>
                    <a:pt x="18038" y="0"/>
                    <a:pt x="40289" y="0"/>
                  </a:cubicBezTo>
                  <a:close/>
                </a:path>
              </a:pathLst>
            </a:custGeom>
            <a:blipFill>
              <a:blip r:embed="rId10"/>
              <a:stretch>
                <a:fillRect l="-17686" t="0" r="-17686" b="0"/>
              </a:stretch>
            </a:blipFill>
          </p:spPr>
        </p:sp>
      </p:grpSp>
      <p:sp>
        <p:nvSpPr>
          <p:cNvPr name="TextBox 10" id="10"/>
          <p:cNvSpPr txBox="true"/>
          <p:nvPr/>
        </p:nvSpPr>
        <p:spPr>
          <a:xfrm rot="0">
            <a:off x="817367" y="734981"/>
            <a:ext cx="17270424" cy="1811020"/>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CB8470"/>
                </a:solidFill>
                <a:latin typeface="Canva Sans Bold"/>
              </a:rPr>
              <a:t>How many unique countries are represented in the dataset?</a:t>
            </a:r>
          </a:p>
        </p:txBody>
      </p:sp>
      <p:sp>
        <p:nvSpPr>
          <p:cNvPr name="TextBox 11" id="11"/>
          <p:cNvSpPr txBox="true"/>
          <p:nvPr/>
        </p:nvSpPr>
        <p:spPr>
          <a:xfrm rot="0">
            <a:off x="1860578" y="3496951"/>
            <a:ext cx="15398722" cy="1373044"/>
          </a:xfrm>
          <a:prstGeom prst="rect">
            <a:avLst/>
          </a:prstGeom>
        </p:spPr>
        <p:txBody>
          <a:bodyPr anchor="t" rtlCol="false" tIns="0" lIns="0" bIns="0" rIns="0">
            <a:spAutoFit/>
          </a:bodyPr>
          <a:lstStyle/>
          <a:p>
            <a:pPr algn="ctr">
              <a:lnSpc>
                <a:spcPts val="5762"/>
              </a:lnSpc>
            </a:pPr>
            <a:r>
              <a:rPr lang="en-US" sz="4116">
                <a:solidFill>
                  <a:srgbClr val="C7CDBD"/>
                </a:solidFill>
                <a:latin typeface="Black Mango Bold"/>
              </a:rPr>
              <a:t>SYNTAX</a:t>
            </a:r>
          </a:p>
          <a:p>
            <a:pPr algn="ctr">
              <a:lnSpc>
                <a:spcPts val="5319"/>
              </a:lnSpc>
              <a:spcBef>
                <a:spcPct val="0"/>
              </a:spcBef>
            </a:pPr>
            <a:r>
              <a:rPr lang="en-US" sz="3799">
                <a:solidFill>
                  <a:srgbClr val="F4B5B0"/>
                </a:solidFill>
                <a:latin typeface="Black Mango Bold"/>
              </a:rPr>
              <a:t>SELECT COUNT(DISTINCT COUNTRY) AS COUNT FROM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459362" y="5111496"/>
            <a:ext cx="9369275" cy="4699798"/>
          </a:xfrm>
          <a:custGeom>
            <a:avLst/>
            <a:gdLst/>
            <a:ahLst/>
            <a:cxnLst/>
            <a:rect r="r" b="b" t="t" l="l"/>
            <a:pathLst>
              <a:path h="4699798" w="9369275">
                <a:moveTo>
                  <a:pt x="0" y="0"/>
                </a:moveTo>
                <a:lnTo>
                  <a:pt x="9369276" y="0"/>
                </a:lnTo>
                <a:lnTo>
                  <a:pt x="9369276" y="4699798"/>
                </a:lnTo>
                <a:lnTo>
                  <a:pt x="0" y="4699798"/>
                </a:lnTo>
                <a:lnTo>
                  <a:pt x="0" y="0"/>
                </a:lnTo>
                <a:close/>
              </a:path>
            </a:pathLst>
          </a:custGeom>
          <a:blipFill>
            <a:blip r:embed="rId10"/>
            <a:stretch>
              <a:fillRect l="0" t="0" r="0" b="0"/>
            </a:stretch>
          </a:blipFill>
        </p:spPr>
      </p:sp>
      <p:sp>
        <p:nvSpPr>
          <p:cNvPr name="TextBox 9" id="9"/>
          <p:cNvSpPr txBox="true"/>
          <p:nvPr/>
        </p:nvSpPr>
        <p:spPr>
          <a:xfrm rot="0">
            <a:off x="828490" y="1392752"/>
            <a:ext cx="17259300" cy="770703"/>
          </a:xfrm>
          <a:prstGeom prst="rect">
            <a:avLst/>
          </a:prstGeom>
        </p:spPr>
        <p:txBody>
          <a:bodyPr anchor="t" rtlCol="false" tIns="0" lIns="0" bIns="0" rIns="0">
            <a:spAutoFit/>
          </a:bodyPr>
          <a:lstStyle/>
          <a:p>
            <a:pPr algn="ctr" marL="0" indent="0" lvl="0">
              <a:lnSpc>
                <a:spcPts val="6342"/>
              </a:lnSpc>
              <a:spcBef>
                <a:spcPct val="0"/>
              </a:spcBef>
            </a:pPr>
            <a:r>
              <a:rPr lang="en-US" sz="4530">
                <a:solidFill>
                  <a:srgbClr val="CB8470"/>
                </a:solidFill>
                <a:latin typeface="Canva Sans Bold"/>
              </a:rPr>
              <a:t>Select the names of all the customers on the 'Retail' channel.</a:t>
            </a:r>
          </a:p>
        </p:txBody>
      </p:sp>
      <p:sp>
        <p:nvSpPr>
          <p:cNvPr name="TextBox 10" id="10"/>
          <p:cNvSpPr txBox="true"/>
          <p:nvPr/>
        </p:nvSpPr>
        <p:spPr>
          <a:xfrm rot="0">
            <a:off x="1860578" y="2469801"/>
            <a:ext cx="14589898" cy="1943102"/>
          </a:xfrm>
          <a:prstGeom prst="rect">
            <a:avLst/>
          </a:prstGeom>
        </p:spPr>
        <p:txBody>
          <a:bodyPr anchor="t" rtlCol="false" tIns="0" lIns="0" bIns="0" rIns="0">
            <a:spAutoFit/>
          </a:bodyPr>
          <a:lstStyle/>
          <a:p>
            <a:pPr algn="ctr">
              <a:lnSpc>
                <a:spcPts val="5459"/>
              </a:lnSpc>
            </a:pPr>
            <a:r>
              <a:rPr lang="en-US" sz="3899">
                <a:solidFill>
                  <a:srgbClr val="C7CDBD"/>
                </a:solidFill>
                <a:latin typeface="Black Mango Bold"/>
              </a:rPr>
              <a:t>SYNTAX</a:t>
            </a:r>
          </a:p>
          <a:p>
            <a:pPr algn="ctr">
              <a:lnSpc>
                <a:spcPts val="5039"/>
              </a:lnSpc>
              <a:spcBef>
                <a:spcPct val="0"/>
              </a:spcBef>
            </a:pPr>
            <a:r>
              <a:rPr lang="en-US" sz="3599">
                <a:solidFill>
                  <a:srgbClr val="F4B5B0"/>
                </a:solidFill>
                <a:latin typeface="Black Mango Bold"/>
              </a:rPr>
              <a:t>SELECT DISTINCT `CUSTOMER NAME` FROM DATA WHERE `SUB-CHANNEL` = "RETAIL" LIMIT 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157864" y="6487734"/>
            <a:ext cx="9677234" cy="1578372"/>
          </a:xfrm>
          <a:custGeom>
            <a:avLst/>
            <a:gdLst/>
            <a:ahLst/>
            <a:cxnLst/>
            <a:rect r="r" b="b" t="t" l="l"/>
            <a:pathLst>
              <a:path h="1578372" w="9677234">
                <a:moveTo>
                  <a:pt x="0" y="0"/>
                </a:moveTo>
                <a:lnTo>
                  <a:pt x="9677234" y="0"/>
                </a:lnTo>
                <a:lnTo>
                  <a:pt x="9677234" y="1578372"/>
                </a:lnTo>
                <a:lnTo>
                  <a:pt x="0" y="1578372"/>
                </a:lnTo>
                <a:lnTo>
                  <a:pt x="0" y="0"/>
                </a:lnTo>
                <a:close/>
              </a:path>
            </a:pathLst>
          </a:custGeom>
          <a:blipFill>
            <a:blip r:embed="rId10"/>
            <a:stretch>
              <a:fillRect l="0" t="0" r="0" b="0"/>
            </a:stretch>
          </a:blipFill>
        </p:spPr>
      </p:sp>
      <p:sp>
        <p:nvSpPr>
          <p:cNvPr name="TextBox 9" id="9"/>
          <p:cNvSpPr txBox="true"/>
          <p:nvPr/>
        </p:nvSpPr>
        <p:spPr>
          <a:xfrm rot="0">
            <a:off x="1028700" y="942975"/>
            <a:ext cx="16450476" cy="2506980"/>
          </a:xfrm>
          <a:prstGeom prst="rect">
            <a:avLst/>
          </a:prstGeom>
        </p:spPr>
        <p:txBody>
          <a:bodyPr anchor="t" rtlCol="false" tIns="0" lIns="0" bIns="0" rIns="0">
            <a:spAutoFit/>
          </a:bodyPr>
          <a:lstStyle/>
          <a:p>
            <a:pPr algn="ctr">
              <a:lnSpc>
                <a:spcPts val="6720"/>
              </a:lnSpc>
            </a:pPr>
            <a:r>
              <a:rPr lang="en-US" sz="4800">
                <a:solidFill>
                  <a:srgbClr val="CB8470"/>
                </a:solidFill>
                <a:latin typeface="Canva Sans Bold"/>
              </a:rPr>
              <a:t>Find the total quantity sold for the ' Antibiotics' product class. </a:t>
            </a:r>
          </a:p>
          <a:p>
            <a:pPr algn="ctr" marL="0" indent="0" lvl="0">
              <a:lnSpc>
                <a:spcPts val="6720"/>
              </a:lnSpc>
              <a:spcBef>
                <a:spcPct val="0"/>
              </a:spcBef>
            </a:pPr>
          </a:p>
        </p:txBody>
      </p:sp>
      <p:sp>
        <p:nvSpPr>
          <p:cNvPr name="TextBox 10" id="10"/>
          <p:cNvSpPr txBox="true"/>
          <p:nvPr/>
        </p:nvSpPr>
        <p:spPr>
          <a:xfrm rot="0">
            <a:off x="1860578" y="3044975"/>
            <a:ext cx="14589898" cy="1795781"/>
          </a:xfrm>
          <a:prstGeom prst="rect">
            <a:avLst/>
          </a:prstGeom>
        </p:spPr>
        <p:txBody>
          <a:bodyPr anchor="t" rtlCol="false" tIns="0" lIns="0" bIns="0" rIns="0">
            <a:spAutoFit/>
          </a:bodyPr>
          <a:lstStyle/>
          <a:p>
            <a:pPr algn="ctr">
              <a:lnSpc>
                <a:spcPts val="5459"/>
              </a:lnSpc>
            </a:pPr>
            <a:r>
              <a:rPr lang="en-US" sz="3899">
                <a:solidFill>
                  <a:srgbClr val="C7CDBD"/>
                </a:solidFill>
                <a:latin typeface="Black Mango Bold"/>
              </a:rPr>
              <a:t>SYNTAX</a:t>
            </a:r>
          </a:p>
          <a:p>
            <a:pPr algn="ctr">
              <a:lnSpc>
                <a:spcPts val="4479"/>
              </a:lnSpc>
              <a:spcBef>
                <a:spcPct val="0"/>
              </a:spcBef>
            </a:pPr>
            <a:r>
              <a:rPr lang="en-US" sz="3199">
                <a:solidFill>
                  <a:srgbClr val="F4B5B0"/>
                </a:solidFill>
                <a:latin typeface="Black Mango Bold"/>
              </a:rPr>
              <a:t>SELECT SUM(QUANTITY) AS `TOTAL UNITS SOLD(ANTIBIOTICS)` FROM DATA WHERE `PRODUCT CLASS` = "ANTIBIOTICS";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7753145" y="4585869"/>
            <a:ext cx="2781711" cy="5194983"/>
          </a:xfrm>
          <a:custGeom>
            <a:avLst/>
            <a:gdLst/>
            <a:ahLst/>
            <a:cxnLst/>
            <a:rect r="r" b="b" t="t" l="l"/>
            <a:pathLst>
              <a:path h="5194983" w="2781711">
                <a:moveTo>
                  <a:pt x="0" y="0"/>
                </a:moveTo>
                <a:lnTo>
                  <a:pt x="2781710" y="0"/>
                </a:lnTo>
                <a:lnTo>
                  <a:pt x="2781710" y="5194984"/>
                </a:lnTo>
                <a:lnTo>
                  <a:pt x="0" y="5194984"/>
                </a:lnTo>
                <a:lnTo>
                  <a:pt x="0" y="0"/>
                </a:lnTo>
                <a:close/>
              </a:path>
            </a:pathLst>
          </a:custGeom>
          <a:blipFill>
            <a:blip r:embed="rId10"/>
            <a:stretch>
              <a:fillRect l="0" t="0" r="0" b="0"/>
            </a:stretch>
          </a:blipFill>
        </p:spPr>
      </p:sp>
      <p:sp>
        <p:nvSpPr>
          <p:cNvPr name="TextBox 9" id="9"/>
          <p:cNvSpPr txBox="true"/>
          <p:nvPr/>
        </p:nvSpPr>
        <p:spPr>
          <a:xfrm rot="0">
            <a:off x="1028700" y="942975"/>
            <a:ext cx="16450476" cy="1659255"/>
          </a:xfrm>
          <a:prstGeom prst="rect">
            <a:avLst/>
          </a:prstGeom>
        </p:spPr>
        <p:txBody>
          <a:bodyPr anchor="t" rtlCol="false" tIns="0" lIns="0" bIns="0" rIns="0">
            <a:spAutoFit/>
          </a:bodyPr>
          <a:lstStyle/>
          <a:p>
            <a:pPr algn="ctr">
              <a:lnSpc>
                <a:spcPts val="6720"/>
              </a:lnSpc>
            </a:pPr>
            <a:r>
              <a:rPr lang="en-US" sz="4800">
                <a:solidFill>
                  <a:srgbClr val="CB8470"/>
                </a:solidFill>
                <a:latin typeface="Canva Sans Bold"/>
              </a:rPr>
              <a:t>List all the distinct months present in the dataset. </a:t>
            </a:r>
          </a:p>
          <a:p>
            <a:pPr algn="ctr" marL="0" indent="0" lvl="0">
              <a:lnSpc>
                <a:spcPts val="6720"/>
              </a:lnSpc>
              <a:spcBef>
                <a:spcPct val="0"/>
              </a:spcBef>
            </a:pPr>
          </a:p>
        </p:txBody>
      </p:sp>
      <p:sp>
        <p:nvSpPr>
          <p:cNvPr name="TextBox 10" id="10"/>
          <p:cNvSpPr txBox="true"/>
          <p:nvPr/>
        </p:nvSpPr>
        <p:spPr>
          <a:xfrm rot="0">
            <a:off x="1860578" y="2599293"/>
            <a:ext cx="14589898" cy="1233806"/>
          </a:xfrm>
          <a:prstGeom prst="rect">
            <a:avLst/>
          </a:prstGeom>
        </p:spPr>
        <p:txBody>
          <a:bodyPr anchor="t" rtlCol="false" tIns="0" lIns="0" bIns="0" rIns="0">
            <a:spAutoFit/>
          </a:bodyPr>
          <a:lstStyle/>
          <a:p>
            <a:pPr algn="ctr">
              <a:lnSpc>
                <a:spcPts val="5459"/>
              </a:lnSpc>
            </a:pPr>
            <a:r>
              <a:rPr lang="en-US" sz="3899">
                <a:solidFill>
                  <a:srgbClr val="C7CDBD"/>
                </a:solidFill>
                <a:latin typeface="Black Mango Bold"/>
              </a:rPr>
              <a:t>SYNTAX</a:t>
            </a:r>
          </a:p>
          <a:p>
            <a:pPr algn="ctr">
              <a:lnSpc>
                <a:spcPts val="4479"/>
              </a:lnSpc>
              <a:spcBef>
                <a:spcPct val="0"/>
              </a:spcBef>
            </a:pPr>
            <a:r>
              <a:rPr lang="en-US" sz="3199">
                <a:solidFill>
                  <a:srgbClr val="F4B5B0"/>
                </a:solidFill>
                <a:latin typeface="Black Mango Bold"/>
              </a:rPr>
              <a:t>SELECT DISTINCT MONTH FROM DATA;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6307042" y="5435562"/>
            <a:ext cx="5855692" cy="4051666"/>
          </a:xfrm>
          <a:custGeom>
            <a:avLst/>
            <a:gdLst/>
            <a:ahLst/>
            <a:cxnLst/>
            <a:rect r="r" b="b" t="t" l="l"/>
            <a:pathLst>
              <a:path h="4051666" w="5855692">
                <a:moveTo>
                  <a:pt x="0" y="0"/>
                </a:moveTo>
                <a:lnTo>
                  <a:pt x="5855692" y="0"/>
                </a:lnTo>
                <a:lnTo>
                  <a:pt x="5855692" y="4051666"/>
                </a:lnTo>
                <a:lnTo>
                  <a:pt x="0" y="4051666"/>
                </a:lnTo>
                <a:lnTo>
                  <a:pt x="0" y="0"/>
                </a:lnTo>
                <a:close/>
              </a:path>
            </a:pathLst>
          </a:custGeom>
          <a:blipFill>
            <a:blip r:embed="rId10"/>
            <a:stretch>
              <a:fillRect l="0" t="0" r="0" b="0"/>
            </a:stretch>
          </a:blipFill>
        </p:spPr>
      </p:sp>
      <p:sp>
        <p:nvSpPr>
          <p:cNvPr name="TextBox 9" id="9"/>
          <p:cNvSpPr txBox="true"/>
          <p:nvPr/>
        </p:nvSpPr>
        <p:spPr>
          <a:xfrm rot="0">
            <a:off x="1028700" y="942975"/>
            <a:ext cx="16450476" cy="1659255"/>
          </a:xfrm>
          <a:prstGeom prst="rect">
            <a:avLst/>
          </a:prstGeom>
        </p:spPr>
        <p:txBody>
          <a:bodyPr anchor="t" rtlCol="false" tIns="0" lIns="0" bIns="0" rIns="0">
            <a:spAutoFit/>
          </a:bodyPr>
          <a:lstStyle/>
          <a:p>
            <a:pPr algn="ctr">
              <a:lnSpc>
                <a:spcPts val="6720"/>
              </a:lnSpc>
            </a:pPr>
            <a:r>
              <a:rPr lang="en-US" sz="4800">
                <a:solidFill>
                  <a:srgbClr val="CB8470"/>
                </a:solidFill>
                <a:latin typeface="Canva Sans Bold"/>
              </a:rPr>
              <a:t> Calculate the total sales for each year. </a:t>
            </a:r>
          </a:p>
          <a:p>
            <a:pPr algn="ctr" marL="0" indent="0" lvl="0">
              <a:lnSpc>
                <a:spcPts val="6720"/>
              </a:lnSpc>
              <a:spcBef>
                <a:spcPct val="0"/>
              </a:spcBef>
            </a:pPr>
          </a:p>
        </p:txBody>
      </p:sp>
      <p:sp>
        <p:nvSpPr>
          <p:cNvPr name="TextBox 10" id="10"/>
          <p:cNvSpPr txBox="true"/>
          <p:nvPr/>
        </p:nvSpPr>
        <p:spPr>
          <a:xfrm rot="0">
            <a:off x="1099342" y="2526030"/>
            <a:ext cx="15911498" cy="1795781"/>
          </a:xfrm>
          <a:prstGeom prst="rect">
            <a:avLst/>
          </a:prstGeom>
        </p:spPr>
        <p:txBody>
          <a:bodyPr anchor="t" rtlCol="false" tIns="0" lIns="0" bIns="0" rIns="0">
            <a:spAutoFit/>
          </a:bodyPr>
          <a:lstStyle/>
          <a:p>
            <a:pPr algn="ctr">
              <a:lnSpc>
                <a:spcPts val="5459"/>
              </a:lnSpc>
            </a:pPr>
            <a:r>
              <a:rPr lang="en-US" sz="3899">
                <a:solidFill>
                  <a:srgbClr val="C7CDBD"/>
                </a:solidFill>
                <a:latin typeface="Black Mango Bold"/>
              </a:rPr>
              <a:t>SYNTAX</a:t>
            </a:r>
          </a:p>
          <a:p>
            <a:pPr algn="ctr">
              <a:lnSpc>
                <a:spcPts val="4479"/>
              </a:lnSpc>
              <a:spcBef>
                <a:spcPct val="0"/>
              </a:spcBef>
            </a:pPr>
            <a:r>
              <a:rPr lang="en-US" sz="3199">
                <a:solidFill>
                  <a:srgbClr val="F4B5B0"/>
                </a:solidFill>
                <a:latin typeface="Black Mango Bold"/>
              </a:rPr>
              <a:t>SELECT  YEAR, SUM(SALES) AS `TOTAL SALES` FROM DATA GROUP BY  YEAR ORDER BY YEAR;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FF4"/>
        </a:solidFill>
      </p:bgPr>
    </p:bg>
    <p:spTree>
      <p:nvGrpSpPr>
        <p:cNvPr id="1" name=""/>
        <p:cNvGrpSpPr/>
        <p:nvPr/>
      </p:nvGrpSpPr>
      <p:grpSpPr>
        <a:xfrm>
          <a:off x="0" y="0"/>
          <a:ext cx="0" cy="0"/>
          <a:chOff x="0" y="0"/>
          <a:chExt cx="0" cy="0"/>
        </a:xfrm>
      </p:grpSpPr>
      <p:sp>
        <p:nvSpPr>
          <p:cNvPr name="Freeform 2" id="2"/>
          <p:cNvSpPr/>
          <p:nvPr/>
        </p:nvSpPr>
        <p:spPr>
          <a:xfrm flipH="true" flipV="false" rot="0">
            <a:off x="0" y="5845212"/>
            <a:ext cx="2198685" cy="4441788"/>
          </a:xfrm>
          <a:custGeom>
            <a:avLst/>
            <a:gdLst/>
            <a:ahLst/>
            <a:cxnLst/>
            <a:rect r="r" b="b" t="t" l="l"/>
            <a:pathLst>
              <a:path h="4441788" w="2198685">
                <a:moveTo>
                  <a:pt x="2198685" y="0"/>
                </a:moveTo>
                <a:lnTo>
                  <a:pt x="0" y="0"/>
                </a:lnTo>
                <a:lnTo>
                  <a:pt x="0" y="4441788"/>
                </a:lnTo>
                <a:lnTo>
                  <a:pt x="2198685" y="4441788"/>
                </a:lnTo>
                <a:lnTo>
                  <a:pt x="2198685" y="0"/>
                </a:lnTo>
                <a:close/>
              </a:path>
            </a:pathLst>
          </a:custGeom>
          <a:blipFill>
            <a:blip r:embed="rId2"/>
            <a:stretch>
              <a:fillRect l="0" t="0" r="0" b="0"/>
            </a:stretch>
          </a:blipFill>
        </p:spPr>
      </p:sp>
      <p:sp>
        <p:nvSpPr>
          <p:cNvPr name="Freeform 3" id="3"/>
          <p:cNvSpPr/>
          <p:nvPr/>
        </p:nvSpPr>
        <p:spPr>
          <a:xfrm flipH="false" flipV="false" rot="0">
            <a:off x="0" y="8663067"/>
            <a:ext cx="1860578" cy="1715885"/>
          </a:xfrm>
          <a:custGeom>
            <a:avLst/>
            <a:gdLst/>
            <a:ahLst/>
            <a:cxnLst/>
            <a:rect r="r" b="b" t="t" l="l"/>
            <a:pathLst>
              <a:path h="1715885" w="1860578">
                <a:moveTo>
                  <a:pt x="0" y="0"/>
                </a:moveTo>
                <a:lnTo>
                  <a:pt x="1860578" y="0"/>
                </a:lnTo>
                <a:lnTo>
                  <a:pt x="1860578" y="1715885"/>
                </a:lnTo>
                <a:lnTo>
                  <a:pt x="0" y="1715885"/>
                </a:lnTo>
                <a:lnTo>
                  <a:pt x="0" y="0"/>
                </a:lnTo>
                <a:close/>
              </a:path>
            </a:pathLst>
          </a:custGeom>
          <a:blipFill>
            <a:blip r:embed="rId3"/>
            <a:stretch>
              <a:fillRect l="0" t="0" r="0" b="0"/>
            </a:stretch>
          </a:blipFill>
        </p:spPr>
      </p:sp>
      <p:sp>
        <p:nvSpPr>
          <p:cNvPr name="Freeform 4" id="4"/>
          <p:cNvSpPr/>
          <p:nvPr/>
        </p:nvSpPr>
        <p:spPr>
          <a:xfrm flipH="false" flipV="false" rot="-103908">
            <a:off x="15868785" y="6820778"/>
            <a:ext cx="4438011" cy="4997865"/>
          </a:xfrm>
          <a:custGeom>
            <a:avLst/>
            <a:gdLst/>
            <a:ahLst/>
            <a:cxnLst/>
            <a:rect r="r" b="b" t="t" l="l"/>
            <a:pathLst>
              <a:path h="4997865" w="4438011">
                <a:moveTo>
                  <a:pt x="0" y="0"/>
                </a:moveTo>
                <a:lnTo>
                  <a:pt x="4438011" y="0"/>
                </a:lnTo>
                <a:lnTo>
                  <a:pt x="4438011" y="4997865"/>
                </a:lnTo>
                <a:lnTo>
                  <a:pt x="0" y="4997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098664">
            <a:off x="14672647" y="8118920"/>
            <a:ext cx="3555659" cy="4004205"/>
          </a:xfrm>
          <a:custGeom>
            <a:avLst/>
            <a:gdLst/>
            <a:ahLst/>
            <a:cxnLst/>
            <a:rect r="r" b="b" t="t" l="l"/>
            <a:pathLst>
              <a:path h="4004205" w="3555659">
                <a:moveTo>
                  <a:pt x="0" y="0"/>
                </a:moveTo>
                <a:lnTo>
                  <a:pt x="3555659" y="0"/>
                </a:lnTo>
                <a:lnTo>
                  <a:pt x="3555659" y="4004205"/>
                </a:lnTo>
                <a:lnTo>
                  <a:pt x="0" y="400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864967">
            <a:off x="13601700" y="749392"/>
            <a:ext cx="7315200" cy="558615"/>
          </a:xfrm>
          <a:custGeom>
            <a:avLst/>
            <a:gdLst/>
            <a:ahLst/>
            <a:cxnLst/>
            <a:rect r="r" b="b" t="t" l="l"/>
            <a:pathLst>
              <a:path h="558615" w="7315200">
                <a:moveTo>
                  <a:pt x="0" y="0"/>
                </a:moveTo>
                <a:lnTo>
                  <a:pt x="7315200" y="0"/>
                </a:lnTo>
                <a:lnTo>
                  <a:pt x="7315200" y="558616"/>
                </a:lnTo>
                <a:lnTo>
                  <a:pt x="0" y="558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386072">
            <a:off x="-1797022" y="420612"/>
            <a:ext cx="7315200" cy="558615"/>
          </a:xfrm>
          <a:custGeom>
            <a:avLst/>
            <a:gdLst/>
            <a:ahLst/>
            <a:cxnLst/>
            <a:rect r="r" b="b" t="t" l="l"/>
            <a:pathLst>
              <a:path h="558615" w="7315200">
                <a:moveTo>
                  <a:pt x="0" y="0"/>
                </a:moveTo>
                <a:lnTo>
                  <a:pt x="7315200" y="0"/>
                </a:lnTo>
                <a:lnTo>
                  <a:pt x="7315200" y="558615"/>
                </a:lnTo>
                <a:lnTo>
                  <a:pt x="0" y="5586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692347" y="6163689"/>
            <a:ext cx="10001286" cy="1297706"/>
          </a:xfrm>
          <a:custGeom>
            <a:avLst/>
            <a:gdLst/>
            <a:ahLst/>
            <a:cxnLst/>
            <a:rect r="r" b="b" t="t" l="l"/>
            <a:pathLst>
              <a:path h="1297706" w="10001286">
                <a:moveTo>
                  <a:pt x="0" y="0"/>
                </a:moveTo>
                <a:lnTo>
                  <a:pt x="10001286" y="0"/>
                </a:lnTo>
                <a:lnTo>
                  <a:pt x="10001286" y="1297706"/>
                </a:lnTo>
                <a:lnTo>
                  <a:pt x="0" y="1297706"/>
                </a:lnTo>
                <a:lnTo>
                  <a:pt x="0" y="0"/>
                </a:lnTo>
                <a:close/>
              </a:path>
            </a:pathLst>
          </a:custGeom>
          <a:blipFill>
            <a:blip r:embed="rId10"/>
            <a:stretch>
              <a:fillRect l="0" t="0" r="0" b="0"/>
            </a:stretch>
          </a:blipFill>
        </p:spPr>
      </p:sp>
      <p:sp>
        <p:nvSpPr>
          <p:cNvPr name="TextBox 9" id="9"/>
          <p:cNvSpPr txBox="true"/>
          <p:nvPr/>
        </p:nvSpPr>
        <p:spPr>
          <a:xfrm rot="0">
            <a:off x="1028700" y="942975"/>
            <a:ext cx="16450476" cy="1659255"/>
          </a:xfrm>
          <a:prstGeom prst="rect">
            <a:avLst/>
          </a:prstGeom>
        </p:spPr>
        <p:txBody>
          <a:bodyPr anchor="t" rtlCol="false" tIns="0" lIns="0" bIns="0" rIns="0">
            <a:spAutoFit/>
          </a:bodyPr>
          <a:lstStyle/>
          <a:p>
            <a:pPr algn="ctr">
              <a:lnSpc>
                <a:spcPts val="6720"/>
              </a:lnSpc>
            </a:pPr>
            <a:r>
              <a:rPr lang="en-US" sz="4800">
                <a:solidFill>
                  <a:srgbClr val="CB8470"/>
                </a:solidFill>
                <a:latin typeface="Canva Sans Bold"/>
              </a:rPr>
              <a:t>Find the customer with the highest sales value.</a:t>
            </a:r>
          </a:p>
          <a:p>
            <a:pPr algn="ctr" marL="0" indent="0" lvl="0">
              <a:lnSpc>
                <a:spcPts val="6720"/>
              </a:lnSpc>
              <a:spcBef>
                <a:spcPct val="0"/>
              </a:spcBef>
            </a:pPr>
          </a:p>
        </p:txBody>
      </p:sp>
      <p:sp>
        <p:nvSpPr>
          <p:cNvPr name="TextBox 10" id="10"/>
          <p:cNvSpPr txBox="true"/>
          <p:nvPr/>
        </p:nvSpPr>
        <p:spPr>
          <a:xfrm rot="0">
            <a:off x="469698" y="2838042"/>
            <a:ext cx="16789602" cy="1233806"/>
          </a:xfrm>
          <a:prstGeom prst="rect">
            <a:avLst/>
          </a:prstGeom>
        </p:spPr>
        <p:txBody>
          <a:bodyPr anchor="t" rtlCol="false" tIns="0" lIns="0" bIns="0" rIns="0">
            <a:spAutoFit/>
          </a:bodyPr>
          <a:lstStyle/>
          <a:p>
            <a:pPr algn="ctr">
              <a:lnSpc>
                <a:spcPts val="5459"/>
              </a:lnSpc>
            </a:pPr>
            <a:r>
              <a:rPr lang="en-US" sz="3899">
                <a:solidFill>
                  <a:srgbClr val="C7CDBD"/>
                </a:solidFill>
                <a:latin typeface="Black Mango Bold"/>
              </a:rPr>
              <a:t>SYNTAX</a:t>
            </a:r>
          </a:p>
          <a:p>
            <a:pPr algn="ctr">
              <a:lnSpc>
                <a:spcPts val="4479"/>
              </a:lnSpc>
              <a:spcBef>
                <a:spcPct val="0"/>
              </a:spcBef>
            </a:pPr>
            <a:r>
              <a:rPr lang="en-US" sz="3199">
                <a:solidFill>
                  <a:srgbClr val="F4B5B0"/>
                </a:solidFill>
                <a:latin typeface="Black Mango Bold"/>
              </a:rPr>
              <a:t>SELECT `CUSTOMER NAME`, SALES FROM DATA ORDER BY SALES DESC LIMIT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DAF_IdmmgA4</dc:identifier>
  <dcterms:modified xsi:type="dcterms:W3CDTF">2011-08-01T06:04:30Z</dcterms:modified>
  <cp:revision>1</cp:revision>
  <dc:title>PHARMA</dc:title>
</cp:coreProperties>
</file>