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97086C1-ABDC-45EF-A937-203802666A3B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60F5626-3637-4273-B86E-4D5453A084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498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7443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C83AD5-F5AF-4BDC-901E-85A05CCFFAAA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5963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C83AD5-F5AF-4BDC-901E-85A05CCFFAAA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015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C83AD5-F5AF-4BDC-901E-85A05CCFFAAA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0362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1699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2159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3705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0E81D3-9B82-44CA-B1F9-FCEFDC87935B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7971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934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1D35CA-82F5-4AD4-B9EC-66E805B73542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8650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4207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6436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13158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0094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7293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0605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20/06/2017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225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5AF73E9-BC3D-46B2-A91F-81F64B95A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854" y="2053921"/>
            <a:ext cx="9448800" cy="685800"/>
          </a:xfrm>
        </p:spPr>
        <p:txBody>
          <a:bodyPr>
            <a:prstTxWarp prst="textInflateBottom">
              <a:avLst/>
            </a:prstTxWarp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s-ES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st="29997" dir="5400000" sy="-100000" algn="bl" rotWithShape="0"/>
                </a:effectLst>
              </a:rPr>
              <a:t>ATRIBUTOS Y VARIABLES</a:t>
            </a:r>
          </a:p>
        </p:txBody>
      </p:sp>
    </p:spTree>
    <p:extLst>
      <p:ext uri="{BB962C8B-B14F-4D97-AF65-F5344CB8AC3E}">
        <p14:creationId xmlns:p14="http://schemas.microsoft.com/office/powerpoint/2010/main" val="830694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4750F-3616-46AB-AB0C-D39EC260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518" y="1342932"/>
            <a:ext cx="6403410" cy="926926"/>
          </a:xfrm>
        </p:spPr>
        <p:txBody>
          <a:bodyPr/>
          <a:lstStyle/>
          <a:p>
            <a:pPr algn="ctr"/>
            <a:r>
              <a:rPr lang="es-ES" cap="none" dirty="0">
                <a:ln w="0">
                  <a:solidFill>
                    <a:srgbClr val="FFFF00"/>
                  </a:solidFill>
                </a:ln>
                <a:solidFill>
                  <a:schemeClr val="bg2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ATRIBUTOS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7357B-8D7F-4A87-8367-7CCD641A8FBB}"/>
              </a:ext>
            </a:extLst>
          </p:cNvPr>
          <p:cNvSpPr txBox="1"/>
          <p:nvPr/>
        </p:nvSpPr>
        <p:spPr>
          <a:xfrm>
            <a:off x="647576" y="2816416"/>
            <a:ext cx="4583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Son las características cualitativas de los elementos a los cuales algunas veces se les puede notar su intensidad pero que por naturaleza dicha intensidad no puede ser cuantificada; existen en las observaciones resultantes diferencias de clase pero no de tamaño.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CDAF492-4C2D-46F4-BDBF-66B132195EA2}"/>
              </a:ext>
            </a:extLst>
          </p:cNvPr>
          <p:cNvSpPr txBox="1">
            <a:spLocks/>
          </p:cNvSpPr>
          <p:nvPr/>
        </p:nvSpPr>
        <p:spPr>
          <a:xfrm>
            <a:off x="5788590" y="1302707"/>
            <a:ext cx="6403410" cy="92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cap="none" dirty="0">
                <a:ln w="0">
                  <a:solidFill>
                    <a:srgbClr val="FFFF00"/>
                  </a:solidFill>
                </a:ln>
                <a:solidFill>
                  <a:schemeClr val="bg2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Variables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7DCE58-3529-4C37-AAF1-87B846D3A949}"/>
              </a:ext>
            </a:extLst>
          </p:cNvPr>
          <p:cNvSpPr txBox="1"/>
          <p:nvPr/>
        </p:nvSpPr>
        <p:spPr>
          <a:xfrm>
            <a:off x="6947786" y="2812005"/>
            <a:ext cx="4583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Son las características cuantitativas de los elementos que presentan distintos grados de intensidad que pueden cuantificarse. Aquí al clasificar las observaciones aparecen dos magnitudes numéricas: el tamaño de la clase y el numero de casos en cada clase.</a:t>
            </a:r>
          </a:p>
        </p:txBody>
      </p:sp>
    </p:spTree>
    <p:extLst>
      <p:ext uri="{BB962C8B-B14F-4D97-AF65-F5344CB8AC3E}">
        <p14:creationId xmlns:p14="http://schemas.microsoft.com/office/powerpoint/2010/main" val="594937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C178CB-1F74-4CD3-B0F8-494A654E28D0}"/>
              </a:ext>
            </a:extLst>
          </p:cNvPr>
          <p:cNvSpPr txBox="1">
            <a:spLocks/>
          </p:cNvSpPr>
          <p:nvPr/>
        </p:nvSpPr>
        <p:spPr>
          <a:xfrm>
            <a:off x="6149663" y="1302707"/>
            <a:ext cx="6403410" cy="92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cap="none" dirty="0">
                <a:ln w="0">
                  <a:solidFill>
                    <a:srgbClr val="FFFF00"/>
                  </a:solidFill>
                </a:ln>
                <a:solidFill>
                  <a:schemeClr val="bg2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Variables</a:t>
            </a:r>
          </a:p>
          <a:p>
            <a:pPr algn="ctr"/>
            <a:r>
              <a:rPr lang="es-ES" sz="4800" cap="none" dirty="0">
                <a:ln w="0">
                  <a:solidFill>
                    <a:srgbClr val="FFFF00"/>
                  </a:solidFill>
                </a:ln>
                <a:solidFill>
                  <a:schemeClr val="bg2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Continuas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43953C3-A10D-4862-901B-331DBAD571FB}"/>
              </a:ext>
            </a:extLst>
          </p:cNvPr>
          <p:cNvSpPr txBox="1">
            <a:spLocks/>
          </p:cNvSpPr>
          <p:nvPr/>
        </p:nvSpPr>
        <p:spPr>
          <a:xfrm>
            <a:off x="-253747" y="1302707"/>
            <a:ext cx="6403410" cy="92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cap="none" dirty="0">
                <a:ln w="0">
                  <a:solidFill>
                    <a:srgbClr val="FFFF00"/>
                  </a:solidFill>
                </a:ln>
                <a:solidFill>
                  <a:schemeClr val="bg2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Variables </a:t>
            </a:r>
          </a:p>
          <a:p>
            <a:pPr algn="ctr"/>
            <a:r>
              <a:rPr lang="es-ES" sz="4800" cap="none" dirty="0">
                <a:ln w="0">
                  <a:solidFill>
                    <a:srgbClr val="FFFF00"/>
                  </a:solidFill>
                </a:ln>
                <a:solidFill>
                  <a:schemeClr val="bg2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Discretas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116F91-CD17-4339-8A70-CCC8EA53AB97}"/>
              </a:ext>
            </a:extLst>
          </p:cNvPr>
          <p:cNvSpPr txBox="1"/>
          <p:nvPr/>
        </p:nvSpPr>
        <p:spPr>
          <a:xfrm>
            <a:off x="647576" y="2816416"/>
            <a:ext cx="4583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Es aquella que solo toma ciertos valores aislados, por lo general enteros, los cuales se obtienen por recuento.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9E73C-2855-4FFB-A3E0-0318B96B9853}"/>
              </a:ext>
            </a:extLst>
          </p:cNvPr>
          <p:cNvSpPr txBox="1"/>
          <p:nvPr/>
        </p:nvSpPr>
        <p:spPr>
          <a:xfrm>
            <a:off x="7059757" y="2816416"/>
            <a:ext cx="4583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Es aquella que puede tomar cualquier valor dentro de un intervalo. Los datos se obtienen por medición.</a:t>
            </a:r>
          </a:p>
        </p:txBody>
      </p:sp>
    </p:spTree>
    <p:extLst>
      <p:ext uri="{BB962C8B-B14F-4D97-AF65-F5344CB8AC3E}">
        <p14:creationId xmlns:p14="http://schemas.microsoft.com/office/powerpoint/2010/main" val="3216862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03AD2-4CD0-4925-88F3-388D016B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468159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s-ES" sz="4400" b="1" cap="none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Simbología Básica.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51EFBB1-4B78-4B51-AA39-44D7B8EE8772}"/>
                  </a:ext>
                </a:extLst>
              </p:cNvPr>
              <p:cNvSpPr txBox="1"/>
              <p:nvPr/>
            </p:nvSpPr>
            <p:spPr>
              <a:xfrm>
                <a:off x="3804388" y="1761187"/>
                <a:ext cx="4583221" cy="502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El  símbolo X</a:t>
                </a:r>
                <a:r>
                  <a:rPr lang="es-ES" baseline="-25000" dirty="0"/>
                  <a:t>i </a:t>
                </a:r>
                <a:r>
                  <a:rPr lang="es-ES" dirty="0"/>
                  <a:t>denota  uno cualquiera de los valores de un conjunto de datos.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El símbolo ∑   llamado sigma, es un símbolo de operación( operación de sumatoria ) que indica que debe practicarse la operación suma sobre los elementos o valores que se escriben después de el.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La formula de sumatoria se representara de la siguiente manera: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s-ES" dirty="0"/>
                            <m:t>X</m:t>
                          </m:r>
                          <m:r>
                            <m:rPr>
                              <m:nor/>
                            </m:rPr>
                            <a:rPr lang="es-ES" baseline="-25000" dirty="0"/>
                            <m:t>i</m:t>
                          </m:r>
                        </m:e>
                      </m:nary>
                    </m:oMath>
                  </m:oMathPara>
                </a14:m>
                <a:endParaRPr lang="es-ES" baseline="-25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51EFBB1-4B78-4B51-AA39-44D7B8EE8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388" y="1761187"/>
                <a:ext cx="4583221" cy="5026248"/>
              </a:xfrm>
              <a:prstGeom prst="rect">
                <a:avLst/>
              </a:prstGeom>
              <a:blipFill>
                <a:blip r:embed="rId2"/>
                <a:stretch>
                  <a:fillRect l="-798" t="-728" r="-1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181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37D24-C5D9-4D42-849C-6E052551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413" y="803011"/>
            <a:ext cx="8610600" cy="1293028"/>
          </a:xfrm>
        </p:spPr>
        <p:txBody>
          <a:bodyPr/>
          <a:lstStyle/>
          <a:p>
            <a:pPr algn="ctr"/>
            <a:r>
              <a:rPr lang="es-ES" b="1" cap="none" dirty="0">
                <a:ln w="13462">
                  <a:solidFill>
                    <a:schemeClr val="accent4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60000" endA="900" endPos="60000" dist="29997" dir="5400000" sy="-100000" algn="bl" rotWithShape="0"/>
                </a:effectLst>
              </a:rPr>
              <a:t>Propósito de las medidas de posición central.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5A44FC-CF29-4FC3-A59F-B5109659AC98}"/>
              </a:ext>
            </a:extLst>
          </p:cNvPr>
          <p:cNvSpPr txBox="1"/>
          <p:nvPr/>
        </p:nvSpPr>
        <p:spPr>
          <a:xfrm>
            <a:off x="2277413" y="2764902"/>
            <a:ext cx="78311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Valor medio: Es un valor representativo en cierto sentido de un conjunto de datos. Si los datos se ordenan de acuerdo a su magnitud, estos valores medios tienden a localizarse en el centro.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Tipos de valores medios: Media aritmética, Mediana, Modo, Media geométrica, Media armónica.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Su propósito es el de reducción de los datos, el de sustituir dichos datos por pocas magnitudes descriptivas de los aspectos principales de conjunto de datos que se trae.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1806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F26E9-4106-4268-B7B2-DF80BB32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3" y="1040230"/>
            <a:ext cx="3642987" cy="1293028"/>
          </a:xfrm>
        </p:spPr>
        <p:txBody>
          <a:bodyPr/>
          <a:lstStyle/>
          <a:p>
            <a:pPr algn="ctr"/>
            <a:r>
              <a:rPr lang="es-ES" b="1" cap="none" dirty="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60000" endA="900" endPos="60000" dist="29997" dir="5400000" sy="-100000" algn="bl" rotWithShape="0"/>
                </a:effectLst>
              </a:rPr>
              <a:t>El modo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BA75AF-C4B8-4D79-BBC1-F0C10506A7DC}"/>
              </a:ext>
            </a:extLst>
          </p:cNvPr>
          <p:cNvSpPr txBox="1"/>
          <p:nvPr/>
        </p:nvSpPr>
        <p:spPr>
          <a:xfrm>
            <a:off x="199503" y="2515791"/>
            <a:ext cx="4583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También llamado moda o valor modal, lo representamos por M</a:t>
            </a:r>
            <a:r>
              <a:rPr lang="es-ES" baseline="-25000" dirty="0"/>
              <a:t>o</a:t>
            </a:r>
            <a:r>
              <a:rPr lang="es-ES" dirty="0"/>
              <a:t>. 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utiliza para datos no agrupados que es el valor mas típico o que ocurre con mayor frecuencia.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puede obtener el modo tanto para poblaciones como muestras.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A2AE03-7967-4200-A0AB-E7E313397256}"/>
              </a:ext>
            </a:extLst>
          </p:cNvPr>
          <p:cNvSpPr txBox="1">
            <a:spLocks/>
          </p:cNvSpPr>
          <p:nvPr/>
        </p:nvSpPr>
        <p:spPr>
          <a:xfrm>
            <a:off x="7592860" y="393716"/>
            <a:ext cx="364298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cap="none" dirty="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60000" endA="900" endPos="60000" dist="29997" dir="5400000" sy="-100000" algn="bl" rotWithShape="0"/>
                </a:effectLst>
              </a:rPr>
              <a:t>La mediana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202242-8811-47F0-92DE-CFA2748A1B0A}"/>
              </a:ext>
            </a:extLst>
          </p:cNvPr>
          <p:cNvSpPr txBox="1"/>
          <p:nvPr/>
        </p:nvSpPr>
        <p:spPr>
          <a:xfrm>
            <a:off x="7122742" y="1722382"/>
            <a:ext cx="4583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Valor que divide a un conjunto de observaciones ordenadas por magnitud.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El numero de conservaciones por encima de la mediana es igual al número de observaciones por debajo de la misma.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Para los datos sin agrupar, la mediana es el valor central si el numero de observaciones es impar.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El promedio de los dos valores centrales si el numero de observaciones es par,</a:t>
            </a:r>
          </a:p>
        </p:txBody>
      </p:sp>
    </p:spTree>
    <p:extLst>
      <p:ext uri="{BB962C8B-B14F-4D97-AF65-F5344CB8AC3E}">
        <p14:creationId xmlns:p14="http://schemas.microsoft.com/office/powerpoint/2010/main" val="3697338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4DFD6-DA48-43D4-8A7F-98FA42FD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648" y="800674"/>
            <a:ext cx="8610600" cy="1293028"/>
          </a:xfrm>
        </p:spPr>
        <p:txBody>
          <a:bodyPr/>
          <a:lstStyle/>
          <a:p>
            <a:r>
              <a:rPr lang="es-ES" b="1" cap="none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F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60000" dist="29997" dir="5400000" sy="-100000" algn="bl" rotWithShape="0"/>
                </a:effectLst>
              </a:rPr>
              <a:t>Representación de la 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BE98B60-F9C3-4F94-B3BC-B527CAB9C063}"/>
                  </a:ext>
                </a:extLst>
              </p:cNvPr>
              <p:cNvSpPr txBox="1"/>
              <p:nvPr/>
            </p:nvSpPr>
            <p:spPr>
              <a:xfrm>
                <a:off x="2100595" y="2815067"/>
                <a:ext cx="4583221" cy="1268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/>
                  <a:t>Si n es impar:</a:t>
                </a:r>
              </a:p>
              <a:p>
                <a:pPr algn="just"/>
                <a:endParaRPr lang="es-ES" dirty="0"/>
              </a:p>
              <a:p>
                <a:pPr algn="just"/>
                <a:r>
                  <a:rPr lang="es-ES" sz="2800" dirty="0"/>
                  <a:t>Med=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BE98B60-F9C3-4F94-B3BC-B527CAB9C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5" y="2815067"/>
                <a:ext cx="4583221" cy="1268424"/>
              </a:xfrm>
              <a:prstGeom prst="rect">
                <a:avLst/>
              </a:prstGeom>
              <a:blipFill>
                <a:blip r:embed="rId2"/>
                <a:stretch>
                  <a:fillRect l="-2796" t="-28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B4AA54-17AF-4B67-B252-EB22C6FD7F1E}"/>
                  </a:ext>
                </a:extLst>
              </p:cNvPr>
              <p:cNvSpPr txBox="1"/>
              <p:nvPr/>
            </p:nvSpPr>
            <p:spPr>
              <a:xfrm>
                <a:off x="6683816" y="2546499"/>
                <a:ext cx="4583221" cy="160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/>
                  <a:t>Si n es par:</a:t>
                </a:r>
              </a:p>
              <a:p>
                <a:pPr algn="just"/>
                <a:endParaRPr lang="es-ES" dirty="0"/>
              </a:p>
              <a:p>
                <a:pPr algn="just"/>
                <a:r>
                  <a:rPr lang="es-ES" sz="2800" dirty="0"/>
                  <a:t>Med=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ctrl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s-E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</m:num>
                      <m:den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B4AA54-17AF-4B67-B252-EB22C6FD7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816" y="2546499"/>
                <a:ext cx="4583221" cy="1600631"/>
              </a:xfrm>
              <a:prstGeom prst="rect">
                <a:avLst/>
              </a:prstGeom>
              <a:blipFill>
                <a:blip r:embed="rId3"/>
                <a:stretch>
                  <a:fillRect l="-2660" t="-2290" b="-38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926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BB2AC-A101-4274-BEF5-D54049B1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8900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s-ES" b="1" cap="none" dirty="0">
                <a:ln w="13462">
                  <a:solidFill>
                    <a:srgbClr val="FFFF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</a:rPr>
              <a:t>Características y usos de las medidas de posición principales.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765147-1A18-41EB-944A-AEADE94FF4C0}"/>
              </a:ext>
            </a:extLst>
          </p:cNvPr>
          <p:cNvSpPr txBox="1"/>
          <p:nvPr/>
        </p:nvSpPr>
        <p:spPr>
          <a:xfrm>
            <a:off x="0" y="1882036"/>
            <a:ext cx="45832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En grupos pequeños de datos la moda puede ser completamente inestable. Esto se da mas que todo cuando se seleccionan muestras al azar.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En un conjunto simple de datos, la mediana no se afecta por el mayor o menor tamaño de las observaciones situadas por encima o por debajo de ellas.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media aritmética esta influida por el tamaño de cada observación en el grupo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7ABB5D-3D2C-41F3-B705-D449D5C0E0CD}"/>
              </a:ext>
            </a:extLst>
          </p:cNvPr>
          <p:cNvSpPr txBox="1"/>
          <p:nvPr/>
        </p:nvSpPr>
        <p:spPr>
          <a:xfrm>
            <a:off x="6815333" y="1882036"/>
            <a:ext cx="45832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tendencia central de grupos de observaciones con valores extremos en un solo sentido se mide probablemente mejor por la mediana.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consideran valores extremos aquellos que puedan desviar significativamente la tendencia central del conjunto.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Cuando el grupo de observaciones corresponde a una muestra aleatoria de un conjunto mayor, la media de la muestra  esta probablemente mas próxima al centro.</a:t>
            </a:r>
          </a:p>
        </p:txBody>
      </p:sp>
    </p:spTree>
    <p:extLst>
      <p:ext uri="{BB962C8B-B14F-4D97-AF65-F5344CB8AC3E}">
        <p14:creationId xmlns:p14="http://schemas.microsoft.com/office/powerpoint/2010/main" val="1786352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128B5-8943-43F1-885F-E100DC4A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356" y="689216"/>
            <a:ext cx="8610600" cy="1293028"/>
          </a:xfrm>
        </p:spPr>
        <p:txBody>
          <a:bodyPr/>
          <a:lstStyle/>
          <a:p>
            <a:pPr algn="ctr"/>
            <a:r>
              <a:rPr lang="es-ES" cap="none" dirty="0">
                <a:ln w="0"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Usos de las medidas de posición principales.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75F400-5D83-4265-9D03-720C18CBAB92}"/>
              </a:ext>
            </a:extLst>
          </p:cNvPr>
          <p:cNvSpPr txBox="1"/>
          <p:nvPr/>
        </p:nvSpPr>
        <p:spPr>
          <a:xfrm>
            <a:off x="2322012" y="2633598"/>
            <a:ext cx="8079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usa el valor modal cuando interesa el valor mas frecuente o mas típico, sin olvidar su gran sensibilidad. Es especialmente útil cuando se trata de clasificaciones de características cualitativas.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usa la mediana cuando interesa el valor central del conjunto o cuando el conjunto de datos es muy asimétrico la mediana es la mas representativa ya que se ve menso afectada por valores extremos que el promedio.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media aritmética es apropiada cuando el conjunto de datos es bastante simétrico y cuando se precise realizar cálculos posteriores.</a:t>
            </a:r>
          </a:p>
        </p:txBody>
      </p:sp>
    </p:spTree>
    <p:extLst>
      <p:ext uri="{BB962C8B-B14F-4D97-AF65-F5344CB8AC3E}">
        <p14:creationId xmlns:p14="http://schemas.microsoft.com/office/powerpoint/2010/main" val="1392098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156</TotalTime>
  <Words>670</Words>
  <Application>Microsoft Office PowerPoint</Application>
  <PresentationFormat>Panorámica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Century Gothic</vt:lpstr>
      <vt:lpstr>Estela de condensación</vt:lpstr>
      <vt:lpstr>Presentación de PowerPoint</vt:lpstr>
      <vt:lpstr>ATRIBUTOS</vt:lpstr>
      <vt:lpstr>Presentación de PowerPoint</vt:lpstr>
      <vt:lpstr>Simbología Básica.</vt:lpstr>
      <vt:lpstr>Propósito de las medidas de posición central.</vt:lpstr>
      <vt:lpstr>El modo</vt:lpstr>
      <vt:lpstr>Representación de la mediana</vt:lpstr>
      <vt:lpstr>Características y usos de las medidas de posición principales.</vt:lpstr>
      <vt:lpstr>Usos de las medidas de posición principales.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Andres Calderon Jimenez</dc:creator>
  <cp:lastModifiedBy>Daniel Andres Calderon Jimenez</cp:lastModifiedBy>
  <cp:revision>16</cp:revision>
  <dcterms:created xsi:type="dcterms:W3CDTF">2017-06-20T15:25:01Z</dcterms:created>
  <dcterms:modified xsi:type="dcterms:W3CDTF">2017-06-21T02:07:25Z</dcterms:modified>
</cp:coreProperties>
</file>