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5" r:id="rId3"/>
    <p:sldId id="260" r:id="rId4"/>
    <p:sldId id="267" r:id="rId5"/>
    <p:sldId id="266" r:id="rId6"/>
    <p:sldId id="280" r:id="rId7"/>
    <p:sldId id="282" r:id="rId8"/>
    <p:sldId id="281" r:id="rId9"/>
    <p:sldId id="275" r:id="rId10"/>
    <p:sldId id="277" r:id="rId11"/>
    <p:sldId id="276" r:id="rId12"/>
    <p:sldId id="279" r:id="rId13"/>
    <p:sldId id="272" r:id="rId14"/>
    <p:sldId id="273" r:id="rId15"/>
    <p:sldId id="268" r:id="rId16"/>
    <p:sldId id="283" r:id="rId17"/>
    <p:sldId id="285" r:id="rId18"/>
    <p:sldId id="270" r:id="rId19"/>
    <p:sldId id="284" r:id="rId20"/>
    <p:sldId id="269" r:id="rId21"/>
    <p:sldId id="286" r:id="rId22"/>
    <p:sldId id="256" r:id="rId23"/>
    <p:sldId id="257" r:id="rId24"/>
    <p:sldId id="258" r:id="rId25"/>
    <p:sldId id="261" r:id="rId26"/>
    <p:sldId id="271" r:id="rId27"/>
    <p:sldId id="262" r:id="rId28"/>
    <p:sldId id="263" r:id="rId29"/>
    <p:sldId id="264" r:id="rId30"/>
    <p:sldId id="287" r:id="rId31"/>
    <p:sldId id="28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F7692-C36F-4622-9EA3-2A60856A3906}" v="1222" dt="2020-02-25T16:23:5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3200" dirty="0"/>
              <a:t>Mujeres</a:t>
            </a:r>
            <a:r>
              <a:rPr lang="es-CR" sz="3200" baseline="0" dirty="0"/>
              <a:t> por Departamento</a:t>
            </a:r>
            <a:endParaRPr lang="es-CR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>
        <c:manualLayout>
          <c:layoutTarget val="inner"/>
          <c:xMode val="edge"/>
          <c:yMode val="edge"/>
          <c:x val="4.3252982536959403E-2"/>
          <c:y val="0.11327102845793827"/>
          <c:w val="0.92582475991423574"/>
          <c:h val="0.776523205383984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FB3-48EC-942E-8C8A85DEB0CC}"/>
              </c:ext>
            </c:extLst>
          </c:dPt>
          <c:cat>
            <c:strRef>
              <c:f>Hoja2!$B$4:$B$8</c:f>
              <c:strCache>
                <c:ptCount val="5"/>
                <c:pt idx="0">
                  <c:v>Gerencia</c:v>
                </c:pt>
                <c:pt idx="1">
                  <c:v>Administrativo </c:v>
                </c:pt>
                <c:pt idx="2">
                  <c:v>Operaciones</c:v>
                </c:pt>
                <c:pt idx="3">
                  <c:v>Colectivas</c:v>
                </c:pt>
                <c:pt idx="4">
                  <c:v>Media Geometrica</c:v>
                </c:pt>
              </c:strCache>
            </c:strRef>
          </c:cat>
          <c:val>
            <c:numRef>
              <c:f>Hoja2!$C$4:$C$8</c:f>
              <c:numCache>
                <c:formatCode>General</c:formatCode>
                <c:ptCount val="5"/>
                <c:pt idx="0">
                  <c:v>33.299999999999997</c:v>
                </c:pt>
                <c:pt idx="1">
                  <c:v>83.3</c:v>
                </c:pt>
                <c:pt idx="2">
                  <c:v>37.5</c:v>
                </c:pt>
                <c:pt idx="3">
                  <c:v>80</c:v>
                </c:pt>
                <c:pt idx="4">
                  <c:v>53.7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B3-48EC-942E-8C8A85DEB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240304"/>
        <c:axId val="219240864"/>
      </c:barChart>
      <c:catAx>
        <c:axId val="21924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9240864"/>
        <c:crosses val="autoZero"/>
        <c:auto val="1"/>
        <c:lblAlgn val="ctr"/>
        <c:lblOffset val="100"/>
        <c:noMultiLvlLbl val="0"/>
      </c:catAx>
      <c:valAx>
        <c:axId val="2192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924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3600"/>
              <a:t>Consumo</a:t>
            </a:r>
            <a:r>
              <a:rPr lang="es-CR" sz="3600" baseline="0"/>
              <a:t> de Electricidad</a:t>
            </a:r>
            <a:endParaRPr lang="es-CR" sz="3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F2D-425B-979E-0830E79427F8}"/>
              </c:ext>
            </c:extLst>
          </c:dPt>
          <c:cat>
            <c:strRef>
              <c:f>Hoja2!$E$11:$E$18</c:f>
              <c:strCache>
                <c:ptCount val="8"/>
                <c:pt idx="0">
                  <c:v>Junio 2018</c:v>
                </c:pt>
                <c:pt idx="1">
                  <c:v>Julio 2018</c:v>
                </c:pt>
                <c:pt idx="2">
                  <c:v>Agosto 2018</c:v>
                </c:pt>
                <c:pt idx="3">
                  <c:v>Septiembre 2018</c:v>
                </c:pt>
                <c:pt idx="4">
                  <c:v>Octubre 2018</c:v>
                </c:pt>
                <c:pt idx="5">
                  <c:v>Noviembre 2018</c:v>
                </c:pt>
                <c:pt idx="6">
                  <c:v>Diciembre 2018</c:v>
                </c:pt>
                <c:pt idx="7">
                  <c:v>Media Geometrica</c:v>
                </c:pt>
              </c:strCache>
            </c:strRef>
          </c:cat>
          <c:val>
            <c:numRef>
              <c:f>Hoja2!$F$11:$F$18</c:f>
              <c:numCache>
                <c:formatCode>General</c:formatCode>
                <c:ptCount val="8"/>
                <c:pt idx="0">
                  <c:v>8.9499999999999993</c:v>
                </c:pt>
                <c:pt idx="1">
                  <c:v>8.58</c:v>
                </c:pt>
                <c:pt idx="2">
                  <c:v>7.86</c:v>
                </c:pt>
                <c:pt idx="3">
                  <c:v>8.9600000000000009</c:v>
                </c:pt>
                <c:pt idx="4">
                  <c:v>9.17</c:v>
                </c:pt>
                <c:pt idx="5">
                  <c:v>9.57</c:v>
                </c:pt>
                <c:pt idx="6">
                  <c:v>10.199999999999999</c:v>
                </c:pt>
                <c:pt idx="7">
                  <c:v>9.01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F2D-425B-979E-0830E79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376448"/>
        <c:axId val="219375888"/>
      </c:barChart>
      <c:catAx>
        <c:axId val="21937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9375888"/>
        <c:crosses val="autoZero"/>
        <c:auto val="1"/>
        <c:lblAlgn val="ctr"/>
        <c:lblOffset val="100"/>
        <c:noMultiLvlLbl val="0"/>
      </c:catAx>
      <c:valAx>
        <c:axId val="2193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1937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37.png"/><Relationship Id="rId6" Type="http://schemas.openxmlformats.org/officeDocument/2006/relationships/image" Target="../media/image47.svg"/><Relationship Id="rId5" Type="http://schemas.openxmlformats.org/officeDocument/2006/relationships/image" Target="../media/image43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81BA-32D8-4F00-B289-4A3BDB680E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9AC5F4-6147-4106-9EAA-E8D34439AC4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¿Por qué es importante el estudio de la variabilidad? Porque su cuantificación nos permite saber hasta qué punto es válido el uso de las distintas medidas.</a:t>
          </a:r>
          <a:endParaRPr lang="en-US"/>
        </a:p>
      </dgm:t>
    </dgm:pt>
    <dgm:pt modelId="{D0728B6D-5342-4786-AFB9-914DE16F816B}" type="parTrans" cxnId="{30A07255-212F-4A1A-B508-57A2E81D1A53}">
      <dgm:prSet/>
      <dgm:spPr/>
      <dgm:t>
        <a:bodyPr/>
        <a:lstStyle/>
        <a:p>
          <a:endParaRPr lang="en-US"/>
        </a:p>
      </dgm:t>
    </dgm:pt>
    <dgm:pt modelId="{30E63EE6-E276-41DD-8675-8B3AC3D54449}" type="sibTrans" cxnId="{30A07255-212F-4A1A-B508-57A2E81D1A53}">
      <dgm:prSet/>
      <dgm:spPr/>
      <dgm:t>
        <a:bodyPr/>
        <a:lstStyle/>
        <a:p>
          <a:endParaRPr lang="en-US"/>
        </a:p>
      </dgm:t>
    </dgm:pt>
    <dgm:pt modelId="{C0BF8F09-80D7-420B-8102-7176CC86101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¿Cuáles son los usos equivocados de la Estadística? No tomar en cuenta el concepto de variabilidad.</a:t>
          </a:r>
          <a:endParaRPr lang="en-US"/>
        </a:p>
      </dgm:t>
    </dgm:pt>
    <dgm:pt modelId="{80863569-31EE-4D61-9F86-8820946D24F8}" type="parTrans" cxnId="{63EA1781-1D97-4A66-A27B-66D2CC0BE280}">
      <dgm:prSet/>
      <dgm:spPr/>
      <dgm:t>
        <a:bodyPr/>
        <a:lstStyle/>
        <a:p>
          <a:endParaRPr lang="en-US"/>
        </a:p>
      </dgm:t>
    </dgm:pt>
    <dgm:pt modelId="{398B9372-B814-4FD5-9A78-552C41E6D2BD}" type="sibTrans" cxnId="{63EA1781-1D97-4A66-A27B-66D2CC0BE280}">
      <dgm:prSet/>
      <dgm:spPr/>
      <dgm:t>
        <a:bodyPr/>
        <a:lstStyle/>
        <a:p>
          <a:endParaRPr lang="en-US"/>
        </a:p>
      </dgm:t>
    </dgm:pt>
    <dgm:pt modelId="{F4317BE9-E2B3-4A50-9A1B-8FD03D93888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grado de las observaciones tienden a </a:t>
          </a:r>
          <a:r>
            <a:rPr lang="es-ES" b="1"/>
            <a:t>concentrarse</a:t>
          </a:r>
          <a:r>
            <a:rPr lang="es-ES"/>
            <a:t> o d</a:t>
          </a:r>
          <a:r>
            <a:rPr lang="es-ES" b="1"/>
            <a:t>ispersarse.</a:t>
          </a:r>
          <a:endParaRPr lang="en-US"/>
        </a:p>
      </dgm:t>
    </dgm:pt>
    <dgm:pt modelId="{7879CC55-6950-4E28-98CB-F3289BD5BB21}" type="parTrans" cxnId="{D431430B-CF1D-4772-8D0E-163D117B2687}">
      <dgm:prSet/>
      <dgm:spPr/>
      <dgm:t>
        <a:bodyPr/>
        <a:lstStyle/>
        <a:p>
          <a:endParaRPr lang="en-US"/>
        </a:p>
      </dgm:t>
    </dgm:pt>
    <dgm:pt modelId="{930CB242-5B13-4A2C-B4A9-7E7775EC4FDD}" type="sibTrans" cxnId="{D431430B-CF1D-4772-8D0E-163D117B2687}">
      <dgm:prSet/>
      <dgm:spPr/>
      <dgm:t>
        <a:bodyPr/>
        <a:lstStyle/>
        <a:p>
          <a:endParaRPr lang="en-US"/>
        </a:p>
      </dgm:t>
    </dgm:pt>
    <dgm:pt modelId="{2041E978-9C41-4B83-B6D0-88209ACCA6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Medidas de</a:t>
          </a:r>
          <a:r>
            <a:rPr lang="es-ES" b="1"/>
            <a:t> dispersión </a:t>
          </a:r>
          <a:r>
            <a:rPr lang="es-ES"/>
            <a:t>es medir (cuantificar) el grado de variabilidad.</a:t>
          </a:r>
          <a:endParaRPr lang="en-US"/>
        </a:p>
      </dgm:t>
    </dgm:pt>
    <dgm:pt modelId="{A816A1ED-499D-4270-8203-453A8A13BEA8}" type="parTrans" cxnId="{E00D3A87-ADAD-4433-B40B-E79A1BBE92E9}">
      <dgm:prSet/>
      <dgm:spPr/>
      <dgm:t>
        <a:bodyPr/>
        <a:lstStyle/>
        <a:p>
          <a:endParaRPr lang="en-US"/>
        </a:p>
      </dgm:t>
    </dgm:pt>
    <dgm:pt modelId="{439EEC03-5F8C-42E7-A500-208BA7522AA2}" type="sibTrans" cxnId="{E00D3A87-ADAD-4433-B40B-E79A1BBE92E9}">
      <dgm:prSet/>
      <dgm:spPr/>
      <dgm:t>
        <a:bodyPr/>
        <a:lstStyle/>
        <a:p>
          <a:endParaRPr lang="en-US"/>
        </a:p>
      </dgm:t>
    </dgm:pt>
    <dgm:pt modelId="{7059A456-26D5-40BD-A248-D3DE5B0B7C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Las medidas de variabilidad mas comunes: </a:t>
          </a:r>
          <a:r>
            <a:rPr lang="es-ES" b="1"/>
            <a:t>El recorido, la desviasion media, la variancia y su raíz cuadrada.</a:t>
          </a:r>
          <a:endParaRPr lang="en-US"/>
        </a:p>
      </dgm:t>
    </dgm:pt>
    <dgm:pt modelId="{0E3EA4E0-CF90-4A1E-A4BA-AA3634EEA810}" type="parTrans" cxnId="{B85C67E7-97F0-4A53-A741-2A9555EE2B4F}">
      <dgm:prSet/>
      <dgm:spPr/>
      <dgm:t>
        <a:bodyPr/>
        <a:lstStyle/>
        <a:p>
          <a:endParaRPr lang="en-US"/>
        </a:p>
      </dgm:t>
    </dgm:pt>
    <dgm:pt modelId="{BE84B130-3EB0-4BE5-8FA2-82110201A190}" type="sibTrans" cxnId="{B85C67E7-97F0-4A53-A741-2A9555EE2B4F}">
      <dgm:prSet/>
      <dgm:spPr/>
      <dgm:t>
        <a:bodyPr/>
        <a:lstStyle/>
        <a:p>
          <a:endParaRPr lang="en-US"/>
        </a:p>
      </dgm:t>
    </dgm:pt>
    <dgm:pt modelId="{B0780B67-2495-43E9-B064-34041C2F1D75}" type="pres">
      <dgm:prSet presAssocID="{6F1A81BA-32D8-4F00-B289-4A3BDB680E7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8331D6FC-8B6A-44BD-B0FD-05FE9746E9CB}" type="pres">
      <dgm:prSet presAssocID="{7F9AC5F4-6147-4106-9EAA-E8D34439AC45}" presName="compNode" presStyleCnt="0"/>
      <dgm:spPr/>
    </dgm:pt>
    <dgm:pt modelId="{BC416D2B-A7C1-415D-A66F-C4FB35745342}" type="pres">
      <dgm:prSet presAssocID="{7F9AC5F4-6147-4106-9EAA-E8D34439AC45}" presName="bgRect" presStyleLbl="bgShp" presStyleIdx="0" presStyleCnt="5"/>
      <dgm:spPr/>
    </dgm:pt>
    <dgm:pt modelId="{C9784615-13DA-455E-B67B-3540F9358DFD}" type="pres">
      <dgm:prSet presAssocID="{7F9AC5F4-6147-4106-9EAA-E8D34439AC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D3D53DB-72C6-4363-84D4-34E89B10E7C6}" type="pres">
      <dgm:prSet presAssocID="{7F9AC5F4-6147-4106-9EAA-E8D34439AC45}" presName="spaceRect" presStyleCnt="0"/>
      <dgm:spPr/>
    </dgm:pt>
    <dgm:pt modelId="{3CAB1818-A50D-481E-86C6-7309C4681491}" type="pres">
      <dgm:prSet presAssocID="{7F9AC5F4-6147-4106-9EAA-E8D34439AC45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  <dgm:pt modelId="{EA284684-F2C9-4203-9F0C-ACE0C5A052E9}" type="pres">
      <dgm:prSet presAssocID="{30E63EE6-E276-41DD-8675-8B3AC3D54449}" presName="sibTrans" presStyleCnt="0"/>
      <dgm:spPr/>
    </dgm:pt>
    <dgm:pt modelId="{671922DA-8B12-429E-9354-90FBB9366776}" type="pres">
      <dgm:prSet presAssocID="{C0BF8F09-80D7-420B-8102-7176CC861019}" presName="compNode" presStyleCnt="0"/>
      <dgm:spPr/>
    </dgm:pt>
    <dgm:pt modelId="{4329A038-34D8-406E-B6C8-BEBE40738A61}" type="pres">
      <dgm:prSet presAssocID="{C0BF8F09-80D7-420B-8102-7176CC861019}" presName="bgRect" presStyleLbl="bgShp" presStyleIdx="1" presStyleCnt="5"/>
      <dgm:spPr/>
    </dgm:pt>
    <dgm:pt modelId="{4F80384E-B7A9-47C6-AE44-958228887485}" type="pres">
      <dgm:prSet presAssocID="{C0BF8F09-80D7-420B-8102-7176CC8610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DEBC3AA-B801-406E-85B8-EDE78B18C693}" type="pres">
      <dgm:prSet presAssocID="{C0BF8F09-80D7-420B-8102-7176CC861019}" presName="spaceRect" presStyleCnt="0"/>
      <dgm:spPr/>
    </dgm:pt>
    <dgm:pt modelId="{BE927576-2907-4590-8F0F-93436298FDF7}" type="pres">
      <dgm:prSet presAssocID="{C0BF8F09-80D7-420B-8102-7176CC861019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  <dgm:pt modelId="{FCF51325-DCB3-40BC-8585-3B83E1A191F6}" type="pres">
      <dgm:prSet presAssocID="{398B9372-B814-4FD5-9A78-552C41E6D2BD}" presName="sibTrans" presStyleCnt="0"/>
      <dgm:spPr/>
    </dgm:pt>
    <dgm:pt modelId="{E2A7C534-590D-4448-9B2F-B353F0B9D901}" type="pres">
      <dgm:prSet presAssocID="{F4317BE9-E2B3-4A50-9A1B-8FD03D938881}" presName="compNode" presStyleCnt="0"/>
      <dgm:spPr/>
    </dgm:pt>
    <dgm:pt modelId="{3BAFB2D3-4FE8-4265-8E84-CBA5C9A5BE09}" type="pres">
      <dgm:prSet presAssocID="{F4317BE9-E2B3-4A50-9A1B-8FD03D938881}" presName="bgRect" presStyleLbl="bgShp" presStyleIdx="2" presStyleCnt="5"/>
      <dgm:spPr/>
    </dgm:pt>
    <dgm:pt modelId="{94788681-DE5B-4849-B47D-7B0F1A3978D1}" type="pres">
      <dgm:prSet presAssocID="{F4317BE9-E2B3-4A50-9A1B-8FD03D9388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2DF7FBA-A0E5-4126-B3F8-059DAEB9F0B1}" type="pres">
      <dgm:prSet presAssocID="{F4317BE9-E2B3-4A50-9A1B-8FD03D938881}" presName="spaceRect" presStyleCnt="0"/>
      <dgm:spPr/>
    </dgm:pt>
    <dgm:pt modelId="{0BFA3538-2000-4E4A-B352-9D4DFF2F90B4}" type="pres">
      <dgm:prSet presAssocID="{F4317BE9-E2B3-4A50-9A1B-8FD03D938881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  <dgm:pt modelId="{0A0467FD-CD08-46BD-94C4-F74E9E4AFC4F}" type="pres">
      <dgm:prSet presAssocID="{930CB242-5B13-4A2C-B4A9-7E7775EC4FDD}" presName="sibTrans" presStyleCnt="0"/>
      <dgm:spPr/>
    </dgm:pt>
    <dgm:pt modelId="{24A5482A-2691-42D3-956C-F2E71ABDD81D}" type="pres">
      <dgm:prSet presAssocID="{2041E978-9C41-4B83-B6D0-88209ACCA6C3}" presName="compNode" presStyleCnt="0"/>
      <dgm:spPr/>
    </dgm:pt>
    <dgm:pt modelId="{8E1DEC42-74F8-48DD-B28B-BC162C6CF317}" type="pres">
      <dgm:prSet presAssocID="{2041E978-9C41-4B83-B6D0-88209ACCA6C3}" presName="bgRect" presStyleLbl="bgShp" presStyleIdx="3" presStyleCnt="5"/>
      <dgm:spPr/>
    </dgm:pt>
    <dgm:pt modelId="{AFC94BAC-AA9D-4048-90FE-BD68139EA8F7}" type="pres">
      <dgm:prSet presAssocID="{2041E978-9C41-4B83-B6D0-88209ACCA6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8882B0F-A09A-4792-8203-95C60DF842FA}" type="pres">
      <dgm:prSet presAssocID="{2041E978-9C41-4B83-B6D0-88209ACCA6C3}" presName="spaceRect" presStyleCnt="0"/>
      <dgm:spPr/>
    </dgm:pt>
    <dgm:pt modelId="{A63DC7F8-223A-44CC-8DD0-FDEA9B45406A}" type="pres">
      <dgm:prSet presAssocID="{2041E978-9C41-4B83-B6D0-88209ACCA6C3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  <dgm:pt modelId="{5C8811D4-8F21-4706-BA3E-323EC31E69D3}" type="pres">
      <dgm:prSet presAssocID="{439EEC03-5F8C-42E7-A500-208BA7522AA2}" presName="sibTrans" presStyleCnt="0"/>
      <dgm:spPr/>
    </dgm:pt>
    <dgm:pt modelId="{FFAA4DFA-743D-477C-903C-FDE42D38892C}" type="pres">
      <dgm:prSet presAssocID="{7059A456-26D5-40BD-A248-D3DE5B0B7CB2}" presName="compNode" presStyleCnt="0"/>
      <dgm:spPr/>
    </dgm:pt>
    <dgm:pt modelId="{0093ACA3-4358-4B74-B620-7949BC5C8DE9}" type="pres">
      <dgm:prSet presAssocID="{7059A456-26D5-40BD-A248-D3DE5B0B7CB2}" presName="bgRect" presStyleLbl="bgShp" presStyleIdx="4" presStyleCnt="5"/>
      <dgm:spPr/>
    </dgm:pt>
    <dgm:pt modelId="{17C814C4-F667-49B8-9B57-17A108EA2C0E}" type="pres">
      <dgm:prSet presAssocID="{7059A456-26D5-40BD-A248-D3DE5B0B7C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9E79146-B520-4B3B-A57C-E910916BF0FB}" type="pres">
      <dgm:prSet presAssocID="{7059A456-26D5-40BD-A248-D3DE5B0B7CB2}" presName="spaceRect" presStyleCnt="0"/>
      <dgm:spPr/>
    </dgm:pt>
    <dgm:pt modelId="{70120DA1-3BFB-45EF-AE6E-2C565791163C}" type="pres">
      <dgm:prSet presAssocID="{7059A456-26D5-40BD-A248-D3DE5B0B7CB2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CR"/>
        </a:p>
      </dgm:t>
    </dgm:pt>
  </dgm:ptLst>
  <dgm:cxnLst>
    <dgm:cxn modelId="{137D16CD-D888-4E26-913C-B5E9E051796B}" type="presOf" srcId="{7F9AC5F4-6147-4106-9EAA-E8D34439AC45}" destId="{3CAB1818-A50D-481E-86C6-7309C4681491}" srcOrd="0" destOrd="0" presId="urn:microsoft.com/office/officeart/2018/2/layout/IconVerticalSolidList"/>
    <dgm:cxn modelId="{30A07255-212F-4A1A-B508-57A2E81D1A53}" srcId="{6F1A81BA-32D8-4F00-B289-4A3BDB680E70}" destId="{7F9AC5F4-6147-4106-9EAA-E8D34439AC45}" srcOrd="0" destOrd="0" parTransId="{D0728B6D-5342-4786-AFB9-914DE16F816B}" sibTransId="{30E63EE6-E276-41DD-8675-8B3AC3D54449}"/>
    <dgm:cxn modelId="{63EA1781-1D97-4A66-A27B-66D2CC0BE280}" srcId="{6F1A81BA-32D8-4F00-B289-4A3BDB680E70}" destId="{C0BF8F09-80D7-420B-8102-7176CC861019}" srcOrd="1" destOrd="0" parTransId="{80863569-31EE-4D61-9F86-8820946D24F8}" sibTransId="{398B9372-B814-4FD5-9A78-552C41E6D2BD}"/>
    <dgm:cxn modelId="{62DC7679-19B2-4FC0-8E5B-DE1F2303293E}" type="presOf" srcId="{2041E978-9C41-4B83-B6D0-88209ACCA6C3}" destId="{A63DC7F8-223A-44CC-8DD0-FDEA9B45406A}" srcOrd="0" destOrd="0" presId="urn:microsoft.com/office/officeart/2018/2/layout/IconVerticalSolidList"/>
    <dgm:cxn modelId="{36A1CD22-BDE9-4625-8C28-305DA26877EF}" type="presOf" srcId="{F4317BE9-E2B3-4A50-9A1B-8FD03D938881}" destId="{0BFA3538-2000-4E4A-B352-9D4DFF2F90B4}" srcOrd="0" destOrd="0" presId="urn:microsoft.com/office/officeart/2018/2/layout/IconVerticalSolidList"/>
    <dgm:cxn modelId="{E00D3A87-ADAD-4433-B40B-E79A1BBE92E9}" srcId="{6F1A81BA-32D8-4F00-B289-4A3BDB680E70}" destId="{2041E978-9C41-4B83-B6D0-88209ACCA6C3}" srcOrd="3" destOrd="0" parTransId="{A816A1ED-499D-4270-8203-453A8A13BEA8}" sibTransId="{439EEC03-5F8C-42E7-A500-208BA7522AA2}"/>
    <dgm:cxn modelId="{680EFE15-486A-46A4-B51B-48FE103F04B5}" type="presOf" srcId="{6F1A81BA-32D8-4F00-B289-4A3BDB680E70}" destId="{B0780B67-2495-43E9-B064-34041C2F1D75}" srcOrd="0" destOrd="0" presId="urn:microsoft.com/office/officeart/2018/2/layout/IconVerticalSolidList"/>
    <dgm:cxn modelId="{01EF1B26-F7CF-4A23-A6BA-D725CC386A42}" type="presOf" srcId="{C0BF8F09-80D7-420B-8102-7176CC861019}" destId="{BE927576-2907-4590-8F0F-93436298FDF7}" srcOrd="0" destOrd="0" presId="urn:microsoft.com/office/officeart/2018/2/layout/IconVerticalSolidList"/>
    <dgm:cxn modelId="{B85C67E7-97F0-4A53-A741-2A9555EE2B4F}" srcId="{6F1A81BA-32D8-4F00-B289-4A3BDB680E70}" destId="{7059A456-26D5-40BD-A248-D3DE5B0B7CB2}" srcOrd="4" destOrd="0" parTransId="{0E3EA4E0-CF90-4A1E-A4BA-AA3634EEA810}" sibTransId="{BE84B130-3EB0-4BE5-8FA2-82110201A190}"/>
    <dgm:cxn modelId="{D3D45AD8-CB00-4829-9702-170D82ABAC55}" type="presOf" srcId="{7059A456-26D5-40BD-A248-D3DE5B0B7CB2}" destId="{70120DA1-3BFB-45EF-AE6E-2C565791163C}" srcOrd="0" destOrd="0" presId="urn:microsoft.com/office/officeart/2018/2/layout/IconVerticalSolidList"/>
    <dgm:cxn modelId="{D431430B-CF1D-4772-8D0E-163D117B2687}" srcId="{6F1A81BA-32D8-4F00-B289-4A3BDB680E70}" destId="{F4317BE9-E2B3-4A50-9A1B-8FD03D938881}" srcOrd="2" destOrd="0" parTransId="{7879CC55-6950-4E28-98CB-F3289BD5BB21}" sibTransId="{930CB242-5B13-4A2C-B4A9-7E7775EC4FDD}"/>
    <dgm:cxn modelId="{372C1413-7254-4602-8482-FC955E51CD35}" type="presParOf" srcId="{B0780B67-2495-43E9-B064-34041C2F1D75}" destId="{8331D6FC-8B6A-44BD-B0FD-05FE9746E9CB}" srcOrd="0" destOrd="0" presId="urn:microsoft.com/office/officeart/2018/2/layout/IconVerticalSolidList"/>
    <dgm:cxn modelId="{FA7ACC5C-49CF-45C0-9F7B-5574C1DEFAED}" type="presParOf" srcId="{8331D6FC-8B6A-44BD-B0FD-05FE9746E9CB}" destId="{BC416D2B-A7C1-415D-A66F-C4FB35745342}" srcOrd="0" destOrd="0" presId="urn:microsoft.com/office/officeart/2018/2/layout/IconVerticalSolidList"/>
    <dgm:cxn modelId="{FD3689F5-8926-413B-9ED2-4C60E50FD394}" type="presParOf" srcId="{8331D6FC-8B6A-44BD-B0FD-05FE9746E9CB}" destId="{C9784615-13DA-455E-B67B-3540F9358DFD}" srcOrd="1" destOrd="0" presId="urn:microsoft.com/office/officeart/2018/2/layout/IconVerticalSolidList"/>
    <dgm:cxn modelId="{3DB521C9-0CA6-4A99-B9D1-F75C00D3D0AC}" type="presParOf" srcId="{8331D6FC-8B6A-44BD-B0FD-05FE9746E9CB}" destId="{3D3D53DB-72C6-4363-84D4-34E89B10E7C6}" srcOrd="2" destOrd="0" presId="urn:microsoft.com/office/officeart/2018/2/layout/IconVerticalSolidList"/>
    <dgm:cxn modelId="{77840C31-3EE7-4F4F-8B41-81B9CEDFCB54}" type="presParOf" srcId="{8331D6FC-8B6A-44BD-B0FD-05FE9746E9CB}" destId="{3CAB1818-A50D-481E-86C6-7309C4681491}" srcOrd="3" destOrd="0" presId="urn:microsoft.com/office/officeart/2018/2/layout/IconVerticalSolidList"/>
    <dgm:cxn modelId="{D1EF7FCA-4CA1-435B-878B-B44876ABE537}" type="presParOf" srcId="{B0780B67-2495-43E9-B064-34041C2F1D75}" destId="{EA284684-F2C9-4203-9F0C-ACE0C5A052E9}" srcOrd="1" destOrd="0" presId="urn:microsoft.com/office/officeart/2018/2/layout/IconVerticalSolidList"/>
    <dgm:cxn modelId="{BFC04F9C-5F3E-4318-8C4B-C653DC8F9F29}" type="presParOf" srcId="{B0780B67-2495-43E9-B064-34041C2F1D75}" destId="{671922DA-8B12-429E-9354-90FBB9366776}" srcOrd="2" destOrd="0" presId="urn:microsoft.com/office/officeart/2018/2/layout/IconVerticalSolidList"/>
    <dgm:cxn modelId="{79EDD681-DE95-4EC5-A842-D3C8F854D849}" type="presParOf" srcId="{671922DA-8B12-429E-9354-90FBB9366776}" destId="{4329A038-34D8-406E-B6C8-BEBE40738A61}" srcOrd="0" destOrd="0" presId="urn:microsoft.com/office/officeart/2018/2/layout/IconVerticalSolidList"/>
    <dgm:cxn modelId="{62DC9575-354E-47E4-8CED-50820EE03A13}" type="presParOf" srcId="{671922DA-8B12-429E-9354-90FBB9366776}" destId="{4F80384E-B7A9-47C6-AE44-958228887485}" srcOrd="1" destOrd="0" presId="urn:microsoft.com/office/officeart/2018/2/layout/IconVerticalSolidList"/>
    <dgm:cxn modelId="{24F5CE06-DF95-4F42-8152-974AA37720FE}" type="presParOf" srcId="{671922DA-8B12-429E-9354-90FBB9366776}" destId="{DDEBC3AA-B801-406E-85B8-EDE78B18C693}" srcOrd="2" destOrd="0" presId="urn:microsoft.com/office/officeart/2018/2/layout/IconVerticalSolidList"/>
    <dgm:cxn modelId="{B71FAFFC-927E-49C4-86A6-38ED968BBE22}" type="presParOf" srcId="{671922DA-8B12-429E-9354-90FBB9366776}" destId="{BE927576-2907-4590-8F0F-93436298FDF7}" srcOrd="3" destOrd="0" presId="urn:microsoft.com/office/officeart/2018/2/layout/IconVerticalSolidList"/>
    <dgm:cxn modelId="{05E5FB23-82D6-4C56-AEA5-931D0D345395}" type="presParOf" srcId="{B0780B67-2495-43E9-B064-34041C2F1D75}" destId="{FCF51325-DCB3-40BC-8585-3B83E1A191F6}" srcOrd="3" destOrd="0" presId="urn:microsoft.com/office/officeart/2018/2/layout/IconVerticalSolidList"/>
    <dgm:cxn modelId="{A3E11DBE-9328-424F-8184-442E58917552}" type="presParOf" srcId="{B0780B67-2495-43E9-B064-34041C2F1D75}" destId="{E2A7C534-590D-4448-9B2F-B353F0B9D901}" srcOrd="4" destOrd="0" presId="urn:microsoft.com/office/officeart/2018/2/layout/IconVerticalSolidList"/>
    <dgm:cxn modelId="{A7425E7F-26C2-4539-8D84-63B8D5D930F7}" type="presParOf" srcId="{E2A7C534-590D-4448-9B2F-B353F0B9D901}" destId="{3BAFB2D3-4FE8-4265-8E84-CBA5C9A5BE09}" srcOrd="0" destOrd="0" presId="urn:microsoft.com/office/officeart/2018/2/layout/IconVerticalSolidList"/>
    <dgm:cxn modelId="{8F13D536-2A36-4480-BA5A-51D9E977CDDB}" type="presParOf" srcId="{E2A7C534-590D-4448-9B2F-B353F0B9D901}" destId="{94788681-DE5B-4849-B47D-7B0F1A3978D1}" srcOrd="1" destOrd="0" presId="urn:microsoft.com/office/officeart/2018/2/layout/IconVerticalSolidList"/>
    <dgm:cxn modelId="{99E6C4F4-6B5A-476B-84E5-CFDF10A37C26}" type="presParOf" srcId="{E2A7C534-590D-4448-9B2F-B353F0B9D901}" destId="{32DF7FBA-A0E5-4126-B3F8-059DAEB9F0B1}" srcOrd="2" destOrd="0" presId="urn:microsoft.com/office/officeart/2018/2/layout/IconVerticalSolidList"/>
    <dgm:cxn modelId="{79110E4D-3C6F-46FB-A049-BDD10A81F44F}" type="presParOf" srcId="{E2A7C534-590D-4448-9B2F-B353F0B9D901}" destId="{0BFA3538-2000-4E4A-B352-9D4DFF2F90B4}" srcOrd="3" destOrd="0" presId="urn:microsoft.com/office/officeart/2018/2/layout/IconVerticalSolidList"/>
    <dgm:cxn modelId="{B3D29C36-7A71-48B0-8AC0-8DFFEB94977C}" type="presParOf" srcId="{B0780B67-2495-43E9-B064-34041C2F1D75}" destId="{0A0467FD-CD08-46BD-94C4-F74E9E4AFC4F}" srcOrd="5" destOrd="0" presId="urn:microsoft.com/office/officeart/2018/2/layout/IconVerticalSolidList"/>
    <dgm:cxn modelId="{3F8FFF61-BF85-41A3-87C3-7B0B5351488B}" type="presParOf" srcId="{B0780B67-2495-43E9-B064-34041C2F1D75}" destId="{24A5482A-2691-42D3-956C-F2E71ABDD81D}" srcOrd="6" destOrd="0" presId="urn:microsoft.com/office/officeart/2018/2/layout/IconVerticalSolidList"/>
    <dgm:cxn modelId="{3EAF7A6E-6281-4CA1-BC66-10756397449C}" type="presParOf" srcId="{24A5482A-2691-42D3-956C-F2E71ABDD81D}" destId="{8E1DEC42-74F8-48DD-B28B-BC162C6CF317}" srcOrd="0" destOrd="0" presId="urn:microsoft.com/office/officeart/2018/2/layout/IconVerticalSolidList"/>
    <dgm:cxn modelId="{CC07A4EB-F9BC-4B18-93D7-87EE50BEE71B}" type="presParOf" srcId="{24A5482A-2691-42D3-956C-F2E71ABDD81D}" destId="{AFC94BAC-AA9D-4048-90FE-BD68139EA8F7}" srcOrd="1" destOrd="0" presId="urn:microsoft.com/office/officeart/2018/2/layout/IconVerticalSolidList"/>
    <dgm:cxn modelId="{087CE17A-C2C0-4B8F-A70C-45FEF69370E6}" type="presParOf" srcId="{24A5482A-2691-42D3-956C-F2E71ABDD81D}" destId="{28882B0F-A09A-4792-8203-95C60DF842FA}" srcOrd="2" destOrd="0" presId="urn:microsoft.com/office/officeart/2018/2/layout/IconVerticalSolidList"/>
    <dgm:cxn modelId="{BD79D97E-84BB-4241-863A-8BFB05FD6A65}" type="presParOf" srcId="{24A5482A-2691-42D3-956C-F2E71ABDD81D}" destId="{A63DC7F8-223A-44CC-8DD0-FDEA9B45406A}" srcOrd="3" destOrd="0" presId="urn:microsoft.com/office/officeart/2018/2/layout/IconVerticalSolidList"/>
    <dgm:cxn modelId="{F5DDD330-C9F6-43AA-82E1-2CA982076568}" type="presParOf" srcId="{B0780B67-2495-43E9-B064-34041C2F1D75}" destId="{5C8811D4-8F21-4706-BA3E-323EC31E69D3}" srcOrd="7" destOrd="0" presId="urn:microsoft.com/office/officeart/2018/2/layout/IconVerticalSolidList"/>
    <dgm:cxn modelId="{3E7A1B9C-9577-4A27-B81D-21DE9693E8B1}" type="presParOf" srcId="{B0780B67-2495-43E9-B064-34041C2F1D75}" destId="{FFAA4DFA-743D-477C-903C-FDE42D38892C}" srcOrd="8" destOrd="0" presId="urn:microsoft.com/office/officeart/2018/2/layout/IconVerticalSolidList"/>
    <dgm:cxn modelId="{22F57932-F6FA-4247-889E-DAA43B0121A3}" type="presParOf" srcId="{FFAA4DFA-743D-477C-903C-FDE42D38892C}" destId="{0093ACA3-4358-4B74-B620-7949BC5C8DE9}" srcOrd="0" destOrd="0" presId="urn:microsoft.com/office/officeart/2018/2/layout/IconVerticalSolidList"/>
    <dgm:cxn modelId="{CC402988-ADC1-4672-904E-F11FB62794ED}" type="presParOf" srcId="{FFAA4DFA-743D-477C-903C-FDE42D38892C}" destId="{17C814C4-F667-49B8-9B57-17A108EA2C0E}" srcOrd="1" destOrd="0" presId="urn:microsoft.com/office/officeart/2018/2/layout/IconVerticalSolidList"/>
    <dgm:cxn modelId="{28D15036-23C7-45BA-B82D-3CC992BE6FE6}" type="presParOf" srcId="{FFAA4DFA-743D-477C-903C-FDE42D38892C}" destId="{F9E79146-B520-4B3B-A57C-E910916BF0FB}" srcOrd="2" destOrd="0" presId="urn:microsoft.com/office/officeart/2018/2/layout/IconVerticalSolidList"/>
    <dgm:cxn modelId="{A3586360-50DF-4D76-BA0E-5D172E3225AB}" type="presParOf" srcId="{FFAA4DFA-743D-477C-903C-FDE42D38892C}" destId="{70120DA1-3BFB-45EF-AE6E-2C5657911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BF076-E2B9-460E-8FE4-E19E78BF3E74}" type="datetimeFigureOut">
              <a:rPr lang="es-CR" smtClean="0"/>
              <a:t>18/06/2020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A5FA0-78B3-4223-BBDB-56054E7EBDB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015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91138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67395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Edificio abstracto" title="Edificio abstracto">
            <a:extLst>
              <a:ext uri="{FF2B5EF4-FFF2-40B4-BE49-F238E27FC236}">
                <a16:creationId xmlns=""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5" y="0"/>
            <a:ext cx="12263015" cy="6858000"/>
          </a:xfrm>
        </p:spPr>
      </p:pic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5580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grpSp>
        <p:nvGrpSpPr>
          <p:cNvPr id="40" name="Grupo 39" descr="Cuadrados de énfasis: forma abierta negra oscura, bloque sombreado verde y bloque blanco con el marcador de posición de texto.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192487" y="9805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7" name="Subtítulo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124" y="3800317"/>
            <a:ext cx="6015488" cy="450503"/>
          </a:xfrm>
        </p:spPr>
        <p:txBody>
          <a:bodyPr rtlCol="0"/>
          <a:lstStyle/>
          <a:p>
            <a:r>
              <a:rPr lang="es-ES" dirty="0">
                <a:latin typeface="Centaur" panose="02030504050205020304" pitchFamily="18" charset="0"/>
              </a:rPr>
              <a:t>TI-134 – Probabilidad y Estadística</a:t>
            </a:r>
            <a:endParaRPr lang="es-ES" dirty="0">
              <a:solidFill>
                <a:srgbClr val="2F3342"/>
              </a:solidFill>
              <a:latin typeface="Centaur" panose="02030504050205020304" pitchFamily="18" charset="0"/>
            </a:endParaRPr>
          </a:p>
        </p:txBody>
      </p:sp>
      <p:pic>
        <p:nvPicPr>
          <p:cNvPr id="12" name="Imagen 11" descr="Resultado de imagen para logo del cuc">
            <a:extLst>
              <a:ext uri="{FF2B5EF4-FFF2-40B4-BE49-F238E27FC236}">
                <a16:creationId xmlns="" xmlns:a16="http://schemas.microsoft.com/office/drawing/2014/main" id="{20B490C1-7C22-4C17-BE83-6E66081C81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69" y="1473017"/>
            <a:ext cx="2065316" cy="2222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ubtítulo 6">
            <a:extLst>
              <a:ext uri="{FF2B5EF4-FFF2-40B4-BE49-F238E27FC236}">
                <a16:creationId xmlns="" xmlns:a16="http://schemas.microsoft.com/office/drawing/2014/main" id="{0F4DFDA6-248C-4689-92B2-CD23A7AD6B65}"/>
              </a:ext>
            </a:extLst>
          </p:cNvPr>
          <p:cNvSpPr txBox="1">
            <a:spLocks/>
          </p:cNvSpPr>
          <p:nvPr/>
        </p:nvSpPr>
        <p:spPr>
          <a:xfrm>
            <a:off x="7975599" y="5214539"/>
            <a:ext cx="3733799" cy="1478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Resolución #2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29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1657392"/>
            <a:ext cx="5196241" cy="3352800"/>
          </a:xfrm>
        </p:spPr>
        <p:txBody>
          <a:bodyPr/>
          <a:lstStyle/>
          <a:p>
            <a:r>
              <a:rPr lang="es-CR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Respuesta Ejemplo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11</a:t>
            </a:fld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C84F11A4-767F-42C9-85D6-C3B9D8E8E455}"/>
              </a:ext>
            </a:extLst>
          </p:cNvPr>
          <p:cNvGrpSpPr/>
          <p:nvPr/>
        </p:nvGrpSpPr>
        <p:grpSpPr>
          <a:xfrm>
            <a:off x="5726763" y="2285304"/>
            <a:ext cx="6208951" cy="470814"/>
            <a:chOff x="6271250" y="2709240"/>
            <a:chExt cx="6208951" cy="470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="" xmlns:a16="http://schemas.microsoft.com/office/drawing/2014/main" id="{19240C01-03FE-4EC0-B374-D72931347C04}"/>
                    </a:ext>
                  </a:extLst>
                </p:cNvPr>
                <p:cNvSpPr txBox="1"/>
                <p:nvPr/>
              </p:nvSpPr>
              <p:spPr>
                <a:xfrm>
                  <a:off x="6632062" y="2732816"/>
                  <a:ext cx="5848139" cy="4472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g>
                          <m:e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8,95</m:t>
                            </m:r>
                            <m:r>
                              <a:rPr lang="es-CR" sz="2400" b="0" i="0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8,58</m:t>
                            </m:r>
                            <m:r>
                              <a:rPr lang="es-CR" sz="2400" b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0" dirty="0" smtClean="0">
                                <a:latin typeface="Cambria Math" panose="02040503050406030204" pitchFamily="18" charset="0"/>
                              </a:rPr>
                              <m:t>7,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8,96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9,17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s-CR" sz="2400" i="1" dirty="0">
                                <a:latin typeface="Cambria Math" panose="02040503050406030204" pitchFamily="18" charset="0"/>
                              </a:rPr>
                              <m:t>,5</m:t>
                            </m:r>
                            <m:r>
                              <a:rPr lang="es-CR" sz="2400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0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rad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9240C01-03FE-4EC0-B374-D72931347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062" y="2732816"/>
                  <a:ext cx="5848139" cy="4472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="" xmlns:a16="http://schemas.microsoft.com/office/drawing/2014/main" id="{4F1BDA48-0571-412D-9B3F-338670F63EDD}"/>
                    </a:ext>
                  </a:extLst>
                </p:cNvPr>
                <p:cNvSpPr/>
                <p:nvPr/>
              </p:nvSpPr>
              <p:spPr>
                <a:xfrm>
                  <a:off x="6271250" y="2709240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F1BDA48-0571-412D-9B3F-338670F63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250" y="2709240"/>
                  <a:ext cx="48282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1FADD313-69E5-48D6-BDE0-6EFF28EE2952}"/>
              </a:ext>
            </a:extLst>
          </p:cNvPr>
          <p:cNvGrpSpPr/>
          <p:nvPr/>
        </p:nvGrpSpPr>
        <p:grpSpPr>
          <a:xfrm>
            <a:off x="5726763" y="3503412"/>
            <a:ext cx="3519394" cy="670889"/>
            <a:chOff x="6720557" y="3225452"/>
            <a:chExt cx="3519394" cy="670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="" xmlns:a16="http://schemas.microsoft.com/office/drawing/2014/main" id="{726B5119-94D6-4181-9E2A-53B6B612098E}"/>
                    </a:ext>
                  </a:extLst>
                </p:cNvPr>
                <p:cNvSpPr txBox="1"/>
                <p:nvPr/>
              </p:nvSpPr>
              <p:spPr>
                <a:xfrm>
                  <a:off x="7231755" y="3225452"/>
                  <a:ext cx="3008196" cy="6708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36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  7</m:t>
                            </m:r>
                          </m:deg>
                          <m:e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4840857,78</m:t>
                            </m:r>
                          </m:e>
                        </m:rad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26B5119-94D6-4181-9E2A-53B6B6120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755" y="3225452"/>
                  <a:ext cx="3008196" cy="6708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="" xmlns:a16="http://schemas.microsoft.com/office/drawing/2014/main" id="{1FE065EC-C769-4AC2-830B-9092418B0FD3}"/>
                    </a:ext>
                  </a:extLst>
                </p:cNvPr>
                <p:cNvSpPr/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FE065EC-C769-4AC2-830B-9092418B0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AC9848A3-2603-4011-BC61-94D9E267409E}"/>
              </a:ext>
            </a:extLst>
          </p:cNvPr>
          <p:cNvGrpSpPr/>
          <p:nvPr/>
        </p:nvGrpSpPr>
        <p:grpSpPr>
          <a:xfrm>
            <a:off x="5519648" y="4699432"/>
            <a:ext cx="1791350" cy="553998"/>
            <a:chOff x="6660165" y="3288958"/>
            <a:chExt cx="973712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="" xmlns:a16="http://schemas.microsoft.com/office/drawing/2014/main" id="{F1AD61CD-0230-41C6-AFBD-5D3997DBB7A3}"/>
                    </a:ext>
                  </a:extLst>
                </p:cNvPr>
                <p:cNvSpPr txBox="1"/>
                <p:nvPr/>
              </p:nvSpPr>
              <p:spPr>
                <a:xfrm>
                  <a:off x="7110206" y="3288958"/>
                  <a:ext cx="52367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3600" b="0" i="1" dirty="0" smtClean="0">
                            <a:latin typeface="Cambria Math" panose="02040503050406030204" pitchFamily="18" charset="0"/>
                          </a:rPr>
                          <m:t>9,01</m:t>
                        </m:r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F1AD61CD-0230-41C6-AFBD-5D3997DB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206" y="3288958"/>
                  <a:ext cx="52367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="" xmlns:a16="http://schemas.microsoft.com/office/drawing/2014/main" id="{9534A9DE-F15A-46C3-9C35-CB8733BC2217}"/>
                    </a:ext>
                  </a:extLst>
                </p:cNvPr>
                <p:cNvSpPr/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9534A9DE-F15A-46C3-9C35-CB8733B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Marcador de contenido 3">
            <a:extLst>
              <a:ext uri="{FF2B5EF4-FFF2-40B4-BE49-F238E27FC236}">
                <a16:creationId xmlns="" xmlns:a16="http://schemas.microsoft.com/office/drawing/2014/main" id="{33AADECA-23B8-4A52-B7A9-ED48E3D515E9}"/>
              </a:ext>
            </a:extLst>
          </p:cNvPr>
          <p:cNvSpPr txBox="1">
            <a:spLocks/>
          </p:cNvSpPr>
          <p:nvPr/>
        </p:nvSpPr>
        <p:spPr>
          <a:xfrm>
            <a:off x="5658786" y="1234274"/>
            <a:ext cx="874427" cy="6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600" dirty="0"/>
              <a:t>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5857DDA6-9269-4A74-BBE2-215504F98927}"/>
                  </a:ext>
                </a:extLst>
              </p:cNvPr>
              <p:cNvSpPr txBox="1"/>
              <p:nvPr/>
            </p:nvSpPr>
            <p:spPr>
              <a:xfrm>
                <a:off x="6347593" y="124962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3600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857DDA6-9269-4A74-BBE2-215504F98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93" y="1249624"/>
                <a:ext cx="35907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="" xmlns:a16="http://schemas.microsoft.com/office/drawing/2014/main" id="{3517CFB3-6B35-4D04-B3F8-5B04D9B99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357314"/>
              </p:ext>
            </p:extLst>
          </p:nvPr>
        </p:nvGraphicFramePr>
        <p:xfrm>
          <a:off x="420913" y="1035154"/>
          <a:ext cx="11350174" cy="478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A2377833-7432-4B1E-A971-66A049E9FE85}"/>
              </a:ext>
            </a:extLst>
          </p:cNvPr>
          <p:cNvCxnSpPr/>
          <p:nvPr/>
        </p:nvCxnSpPr>
        <p:spPr>
          <a:xfrm flipV="1">
            <a:off x="1187120" y="2759242"/>
            <a:ext cx="997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9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96" y="1752600"/>
            <a:ext cx="4268708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Media </a:t>
            </a:r>
            <a:b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Geométrica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8446"/>
            <a:ext cx="5584212" cy="1019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En cuanto a sus aplicaciones, citamos los siguientes caso: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13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contenido 3">
                <a:extLst>
                  <a:ext uri="{FF2B5EF4-FFF2-40B4-BE49-F238E27FC236}">
                    <a16:creationId xmlns="" xmlns:a16="http://schemas.microsoft.com/office/drawing/2014/main" id="{A097E29D-EB7D-4932-8B47-9D99A2BB36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900519"/>
                <a:ext cx="5584212" cy="3786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1- </a:t>
                </a:r>
                <a:r>
                  <a:rPr lang="es-ES" sz="2400" dirty="0"/>
                  <a:t>Cálculo de promedios de razones y tasas de variación. </a:t>
                </a:r>
              </a:p>
              <a:p>
                <a:pPr marL="0" indent="0">
                  <a:buNone/>
                </a:pPr>
                <a:endParaRPr lang="es-ES" sz="2400" dirty="0"/>
              </a:p>
              <a:p>
                <a:pPr marL="0" indent="0">
                  <a:buNone/>
                </a:pPr>
                <a:r>
                  <a:rPr lang="es-ES" sz="2400" b="1" dirty="0">
                    <a:solidFill>
                      <a:schemeClr val="accent4"/>
                    </a:solidFill>
                  </a:rPr>
                  <a:t>2-</a:t>
                </a:r>
                <a:r>
                  <a:rPr lang="es-ES" sz="2400" dirty="0"/>
                  <a:t> Formula de interés compuesto:</a:t>
                </a:r>
              </a:p>
              <a:p>
                <a:pPr marL="0" indent="0">
                  <a:buNone/>
                </a:pPr>
                <a:endParaRPr lang="es-ES" sz="1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R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36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R" sz="3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R" sz="3600" b="0" i="0" dirty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60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ES" sz="36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sz="3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  <a:p>
                <a:pPr marL="0" indent="0">
                  <a:buNone/>
                </a:pPr>
                <a:endParaRPr lang="es-ES" sz="1050" dirty="0"/>
              </a:p>
              <a:p>
                <a:pPr marL="0" indent="0">
                  <a:buNone/>
                </a:pPr>
                <a:r>
                  <a:rPr lang="es-ES" sz="2400" dirty="0"/>
                  <a:t>donde r es una tasa media geométrica de variación. 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s-ES" sz="2400" dirty="0"/>
              </a:p>
            </p:txBody>
          </p:sp>
        </mc:Choice>
        <mc:Fallback xmlns="">
          <p:sp>
            <p:nvSpPr>
              <p:cNvPr id="15" name="Marcador de contenido 3">
                <a:extLst>
                  <a:ext uri="{FF2B5EF4-FFF2-40B4-BE49-F238E27FC236}">
                    <a16:creationId xmlns:a16="http://schemas.microsoft.com/office/drawing/2014/main" id="{A097E29D-EB7D-4932-8B47-9D99A2BB3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00519"/>
                <a:ext cx="5584212" cy="3786297"/>
              </a:xfrm>
              <a:prstGeom prst="rect">
                <a:avLst/>
              </a:prstGeom>
              <a:blipFill>
                <a:blip r:embed="rId2"/>
                <a:stretch>
                  <a:fillRect l="-1638" t="-2254" r="-98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7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96" y="1752600"/>
            <a:ext cx="4268708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Media </a:t>
            </a:r>
            <a:b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Geométrica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28446"/>
            <a:ext cx="5584212" cy="1019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En cuanto a sus aplicaciones, citamos los siguientes caso: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14</a:t>
            </a:fld>
            <a:endParaRPr lang="es-ES" noProof="0" dirty="0"/>
          </a:p>
        </p:txBody>
      </p:sp>
      <p:sp>
        <p:nvSpPr>
          <p:cNvPr id="15" name="Marcador de contenido 3">
            <a:extLst>
              <a:ext uri="{FF2B5EF4-FFF2-40B4-BE49-F238E27FC236}">
                <a16:creationId xmlns="" xmlns:a16="http://schemas.microsoft.com/office/drawing/2014/main" id="{A097E29D-EB7D-4932-8B47-9D99A2BB3653}"/>
              </a:ext>
            </a:extLst>
          </p:cNvPr>
          <p:cNvSpPr txBox="1">
            <a:spLocks/>
          </p:cNvSpPr>
          <p:nvPr/>
        </p:nvSpPr>
        <p:spPr>
          <a:xfrm>
            <a:off x="5983266" y="2248117"/>
            <a:ext cx="5584212" cy="1180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CR" sz="2400" b="1" dirty="0">
                <a:solidFill>
                  <a:srgbClr val="FF0000"/>
                </a:solidFill>
              </a:rPr>
              <a:t>3-</a:t>
            </a:r>
            <a:r>
              <a:rPr lang="es-CR" sz="2400" dirty="0"/>
              <a:t> Derivado a lo anterior, se obtienen tasas medias de crecimiento en la población y de otras series de comportamiento similar. </a:t>
            </a:r>
            <a:endParaRPr lang="es-ES" sz="2400" dirty="0"/>
          </a:p>
        </p:txBody>
      </p:sp>
      <p:sp>
        <p:nvSpPr>
          <p:cNvPr id="7" name="Marcador de contenido 3">
            <a:extLst>
              <a:ext uri="{FF2B5EF4-FFF2-40B4-BE49-F238E27FC236}">
                <a16:creationId xmlns="" xmlns:a16="http://schemas.microsoft.com/office/drawing/2014/main" id="{92FA9649-9528-42DB-8E93-FD92D21E4962}"/>
              </a:ext>
            </a:extLst>
          </p:cNvPr>
          <p:cNvSpPr txBox="1">
            <a:spLocks/>
          </p:cNvSpPr>
          <p:nvPr/>
        </p:nvSpPr>
        <p:spPr>
          <a:xfrm>
            <a:off x="5983266" y="3924517"/>
            <a:ext cx="5584212" cy="1180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CR" sz="2600" dirty="0"/>
              <a:t>Es necesario restringir la definición de                      a los números positivos, para evitar un subradical negativo.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="" xmlns:a16="http://schemas.microsoft.com/office/drawing/2014/main" id="{93D1B76F-9E69-4A0B-B4DF-1853FE56F2C7}"/>
                  </a:ext>
                </a:extLst>
              </p:cNvPr>
              <p:cNvSpPr/>
              <p:nvPr/>
            </p:nvSpPr>
            <p:spPr>
              <a:xfrm>
                <a:off x="10708737" y="3886939"/>
                <a:ext cx="7076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b="0" i="1" dirty="0" smtClean="0">
                          <a:latin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3D1B76F-9E69-4A0B-B4DF-1853FE56F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37" y="3886939"/>
                <a:ext cx="707693" cy="461665"/>
              </a:xfrm>
              <a:prstGeom prst="rect">
                <a:avLst/>
              </a:prstGeom>
              <a:blipFill>
                <a:blip r:embed="rId2"/>
                <a:stretch>
                  <a:fillRect l="-1724" r="-1724" b="-17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96" y="1752600"/>
            <a:ext cx="4268708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Media Armónica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="" xmlns:a16="http://schemas.microsoft.com/office/drawing/2014/main" id="{ED11BF36-C159-4C30-9565-9F3330A3A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67409"/>
                <a:ext cx="5791200" cy="149023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s-ES" dirty="0"/>
                  <a:t>          de un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R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CR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s-C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R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/>
                  <a:t>) de valores es el reciproco se la media aritmética de los recíprocos de las observaciones: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D11BF36-C159-4C30-9565-9F3330A3A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67409"/>
                <a:ext cx="5791200" cy="1490235"/>
              </a:xfrm>
              <a:blipFill>
                <a:blip r:embed="rId2"/>
                <a:stretch>
                  <a:fillRect t="-8163" r="-1474" b="-244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15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="" xmlns:a16="http://schemas.microsoft.com/office/drawing/2014/main" id="{245340D8-AAEA-4CA6-A3F9-63DAC3BC8A5C}"/>
                  </a:ext>
                </a:extLst>
              </p:cNvPr>
              <p:cNvSpPr/>
              <p:nvPr/>
            </p:nvSpPr>
            <p:spPr>
              <a:xfrm>
                <a:off x="6318348" y="1304780"/>
                <a:ext cx="691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b="0" i="1" dirty="0" smtClean="0">
                          <a:latin typeface="Cambria Math" panose="02040503050406030204" pitchFamily="18" charset="0"/>
                        </a:rPr>
                        <m:t>𝑀h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245340D8-AAEA-4CA6-A3F9-63DAC3BC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348" y="1304780"/>
                <a:ext cx="69166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6851E77F-B819-4DE6-BC5E-B5F02BD9D62E}"/>
                  </a:ext>
                </a:extLst>
              </p:cNvPr>
              <p:cNvSpPr txBox="1"/>
              <p:nvPr/>
            </p:nvSpPr>
            <p:spPr>
              <a:xfrm>
                <a:off x="6318348" y="3429000"/>
                <a:ext cx="4972831" cy="1550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s-C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s-C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s-C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s-C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R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R" sz="3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s-CR" sz="32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851E77F-B819-4DE6-BC5E-B5F02BD9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348" y="3429000"/>
                <a:ext cx="4972831" cy="155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7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96" y="1752600"/>
            <a:ext cx="4268708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Media Armónica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16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6851E77F-B819-4DE6-BC5E-B5F02BD9D62E}"/>
                  </a:ext>
                </a:extLst>
              </p:cNvPr>
              <p:cNvSpPr txBox="1"/>
              <p:nvPr/>
            </p:nvSpPr>
            <p:spPr>
              <a:xfrm>
                <a:off x="8009362" y="1041924"/>
                <a:ext cx="1760940" cy="1421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s-C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R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R" sz="3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s-CR" sz="32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851E77F-B819-4DE6-BC5E-B5F02BD9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62" y="1041924"/>
                <a:ext cx="1760940" cy="1421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5D66AB5E-EAB0-464B-B3CC-E1A94FC459D4}"/>
                  </a:ext>
                </a:extLst>
              </p:cNvPr>
              <p:cNvSpPr txBox="1"/>
              <p:nvPr/>
            </p:nvSpPr>
            <p:spPr>
              <a:xfrm>
                <a:off x="6263932" y="3253635"/>
                <a:ext cx="4693336" cy="148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s-CR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D66AB5E-EAB0-464B-B3CC-E1A94FC4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32" y="3253635"/>
                <a:ext cx="4693336" cy="148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63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rgbClr val="92D050"/>
                </a:solidFill>
                <a:latin typeface="Berlin Sans FB Demi" panose="020E0802020502020306" pitchFamily="34" charset="0"/>
              </a:rPr>
              <a:t>Ejemplo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33" y="592617"/>
            <a:ext cx="5930900" cy="152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 media armónica del conjunto:</a:t>
            </a:r>
          </a:p>
          <a:p>
            <a:pPr marL="0" indent="0" algn="ctr">
              <a:buNone/>
            </a:pPr>
            <a:endParaRPr lang="es-ES" sz="1100" dirty="0"/>
          </a:p>
          <a:p>
            <a:pPr marL="0" indent="0" algn="ctr">
              <a:buNone/>
            </a:pPr>
            <a:r>
              <a:rPr lang="es-ES" sz="4400" b="1" dirty="0"/>
              <a:t>2  4  8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17</a:t>
            </a:fld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="" xmlns:a16="http://schemas.microsoft.com/office/drawing/2014/main" id="{EAA29AD7-4658-44FA-9E9E-9731F9481FC5}"/>
              </a:ext>
            </a:extLst>
          </p:cNvPr>
          <p:cNvSpPr txBox="1">
            <a:spLocks/>
          </p:cNvSpPr>
          <p:nvPr/>
        </p:nvSpPr>
        <p:spPr>
          <a:xfrm>
            <a:off x="6302987" y="2116899"/>
            <a:ext cx="874427" cy="6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600" dirty="0"/>
              <a:t>n:</a:t>
            </a:r>
          </a:p>
        </p:txBody>
      </p:sp>
    </p:spTree>
    <p:extLst>
      <p:ext uri="{BB962C8B-B14F-4D97-AF65-F5344CB8AC3E}">
        <p14:creationId xmlns:p14="http://schemas.microsoft.com/office/powerpoint/2010/main" val="92191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Respuesta Ejemplo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33" y="592617"/>
            <a:ext cx="5930900" cy="152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 media geométrica del conjunto:</a:t>
            </a:r>
          </a:p>
          <a:p>
            <a:pPr marL="0" indent="0" algn="ctr">
              <a:buNone/>
            </a:pPr>
            <a:endParaRPr lang="es-ES" sz="1100" dirty="0"/>
          </a:p>
          <a:p>
            <a:pPr marL="0" indent="0" algn="ctr">
              <a:buNone/>
            </a:pPr>
            <a:r>
              <a:rPr lang="es-ES" sz="4400" b="1" dirty="0"/>
              <a:t>2  4  8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18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="" xmlns:a16="http://schemas.microsoft.com/office/drawing/2014/main" id="{99BA1705-C969-4CBE-B3E5-5DD77B0A663F}"/>
                  </a:ext>
                </a:extLst>
              </p:cNvPr>
              <p:cNvSpPr txBox="1"/>
              <p:nvPr/>
            </p:nvSpPr>
            <p:spPr>
              <a:xfrm>
                <a:off x="7670197" y="2501150"/>
                <a:ext cx="2469972" cy="1156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9BA1705-C969-4CBE-B3E5-5DD77B0A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97" y="2501150"/>
                <a:ext cx="2469972" cy="1156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B6834BDA-D2A8-4650-A7A4-29726F1645DC}"/>
                  </a:ext>
                </a:extLst>
              </p:cNvPr>
              <p:cNvSpPr txBox="1"/>
              <p:nvPr/>
            </p:nvSpPr>
            <p:spPr>
              <a:xfrm>
                <a:off x="7670197" y="4042384"/>
                <a:ext cx="2081980" cy="1154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b="0" i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R" sz="28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num>
                        <m:den>
                          <m:f>
                            <m:fPr>
                              <m:ctrlPr>
                                <a:rPr lang="es-C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6834BDA-D2A8-4650-A7A4-29726F164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97" y="4042384"/>
                <a:ext cx="2081980" cy="1154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D10938D0-96AE-4760-8785-B37B5C940CF9}"/>
                  </a:ext>
                </a:extLst>
              </p:cNvPr>
              <p:cNvSpPr txBox="1"/>
              <p:nvPr/>
            </p:nvSpPr>
            <p:spPr>
              <a:xfrm>
                <a:off x="7765977" y="5580797"/>
                <a:ext cx="1689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,43</m:t>
                      </m:r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0938D0-96AE-4760-8785-B37B5C94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77" y="5580797"/>
                <a:ext cx="16892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3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18" y="4146922"/>
            <a:ext cx="2977210" cy="1192062"/>
          </a:xfrm>
        </p:spPr>
        <p:txBody>
          <a:bodyPr>
            <a:normAutofit/>
          </a:bodyPr>
          <a:lstStyle/>
          <a:p>
            <a:r>
              <a:rPr lang="es-CR" sz="2400" b="0" dirty="0">
                <a:solidFill>
                  <a:schemeClr val="tx1"/>
                </a:solidFill>
                <a:latin typeface="Berlin Sans FB Demi" panose="020E0802020502020306" pitchFamily="34" charset="0"/>
              </a:rPr>
              <a:t>Datos repetidos (Frecuencias)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19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6851E77F-B819-4DE6-BC5E-B5F02BD9D62E}"/>
                  </a:ext>
                </a:extLst>
              </p:cNvPr>
              <p:cNvSpPr txBox="1"/>
              <p:nvPr/>
            </p:nvSpPr>
            <p:spPr>
              <a:xfrm>
                <a:off x="8009362" y="1041924"/>
                <a:ext cx="1760940" cy="1471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s-C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R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R" sz="3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C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3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s-CR" sz="32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851E77F-B819-4DE6-BC5E-B5F02BD9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362" y="1041924"/>
                <a:ext cx="1760940" cy="1471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5D66AB5E-EAB0-464B-B3CC-E1A94FC459D4}"/>
                  </a:ext>
                </a:extLst>
              </p:cNvPr>
              <p:cNvSpPr txBox="1"/>
              <p:nvPr/>
            </p:nvSpPr>
            <p:spPr>
              <a:xfrm>
                <a:off x="6263932" y="3253635"/>
                <a:ext cx="4693336" cy="1508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3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R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s-CR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D66AB5E-EAB0-464B-B3CC-E1A94FC45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32" y="3253635"/>
                <a:ext cx="4693336" cy="1508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2">
            <a:extLst>
              <a:ext uri="{FF2B5EF4-FFF2-40B4-BE49-F238E27FC236}">
                <a16:creationId xmlns="" xmlns:a16="http://schemas.microsoft.com/office/drawing/2014/main" id="{B3B2E9D5-474D-4046-A328-5AB7967B1EE0}"/>
              </a:ext>
            </a:extLst>
          </p:cNvPr>
          <p:cNvSpPr txBox="1">
            <a:spLocks/>
          </p:cNvSpPr>
          <p:nvPr/>
        </p:nvSpPr>
        <p:spPr>
          <a:xfrm>
            <a:off x="1149457" y="1489553"/>
            <a:ext cx="4268708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30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800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Media Armónica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="" xmlns:a16="http://schemas.microsoft.com/office/drawing/2014/main" id="{050F5C0E-757F-4AD1-8CD7-DADC57E0F467}"/>
                  </a:ext>
                </a:extLst>
              </p:cNvPr>
              <p:cNvSpPr/>
              <p:nvPr/>
            </p:nvSpPr>
            <p:spPr>
              <a:xfrm>
                <a:off x="6878561" y="1317072"/>
                <a:ext cx="10172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3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CR" sz="3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R" sz="3600" dirty="0"/>
                  <a:t>=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50F5C0E-757F-4AD1-8CD7-DADC57E0F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61" y="1317072"/>
                <a:ext cx="1017266" cy="646331"/>
              </a:xfrm>
              <a:prstGeom prst="rect">
                <a:avLst/>
              </a:prstGeom>
              <a:blipFill>
                <a:blip r:embed="rId4"/>
                <a:stretch>
                  <a:fillRect t="-14151" r="-17365" b="-3490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96" y="1752600"/>
            <a:ext cx="4268708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Media </a:t>
            </a:r>
            <a:b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Geométrica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5476"/>
            <a:ext cx="5584212" cy="1019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Se define como la raíz enésima del producto de las n observaciones: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2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="" xmlns:a16="http://schemas.microsoft.com/office/drawing/2014/main" id="{4FC9B8C0-A381-4AFA-8D35-677FF2D786DF}"/>
              </a:ext>
            </a:extLst>
          </p:cNvPr>
          <p:cNvGrpSpPr/>
          <p:nvPr/>
        </p:nvGrpSpPr>
        <p:grpSpPr>
          <a:xfrm>
            <a:off x="6854598" y="3104869"/>
            <a:ext cx="4335098" cy="679481"/>
            <a:chOff x="6209359" y="3225452"/>
            <a:chExt cx="4335098" cy="679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="" xmlns:a16="http://schemas.microsoft.com/office/drawing/2014/main" id="{876B4D88-76CC-4F90-A74F-AF1491585BC4}"/>
                    </a:ext>
                  </a:extLst>
                </p:cNvPr>
                <p:cNvSpPr txBox="1"/>
                <p:nvPr/>
              </p:nvSpPr>
              <p:spPr>
                <a:xfrm>
                  <a:off x="7231755" y="3225452"/>
                  <a:ext cx="3312702" cy="679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4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4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sSub>
                              <m:sSubPr>
                                <m:ctrlP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R" sz="44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R" sz="4400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R" sz="44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R" sz="4400" i="0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R" sz="4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876B4D88-76CC-4F90-A74F-AF1491585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755" y="3225452"/>
                  <a:ext cx="3312702" cy="6794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="" xmlns:a16="http://schemas.microsoft.com/office/drawing/2014/main" id="{E30C4575-4C56-4665-AF15-178296C7CC4E}"/>
                    </a:ext>
                  </a:extLst>
                </p:cNvPr>
                <p:cNvSpPr/>
                <p:nvPr/>
              </p:nvSpPr>
              <p:spPr>
                <a:xfrm>
                  <a:off x="6209359" y="3337719"/>
                  <a:ext cx="10223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𝑀𝑔</m:t>
                        </m:r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E30C4575-4C56-4665-AF15-178296C7C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359" y="3337719"/>
                  <a:ext cx="102239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90" b="-17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6D1448A0-C493-4E5C-94E4-7AD6DB76EA87}"/>
              </a:ext>
            </a:extLst>
          </p:cNvPr>
          <p:cNvGrpSpPr/>
          <p:nvPr/>
        </p:nvGrpSpPr>
        <p:grpSpPr>
          <a:xfrm>
            <a:off x="7365796" y="4335429"/>
            <a:ext cx="3956846" cy="874342"/>
            <a:chOff x="6854598" y="4398059"/>
            <a:chExt cx="3956846" cy="874342"/>
          </a:xfrm>
        </p:grpSpPr>
        <p:grpSp>
          <p:nvGrpSpPr>
            <p:cNvPr id="10" name="Grupo 9">
              <a:extLst>
                <a:ext uri="{FF2B5EF4-FFF2-40B4-BE49-F238E27FC236}">
                  <a16:creationId xmlns="" xmlns:a16="http://schemas.microsoft.com/office/drawing/2014/main" id="{95870D95-F2F3-40BD-B658-EB783D9FE6A6}"/>
                </a:ext>
              </a:extLst>
            </p:cNvPr>
            <p:cNvGrpSpPr/>
            <p:nvPr/>
          </p:nvGrpSpPr>
          <p:grpSpPr>
            <a:xfrm>
              <a:off x="7337422" y="4398059"/>
              <a:ext cx="3474022" cy="874342"/>
              <a:chOff x="7649282" y="4710361"/>
              <a:chExt cx="3474022" cy="874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ángulo 4">
                    <a:extLst>
                      <a:ext uri="{FF2B5EF4-FFF2-40B4-BE49-F238E27FC236}">
                        <a16:creationId xmlns="" xmlns:a16="http://schemas.microsoft.com/office/drawing/2014/main" id="{EF8C5F71-F218-4E78-A0F4-5E8696E47162}"/>
                      </a:ext>
                    </a:extLst>
                  </p:cNvPr>
                  <p:cNvSpPr/>
                  <p:nvPr/>
                </p:nvSpPr>
                <p:spPr>
                  <a:xfrm>
                    <a:off x="7649282" y="4876817"/>
                    <a:ext cx="3474022" cy="7078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CR" sz="4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4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R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R" sz="4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R" sz="4000" dirty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s-CR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R" sz="4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R" sz="4000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CR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sz="4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R" sz="4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s-CR" sz="40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5" name="Rectángulo 4">
                    <a:extLst>
                      <a:ext uri="{FF2B5EF4-FFF2-40B4-BE49-F238E27FC236}">
                        <a16:creationId xmlns:a16="http://schemas.microsoft.com/office/drawing/2014/main" id="{EF8C5F71-F218-4E78-A0F4-5E8696E47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9282" y="4876817"/>
                    <a:ext cx="3474022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5385" b="-3504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="" xmlns:a16="http://schemas.microsoft.com/office/drawing/2014/main" id="{3E646638-398C-426B-9D28-A5228DB24E1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9495" y="4710361"/>
                    <a:ext cx="189924" cy="520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C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s-CR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E646638-398C-426B-9D28-A5228DB24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9495" y="4710361"/>
                    <a:ext cx="189924" cy="5203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="" xmlns:a16="http://schemas.microsoft.com/office/drawing/2014/main" id="{23753950-1D4C-4FE4-904C-FBEA5C6FBE97}"/>
                    </a:ext>
                  </a:extLst>
                </p:cNvPr>
                <p:cNvSpPr/>
                <p:nvPr/>
              </p:nvSpPr>
              <p:spPr>
                <a:xfrm>
                  <a:off x="6854598" y="4770001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23753950-1D4C-4FE4-904C-FBEA5C6FB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598" y="4770001"/>
                  <a:ext cx="4828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11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1676400"/>
            <a:ext cx="5158056" cy="3352800"/>
          </a:xfrm>
        </p:spPr>
        <p:txBody>
          <a:bodyPr/>
          <a:lstStyle/>
          <a:p>
            <a:r>
              <a:rPr lang="es-CR" b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Ejemplo 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20</a:t>
            </a:fld>
            <a:endParaRPr lang="es-ES" noProof="0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="" xmlns:a16="http://schemas.microsoft.com/office/drawing/2014/main" id="{AD4EBD17-C53E-4DD3-8DA0-5D7DFEFF2C08}"/>
              </a:ext>
            </a:extLst>
          </p:cNvPr>
          <p:cNvSpPr txBox="1">
            <a:spLocks/>
          </p:cNvSpPr>
          <p:nvPr/>
        </p:nvSpPr>
        <p:spPr>
          <a:xfrm>
            <a:off x="5929294" y="745016"/>
            <a:ext cx="6022623" cy="222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Se presenta los datos sobre el tiempo en horas que se demoran en realizar la misma obra determinados obreros. Calcular el tiempo promedio que se demora en realzar la obra: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F7752AC-D226-432E-853B-8C166DA3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39" y="2803740"/>
            <a:ext cx="4264531" cy="30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282246"/>
            <a:ext cx="5196241" cy="3352800"/>
          </a:xfrm>
        </p:spPr>
        <p:txBody>
          <a:bodyPr/>
          <a:lstStyle/>
          <a:p>
            <a:r>
              <a:rPr lang="es-CR" b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Respuesta Ejemplo 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21</a:t>
            </a:fld>
            <a:endParaRPr lang="es-E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="" xmlns:a16="http://schemas.microsoft.com/office/drawing/2014/main" id="{99BA1705-C969-4CBE-B3E5-5DD77B0A663F}"/>
                  </a:ext>
                </a:extLst>
              </p:cNvPr>
              <p:cNvSpPr txBox="1"/>
              <p:nvPr/>
            </p:nvSpPr>
            <p:spPr>
              <a:xfrm>
                <a:off x="6997532" y="1311901"/>
                <a:ext cx="3853427" cy="1194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CR" sz="28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R" sz="28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CR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9BA1705-C969-4CBE-B3E5-5DD77B0A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32" y="1311901"/>
                <a:ext cx="3853427" cy="1194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B6834BDA-D2A8-4650-A7A4-29726F1645DC}"/>
                  </a:ext>
                </a:extLst>
              </p:cNvPr>
              <p:cNvSpPr txBox="1"/>
              <p:nvPr/>
            </p:nvSpPr>
            <p:spPr>
              <a:xfrm>
                <a:off x="7958295" y="3024274"/>
                <a:ext cx="2280753" cy="118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b="0" i="0" smtClean="0">
                              <a:latin typeface="Cambria Math" panose="02040503050406030204" pitchFamily="18" charset="0"/>
                            </a:rPr>
                            <m:t>     20      </m:t>
                          </m:r>
                        </m:num>
                        <m:den>
                          <m:f>
                            <m:fPr>
                              <m:ctrlPr>
                                <a:rPr lang="es-C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463</m:t>
                              </m:r>
                            </m:num>
                            <m:den>
                              <m:r>
                                <a:rPr lang="es-CR" sz="2800" b="0" i="0" smtClean="0">
                                  <a:latin typeface="Cambria Math" panose="02040503050406030204" pitchFamily="18" charset="0"/>
                                </a:rPr>
                                <m:t>126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6834BDA-D2A8-4650-A7A4-29726F164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95" y="3024274"/>
                <a:ext cx="2280753" cy="1185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D10938D0-96AE-4760-8785-B37B5C940CF9}"/>
                  </a:ext>
                </a:extLst>
              </p:cNvPr>
              <p:cNvSpPr txBox="1"/>
              <p:nvPr/>
            </p:nvSpPr>
            <p:spPr>
              <a:xfrm>
                <a:off x="9950949" y="4864131"/>
                <a:ext cx="1689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2800" b="0" i="1" smtClean="0">
                          <a:latin typeface="Cambria Math" panose="02040503050406030204" pitchFamily="18" charset="0"/>
                        </a:rPr>
                        <m:t>5,44</m:t>
                      </m:r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10938D0-96AE-4760-8785-B37B5C94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949" y="4864131"/>
                <a:ext cx="16892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E776AF94-499C-43CD-993C-B47FB7A11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24" y="3591963"/>
            <a:ext cx="2458605" cy="175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2D0320E2-1F1E-46A5-B967-ED1BA5A062A1}"/>
                  </a:ext>
                </a:extLst>
              </p:cNvPr>
              <p:cNvSpPr txBox="1"/>
              <p:nvPr/>
            </p:nvSpPr>
            <p:spPr>
              <a:xfrm>
                <a:off x="6420375" y="4727862"/>
                <a:ext cx="2678297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R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R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R" sz="2800" b="0" i="0" smtClean="0">
                              <a:latin typeface="Cambria Math" panose="02040503050406030204" pitchFamily="18" charset="0"/>
                            </a:rPr>
                            <m:t>     2520      </m:t>
                          </m:r>
                        </m:num>
                        <m:den>
                          <m:r>
                            <a:rPr lang="es-CR" sz="2800" b="0" i="1" smtClean="0">
                              <a:latin typeface="Cambria Math" panose="02040503050406030204" pitchFamily="18" charset="0"/>
                            </a:rPr>
                            <m:t>463</m:t>
                          </m:r>
                        </m:den>
                      </m:f>
                    </m:oMath>
                  </m:oMathPara>
                </a14:m>
                <a:endParaRPr lang="es-CR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D0320E2-1F1E-46A5-B967-ED1BA5A0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75" y="4727862"/>
                <a:ext cx="2678297" cy="818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70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FFFF"/>
                </a:solidFill>
                <a:cs typeface="Calibri Light"/>
              </a:rPr>
              <a:t>3.12. El problema de la variabilidad y su importancia</a:t>
            </a:r>
            <a:endParaRPr lang="es-ES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7" name="Subtítulo 2">
            <a:extLst>
              <a:ext uri="{FF2B5EF4-FFF2-40B4-BE49-F238E27FC236}">
                <a16:creationId xmlns="" xmlns:a16="http://schemas.microsoft.com/office/drawing/2014/main" id="{04BDB410-091B-412F-A712-D7317BA24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4660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9F7D5E-E50D-4CCA-AF5A-B4501BB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ES" b="1" dirty="0">
                <a:solidFill>
                  <a:schemeClr val="accent1"/>
                </a:solidFill>
                <a:cs typeface="Calibri Light"/>
              </a:rPr>
              <a:t>El Recorrido</a:t>
            </a:r>
            <a:endParaRPr lang="es-ES" b="1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376D671-4FDF-4140-B01E-1A90DDB6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400" dirty="0">
                <a:cs typeface="Calibri"/>
              </a:rPr>
              <a:t>Se le conoce también como </a:t>
            </a:r>
            <a:r>
              <a:rPr lang="es-ES" sz="2400" b="1" dirty="0">
                <a:cs typeface="Calibri"/>
              </a:rPr>
              <a:t>Amplitud total.</a:t>
            </a:r>
            <a:endParaRPr lang="es-ES" sz="2400" dirty="0">
              <a:cs typeface="Calibri"/>
            </a:endParaRPr>
          </a:p>
          <a:p>
            <a:r>
              <a:rPr lang="es-ES" sz="2400" dirty="0">
                <a:cs typeface="Calibri"/>
              </a:rPr>
              <a:t>Se encarga de medir la variabilidad de un conjunto de observaciones.</a:t>
            </a:r>
          </a:p>
          <a:p>
            <a:r>
              <a:rPr lang="es-ES" sz="2400" dirty="0">
                <a:cs typeface="Calibri"/>
              </a:rPr>
              <a:t>Se usa como símbolo </a:t>
            </a:r>
            <a:r>
              <a:rPr lang="es-ES" sz="2400" b="1" dirty="0">
                <a:cs typeface="Calibri"/>
              </a:rPr>
              <a:t>R .</a:t>
            </a:r>
            <a:endParaRPr lang="es-ES" sz="2400" dirty="0">
              <a:cs typeface="Calibri"/>
            </a:endParaRPr>
          </a:p>
          <a:p>
            <a:endParaRPr lang="es-ES" sz="2400">
              <a:cs typeface="Calibri"/>
            </a:endParaRPr>
          </a:p>
          <a:p>
            <a:r>
              <a:rPr lang="es-ES" sz="2400" dirty="0">
                <a:cs typeface="Calibri"/>
              </a:rPr>
              <a:t>Ejemplo:</a:t>
            </a:r>
          </a:p>
          <a:p>
            <a:pPr lvl="2"/>
            <a:r>
              <a:rPr lang="es-ES" sz="2400" b="1" dirty="0">
                <a:cs typeface="Calibri"/>
              </a:rPr>
              <a:t>2-3-3-5-5-5-8-10-12</a:t>
            </a:r>
          </a:p>
          <a:p>
            <a:pPr lvl="2"/>
            <a:r>
              <a:rPr lang="es-ES" sz="2400" b="1" dirty="0">
                <a:cs typeface="Calibri"/>
              </a:rPr>
              <a:t>R</a:t>
            </a:r>
            <a:r>
              <a:rPr lang="es-ES" sz="2400" dirty="0">
                <a:cs typeface="Calibri"/>
              </a:rPr>
              <a:t>=</a:t>
            </a:r>
            <a:r>
              <a:rPr lang="es-ES" sz="2400" b="1" dirty="0">
                <a:cs typeface="Calibri"/>
              </a:rPr>
              <a:t> </a:t>
            </a:r>
            <a:r>
              <a:rPr lang="es-ES" sz="2400" b="1" dirty="0">
                <a:solidFill>
                  <a:srgbClr val="FF0000"/>
                </a:solidFill>
                <a:cs typeface="Calibri"/>
              </a:rPr>
              <a:t>12</a:t>
            </a:r>
            <a:r>
              <a:rPr lang="es-ES" sz="2400" b="1" dirty="0">
                <a:cs typeface="Calibri"/>
              </a:rPr>
              <a:t>-</a:t>
            </a:r>
            <a:r>
              <a:rPr lang="es-ES" sz="2400" b="1" dirty="0">
                <a:solidFill>
                  <a:srgbClr val="FF0000"/>
                </a:solidFill>
                <a:cs typeface="Calibri"/>
              </a:rPr>
              <a:t>2</a:t>
            </a:r>
            <a:r>
              <a:rPr lang="es-ES" sz="2400" b="1" dirty="0">
                <a:cs typeface="Calibri"/>
              </a:rPr>
              <a:t> = 10</a:t>
            </a:r>
          </a:p>
          <a:p>
            <a:pPr lvl="2"/>
            <a:r>
              <a:rPr lang="es-ES" sz="2400" b="1" dirty="0">
                <a:cs typeface="Calibri"/>
              </a:rPr>
              <a:t>R</a:t>
            </a:r>
            <a:r>
              <a:rPr lang="es-ES" sz="2400" dirty="0">
                <a:cs typeface="Calibri"/>
              </a:rPr>
              <a:t>=</a:t>
            </a:r>
            <a:r>
              <a:rPr lang="es-ES" sz="2400" b="1" dirty="0">
                <a:cs typeface="Calibri"/>
              </a:rPr>
              <a:t>10</a:t>
            </a:r>
          </a:p>
          <a:p>
            <a:pPr lvl="2"/>
            <a:endParaRPr lang="es-ES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79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4" descr="Edificio abstracto" title="Edificio abstracto">
            <a:extLst>
              <a:ext uri="{FF2B5EF4-FFF2-40B4-BE49-F238E27FC236}">
                <a16:creationId xmlns="" xmlns:a16="http://schemas.microsoft.com/office/drawing/2014/main" id="{32EB3070-F620-46D3-9AD6-9F3FFB5D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3" y="12032"/>
            <a:ext cx="12175958" cy="68093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8F722092-AD4B-4F39-9FBF-4794075D49D5}"/>
              </a:ext>
            </a:extLst>
          </p:cNvPr>
          <p:cNvSpPr/>
          <p:nvPr/>
        </p:nvSpPr>
        <p:spPr>
          <a:xfrm>
            <a:off x="-16041" y="20612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</a:t>
            </a:r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endParaRPr lang="es-ES" dirty="0"/>
          </a:p>
          <a:p>
            <a:pPr algn="ctr" rtl="0"/>
            <a:r>
              <a:rPr lang="es-ES" dirty="0"/>
              <a:t>+</a:t>
            </a:r>
          </a:p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E88F99-C317-4C20-A5AA-3136C741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8997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  <a:cs typeface="Calibri Light"/>
              </a:rPr>
              <a:t>Ventaja y Desventaja del Recorrido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4BEADE60-50D3-4F15-9790-52E84B62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a typeface="+mn-lt"/>
                <a:cs typeface="+mn-lt"/>
              </a:rPr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AF74E4-7AB5-484A-BCD1-359FC2CBB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121" y="2505075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 panose="020F0502020204030204"/>
              </a:rPr>
              <a:t>Es fácil de calcular e interpretar.</a:t>
            </a:r>
            <a:endParaRPr lang="es-ES" dirty="0"/>
          </a:p>
          <a:p>
            <a:endParaRPr lang="es-ES" dirty="0">
              <a:cs typeface="Calibri" panose="020F0502020204030204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6C484645-8DE5-4DE4-AA9D-3FEA1A1C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Desventajas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8752D06-05E8-491B-BACF-BCC302D012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El valor depende del número de observaciones.</a:t>
            </a:r>
          </a:p>
          <a:p>
            <a:r>
              <a:rPr lang="es-ES" dirty="0">
                <a:cs typeface="Calibri"/>
              </a:rPr>
              <a:t>No facilita el manejo algebraico.</a:t>
            </a:r>
          </a:p>
          <a:p>
            <a:r>
              <a:rPr lang="es-ES" dirty="0">
                <a:cs typeface="Calibri"/>
              </a:rPr>
              <a:t>No se puede obtener el recorrido total combinado, pero si es posible en la</a:t>
            </a:r>
            <a:r>
              <a:rPr lang="es-ES" b="1" dirty="0">
                <a:cs typeface="Calibri"/>
              </a:rPr>
              <a:t> variancia.</a:t>
            </a: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63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97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0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06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88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3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Ejemplo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33" y="592617"/>
            <a:ext cx="5930900" cy="152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 media geométrica del conjunto:</a:t>
            </a:r>
          </a:p>
          <a:p>
            <a:pPr marL="0" indent="0" algn="ctr">
              <a:buNone/>
            </a:pPr>
            <a:endParaRPr lang="es-ES" sz="1100" dirty="0"/>
          </a:p>
          <a:p>
            <a:pPr marL="0" indent="0" algn="ctr">
              <a:buNone/>
            </a:pPr>
            <a:r>
              <a:rPr lang="es-ES" sz="4400" b="1" dirty="0"/>
              <a:t>2  4  8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3</a:t>
            </a:fld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="" xmlns:a16="http://schemas.microsoft.com/office/drawing/2014/main" id="{EAA29AD7-4658-44FA-9E9E-9731F9481FC5}"/>
              </a:ext>
            </a:extLst>
          </p:cNvPr>
          <p:cNvSpPr txBox="1">
            <a:spLocks/>
          </p:cNvSpPr>
          <p:nvPr/>
        </p:nvSpPr>
        <p:spPr>
          <a:xfrm>
            <a:off x="6302987" y="2116899"/>
            <a:ext cx="874427" cy="6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600" dirty="0"/>
              <a:t>n:</a:t>
            </a:r>
          </a:p>
        </p:txBody>
      </p:sp>
    </p:spTree>
    <p:extLst>
      <p:ext uri="{BB962C8B-B14F-4D97-AF65-F5344CB8AC3E}">
        <p14:creationId xmlns:p14="http://schemas.microsoft.com/office/powerpoint/2010/main" val="92460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04" y="1540736"/>
            <a:ext cx="4609811" cy="3352800"/>
          </a:xfrm>
        </p:spPr>
        <p:txBody>
          <a:bodyPr>
            <a:normAutofit/>
          </a:bodyPr>
          <a:lstStyle/>
          <a:p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Dispersión Relativa:</a:t>
            </a:r>
            <a:b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s-CR" sz="4800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Coeficiente de Variación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47" y="1113961"/>
            <a:ext cx="6321287" cy="101992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sz="2000" dirty="0"/>
              <a:t>No podemos comparar unidades distintas.</a:t>
            </a:r>
          </a:p>
          <a:p>
            <a:pPr marL="0" indent="0" algn="just">
              <a:buNone/>
            </a:pPr>
            <a:r>
              <a:rPr lang="es-ES" sz="2000" dirty="0"/>
              <a:t>Hay casos donde no tiene sentido comparar cifras de magnitud distintas aunque tengan la misma unidad de media.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30</a:t>
            </a:fld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E30C4575-4C56-4665-AF15-178296C7CC4E}"/>
              </a:ext>
            </a:extLst>
          </p:cNvPr>
          <p:cNvSpPr/>
          <p:nvPr/>
        </p:nvSpPr>
        <p:spPr>
          <a:xfrm>
            <a:off x="6417958" y="2625387"/>
            <a:ext cx="112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400" dirty="0"/>
              <a:t>C.V.(X)=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7327D24-6141-4EF4-9540-B5A3594A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64" y="2419764"/>
            <a:ext cx="4162425" cy="101917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ECC80890-8A63-4012-91DA-05CDE3FDEAE0}"/>
              </a:ext>
            </a:extLst>
          </p:cNvPr>
          <p:cNvSpPr/>
          <p:nvPr/>
        </p:nvSpPr>
        <p:spPr>
          <a:xfrm>
            <a:off x="6417958" y="4288535"/>
            <a:ext cx="112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2400" dirty="0"/>
              <a:t>C.V.(X)=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5A2BC5F-A7F4-4812-943C-70FF1EB6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07" y="4256402"/>
            <a:ext cx="4819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99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rgbClr val="92D050"/>
                </a:solidFill>
                <a:latin typeface="Berlin Sans FB Demi" panose="020E0802020502020306" pitchFamily="34" charset="0"/>
              </a:rPr>
              <a:t>Ejemplo 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31</a:t>
            </a:fld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="" xmlns:a16="http://schemas.microsoft.com/office/drawing/2014/main" id="{EAA29AD7-4658-44FA-9E9E-9731F9481FC5}"/>
              </a:ext>
            </a:extLst>
          </p:cNvPr>
          <p:cNvSpPr txBox="1">
            <a:spLocks/>
          </p:cNvSpPr>
          <p:nvPr/>
        </p:nvSpPr>
        <p:spPr>
          <a:xfrm>
            <a:off x="6302987" y="2116899"/>
            <a:ext cx="874427" cy="6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3600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A28D4A6-9C32-4B86-866E-97302DBD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13" y="1351722"/>
            <a:ext cx="5793483" cy="7651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24B9979-E943-4D94-9B86-B74C05C4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8210"/>
            <a:ext cx="5257800" cy="7524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C3E7087B-289F-4696-A183-10BF7B315CF7}"/>
              </a:ext>
            </a:extLst>
          </p:cNvPr>
          <p:cNvSpPr txBox="1"/>
          <p:nvPr/>
        </p:nvSpPr>
        <p:spPr>
          <a:xfrm>
            <a:off x="7422606" y="3818053"/>
            <a:ext cx="37514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50,62 = Media Aritmética</a:t>
            </a:r>
          </a:p>
          <a:p>
            <a:endParaRPr lang="es-ES" sz="2000" b="1" dirty="0"/>
          </a:p>
          <a:p>
            <a:r>
              <a:rPr lang="es-ES" sz="2000" b="1" dirty="0"/>
              <a:t>10 = Desviación Estándar</a:t>
            </a:r>
          </a:p>
          <a:p>
            <a:endParaRPr lang="es-ES" sz="2000" b="1" dirty="0"/>
          </a:p>
          <a:p>
            <a:r>
              <a:rPr lang="es-ES" sz="2000" b="1" dirty="0"/>
              <a:t>19,75% = Coeficiente de variación</a:t>
            </a:r>
            <a:endParaRPr lang="es-419" sz="2000" b="1" dirty="0"/>
          </a:p>
        </p:txBody>
      </p:sp>
    </p:spTree>
    <p:extLst>
      <p:ext uri="{BB962C8B-B14F-4D97-AF65-F5344CB8AC3E}">
        <p14:creationId xmlns:p14="http://schemas.microsoft.com/office/powerpoint/2010/main" val="32830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5">
                    <a:lumMod val="50000"/>
                  </a:schemeClr>
                </a:solidFill>
                <a:latin typeface="Berlin Sans FB Demi" panose="020E0802020502020306" pitchFamily="34" charset="0"/>
              </a:rPr>
              <a:t>Respuesta Ejemplo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33" y="592617"/>
            <a:ext cx="5930900" cy="1524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 media geométrica del conjunto:</a:t>
            </a:r>
          </a:p>
          <a:p>
            <a:pPr marL="0" indent="0" algn="ctr">
              <a:buNone/>
            </a:pPr>
            <a:endParaRPr lang="es-ES" sz="1100" dirty="0"/>
          </a:p>
          <a:p>
            <a:pPr marL="0" indent="0" algn="ctr">
              <a:buNone/>
            </a:pPr>
            <a:r>
              <a:rPr lang="es-ES" sz="4400" b="1" dirty="0"/>
              <a:t>2  4  8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C84F11A4-767F-42C9-85D6-C3B9D8E8E455}"/>
              </a:ext>
            </a:extLst>
          </p:cNvPr>
          <p:cNvGrpSpPr/>
          <p:nvPr/>
        </p:nvGrpSpPr>
        <p:grpSpPr>
          <a:xfrm>
            <a:off x="7322248" y="2809663"/>
            <a:ext cx="2915350" cy="619337"/>
            <a:chOff x="6209359" y="3225452"/>
            <a:chExt cx="2915350" cy="619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="" xmlns:a16="http://schemas.microsoft.com/office/drawing/2014/main" id="{19240C01-03FE-4EC0-B374-D72931347C04}"/>
                    </a:ext>
                  </a:extLst>
                </p:cNvPr>
                <p:cNvSpPr txBox="1"/>
                <p:nvPr/>
              </p:nvSpPr>
              <p:spPr>
                <a:xfrm>
                  <a:off x="7231755" y="3225452"/>
                  <a:ext cx="1892954" cy="6193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36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R" sz="3600" b="0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CR" sz="3600" b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9240C01-03FE-4EC0-B374-D72931347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755" y="3225452"/>
                  <a:ext cx="1892954" cy="6193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="" xmlns:a16="http://schemas.microsoft.com/office/drawing/2014/main" id="{4F1BDA48-0571-412D-9B3F-338670F63EDD}"/>
                    </a:ext>
                  </a:extLst>
                </p:cNvPr>
                <p:cNvSpPr/>
                <p:nvPr/>
              </p:nvSpPr>
              <p:spPr>
                <a:xfrm>
                  <a:off x="6209359" y="3337719"/>
                  <a:ext cx="10223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𝑀𝑔</m:t>
                        </m:r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F1BDA48-0571-412D-9B3F-338670F63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359" y="3337719"/>
                  <a:ext cx="102239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90" b="-1710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1FADD313-69E5-48D6-BDE0-6EFF28EE2952}"/>
              </a:ext>
            </a:extLst>
          </p:cNvPr>
          <p:cNvGrpSpPr/>
          <p:nvPr/>
        </p:nvGrpSpPr>
        <p:grpSpPr>
          <a:xfrm>
            <a:off x="7833446" y="3878957"/>
            <a:ext cx="1601048" cy="619337"/>
            <a:chOff x="6720557" y="3225452"/>
            <a:chExt cx="1601048" cy="619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="" xmlns:a16="http://schemas.microsoft.com/office/drawing/2014/main" id="{726B5119-94D6-4181-9E2A-53B6B612098E}"/>
                    </a:ext>
                  </a:extLst>
                </p:cNvPr>
                <p:cNvSpPr txBox="1"/>
                <p:nvPr/>
              </p:nvSpPr>
              <p:spPr>
                <a:xfrm>
                  <a:off x="7231755" y="3225452"/>
                  <a:ext cx="1089850" cy="6193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36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  3</m:t>
                            </m:r>
                          </m:deg>
                          <m:e>
                            <m:r>
                              <a:rPr lang="es-CR" sz="3600" b="0" i="1" dirty="0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</m:rad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26B5119-94D6-4181-9E2A-53B6B6120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755" y="3225452"/>
                  <a:ext cx="1089850" cy="6193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="" xmlns:a16="http://schemas.microsoft.com/office/drawing/2014/main" id="{1FE065EC-C769-4AC2-830B-9092418B0FD3}"/>
                    </a:ext>
                  </a:extLst>
                </p:cNvPr>
                <p:cNvSpPr/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FE065EC-C769-4AC2-830B-9092418B0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AC9848A3-2603-4011-BC61-94D9E267409E}"/>
              </a:ext>
            </a:extLst>
          </p:cNvPr>
          <p:cNvGrpSpPr/>
          <p:nvPr/>
        </p:nvGrpSpPr>
        <p:grpSpPr>
          <a:xfrm>
            <a:off x="7743484" y="4879193"/>
            <a:ext cx="1712152" cy="571338"/>
            <a:chOff x="6660165" y="3225452"/>
            <a:chExt cx="930663" cy="571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="" xmlns:a16="http://schemas.microsoft.com/office/drawing/2014/main" id="{F1AD61CD-0230-41C6-AFBD-5D3997DBB7A3}"/>
                    </a:ext>
                  </a:extLst>
                </p:cNvPr>
                <p:cNvSpPr txBox="1"/>
                <p:nvPr/>
              </p:nvSpPr>
              <p:spPr>
                <a:xfrm>
                  <a:off x="7231755" y="3225452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3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F1AD61CD-0230-41C6-AFBD-5D3997DB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755" y="3225452"/>
                  <a:ext cx="359073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="" xmlns:a16="http://schemas.microsoft.com/office/drawing/2014/main" id="{9534A9DE-F15A-46C3-9C35-CB8733BC2217}"/>
                    </a:ext>
                  </a:extLst>
                </p:cNvPr>
                <p:cNvSpPr/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9534A9DE-F15A-46C3-9C35-CB8733B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413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Ejercicio #1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33" y="592617"/>
            <a:ext cx="5930900" cy="1900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En la empresa de la Corredora Mutual Seguros quieren saber la proporción media de mujeres en los diferentes departamentos. </a:t>
            </a:r>
          </a:p>
          <a:p>
            <a:pPr marL="0" indent="0" algn="ctr">
              <a:buNone/>
            </a:pPr>
            <a:r>
              <a:rPr lang="es-ES" sz="2400" dirty="0"/>
              <a:t>Para ello, se recoge el porcentaje de mujeres en los seis principales departamentos: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="" xmlns:a16="http://schemas.microsoft.com/office/drawing/2014/main" id="{24824B39-6862-4DFA-8C4B-35F8041A6BE7}"/>
              </a:ext>
            </a:extLst>
          </p:cNvPr>
          <p:cNvSpPr txBox="1">
            <a:spLocks/>
          </p:cNvSpPr>
          <p:nvPr/>
        </p:nvSpPr>
        <p:spPr>
          <a:xfrm>
            <a:off x="5881912" y="5613389"/>
            <a:ext cx="5930900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400" dirty="0"/>
              <a:t>¿Cuál es la media geométrica de la Oficina?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E7F727CD-6B37-4F3B-9327-66E6C990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2" y="2718668"/>
            <a:ext cx="5296981" cy="26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Resolución #1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53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1" y="1657392"/>
            <a:ext cx="5196241" cy="3352800"/>
          </a:xfrm>
        </p:spPr>
        <p:txBody>
          <a:bodyPr/>
          <a:lstStyle/>
          <a:p>
            <a:r>
              <a:rPr lang="es-CR" b="0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Respuesta Ejemplo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7</a:t>
            </a:fld>
            <a:endParaRPr lang="es-ES" noProof="0" dirty="0"/>
          </a:p>
        </p:txBody>
      </p:sp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C84F11A4-767F-42C9-85D6-C3B9D8E8E455}"/>
              </a:ext>
            </a:extLst>
          </p:cNvPr>
          <p:cNvGrpSpPr/>
          <p:nvPr/>
        </p:nvGrpSpPr>
        <p:grpSpPr>
          <a:xfrm>
            <a:off x="6829296" y="2176981"/>
            <a:ext cx="3652034" cy="470814"/>
            <a:chOff x="6271250" y="2709240"/>
            <a:chExt cx="3652034" cy="470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="" xmlns:a16="http://schemas.microsoft.com/office/drawing/2014/main" id="{19240C01-03FE-4EC0-B374-D72931347C04}"/>
                    </a:ext>
                  </a:extLst>
                </p:cNvPr>
                <p:cNvSpPr txBox="1"/>
                <p:nvPr/>
              </p:nvSpPr>
              <p:spPr>
                <a:xfrm>
                  <a:off x="6632062" y="2732816"/>
                  <a:ext cx="3291222" cy="4472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g>
                          <m:e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33,3</m:t>
                            </m:r>
                            <m:r>
                              <a:rPr lang="es-CR" sz="2400" b="0" i="0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83,3</m:t>
                            </m:r>
                            <m:r>
                              <a:rPr lang="es-CR" sz="2400" b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37,5</m:t>
                            </m:r>
                            <m:r>
                              <a:rPr lang="es-CR" sz="240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CR" sz="2400" b="0" i="1" dirty="0" smtClean="0">
                                <a:latin typeface="Cambria Math" panose="02040503050406030204" pitchFamily="18" charset="0"/>
                              </a:rPr>
                              <m:t>80,0</m:t>
                            </m:r>
                          </m:e>
                        </m:rad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9240C01-03FE-4EC0-B374-D72931347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062" y="2732816"/>
                  <a:ext cx="3291222" cy="4472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="" xmlns:a16="http://schemas.microsoft.com/office/drawing/2014/main" id="{4F1BDA48-0571-412D-9B3F-338670F63EDD}"/>
                    </a:ext>
                  </a:extLst>
                </p:cNvPr>
                <p:cNvSpPr/>
                <p:nvPr/>
              </p:nvSpPr>
              <p:spPr>
                <a:xfrm>
                  <a:off x="6271250" y="2709240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F1BDA48-0571-412D-9B3F-338670F63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250" y="2709240"/>
                  <a:ext cx="48282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1FADD313-69E5-48D6-BDE0-6EFF28EE2952}"/>
              </a:ext>
            </a:extLst>
          </p:cNvPr>
          <p:cNvGrpSpPr/>
          <p:nvPr/>
        </p:nvGrpSpPr>
        <p:grpSpPr>
          <a:xfrm>
            <a:off x="6829296" y="3455855"/>
            <a:ext cx="2326246" cy="487401"/>
            <a:chOff x="6720557" y="3352287"/>
            <a:chExt cx="2326246" cy="487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="" xmlns:a16="http://schemas.microsoft.com/office/drawing/2014/main" id="{726B5119-94D6-4181-9E2A-53B6B612098E}"/>
                    </a:ext>
                  </a:extLst>
                </p:cNvPr>
                <p:cNvSpPr txBox="1"/>
                <p:nvPr/>
              </p:nvSpPr>
              <p:spPr>
                <a:xfrm>
                  <a:off x="7202259" y="3358081"/>
                  <a:ext cx="1844544" cy="48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CR" sz="28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s-CR" sz="2800" b="0" i="1" dirty="0" smtClean="0">
                                <a:latin typeface="Cambria Math" panose="02040503050406030204" pitchFamily="18" charset="0"/>
                              </a:rPr>
                              <m:t>  4</m:t>
                            </m:r>
                          </m:deg>
                          <m:e>
                            <m:r>
                              <a:rPr lang="es-CR" sz="2800" b="0" i="1" dirty="0" smtClean="0">
                                <a:latin typeface="Cambria Math" panose="02040503050406030204" pitchFamily="18" charset="0"/>
                              </a:rPr>
                              <m:t>8321670</m:t>
                            </m:r>
                          </m:e>
                        </m:rad>
                      </m:oMath>
                    </m:oMathPara>
                  </a14:m>
                  <a:endParaRPr lang="es-CR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26B5119-94D6-4181-9E2A-53B6B6120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259" y="3358081"/>
                  <a:ext cx="1844544" cy="4816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>
                  <a:extLst>
                    <a:ext uri="{FF2B5EF4-FFF2-40B4-BE49-F238E27FC236}">
                      <a16:creationId xmlns="" xmlns:a16="http://schemas.microsoft.com/office/drawing/2014/main" id="{1FE065EC-C769-4AC2-830B-9092418B0FD3}"/>
                    </a:ext>
                  </a:extLst>
                </p:cNvPr>
                <p:cNvSpPr/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1FE065EC-C769-4AC2-830B-9092418B0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557" y="3352287"/>
                  <a:ext cx="48282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AC9848A3-2603-4011-BC61-94D9E267409E}"/>
              </a:ext>
            </a:extLst>
          </p:cNvPr>
          <p:cNvGrpSpPr/>
          <p:nvPr/>
        </p:nvGrpSpPr>
        <p:grpSpPr>
          <a:xfrm>
            <a:off x="6706666" y="4526277"/>
            <a:ext cx="1375162" cy="461665"/>
            <a:chOff x="6660165" y="3335125"/>
            <a:chExt cx="74748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="" xmlns:a16="http://schemas.microsoft.com/office/drawing/2014/main" id="{F1AD61CD-0230-41C6-AFBD-5D3997DBB7A3}"/>
                    </a:ext>
                  </a:extLst>
                </p:cNvPr>
                <p:cNvSpPr txBox="1"/>
                <p:nvPr/>
              </p:nvSpPr>
              <p:spPr>
                <a:xfrm>
                  <a:off x="6998997" y="3359662"/>
                  <a:ext cx="4086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800" b="0" i="1" dirty="0" smtClean="0">
                            <a:latin typeface="Cambria Math" panose="02040503050406030204" pitchFamily="18" charset="0"/>
                          </a:rPr>
                          <m:t>53,7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F1AD61CD-0230-41C6-AFBD-5D3997DB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7" y="3359662"/>
                  <a:ext cx="40865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="" xmlns:a16="http://schemas.microsoft.com/office/drawing/2014/main" id="{9534A9DE-F15A-46C3-9C35-CB8733BC2217}"/>
                    </a:ext>
                  </a:extLst>
                </p:cNvPr>
                <p:cNvSpPr/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9534A9DE-F15A-46C3-9C35-CB8733B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165" y="3335125"/>
                  <a:ext cx="48282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Marcador de contenido 3">
            <a:extLst>
              <a:ext uri="{FF2B5EF4-FFF2-40B4-BE49-F238E27FC236}">
                <a16:creationId xmlns="" xmlns:a16="http://schemas.microsoft.com/office/drawing/2014/main" id="{33AADECA-23B8-4A52-B7A9-ED48E3D515E9}"/>
              </a:ext>
            </a:extLst>
          </p:cNvPr>
          <p:cNvSpPr txBox="1">
            <a:spLocks/>
          </p:cNvSpPr>
          <p:nvPr/>
        </p:nvSpPr>
        <p:spPr>
          <a:xfrm>
            <a:off x="5658786" y="1234274"/>
            <a:ext cx="874427" cy="65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600" dirty="0"/>
              <a:t>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5857DDA6-9269-4A74-BBE2-215504F98927}"/>
                  </a:ext>
                </a:extLst>
              </p:cNvPr>
              <p:cNvSpPr txBox="1"/>
              <p:nvPr/>
            </p:nvSpPr>
            <p:spPr>
              <a:xfrm>
                <a:off x="6347593" y="1249624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36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857DDA6-9269-4A74-BBE2-215504F98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93" y="1249624"/>
                <a:ext cx="35907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="" xmlns:a16="http://schemas.microsoft.com/office/drawing/2014/main" id="{FA18F430-E8E6-4F4C-9B8B-955A29B4CAF7}"/>
                  </a:ext>
                </a:extLst>
              </p:cNvPr>
              <p:cNvSpPr/>
              <p:nvPr/>
            </p:nvSpPr>
            <p:spPr>
              <a:xfrm>
                <a:off x="6276587" y="2167832"/>
                <a:ext cx="1022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b="0" i="1" dirty="0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es-C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A18F430-E8E6-4F4C-9B8B-955A29B4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87" y="2167832"/>
                <a:ext cx="1022396" cy="461665"/>
              </a:xfrm>
              <a:prstGeom prst="rect">
                <a:avLst/>
              </a:prstGeom>
              <a:blipFill>
                <a:blip r:embed="rId9"/>
                <a:stretch>
                  <a:fillRect l="-1198" b="-17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82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="" xmlns:a16="http://schemas.microsoft.com/office/drawing/2014/main" id="{45C30A3E-A073-4A70-ADFA-919955385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82170"/>
              </p:ext>
            </p:extLst>
          </p:nvPr>
        </p:nvGraphicFramePr>
        <p:xfrm>
          <a:off x="962157" y="548011"/>
          <a:ext cx="10267685" cy="6222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A2377833-7432-4B1E-A971-66A049E9FE85}"/>
              </a:ext>
            </a:extLst>
          </p:cNvPr>
          <p:cNvCxnSpPr/>
          <p:nvPr/>
        </p:nvCxnSpPr>
        <p:spPr>
          <a:xfrm flipV="1">
            <a:off x="1678484" y="3222705"/>
            <a:ext cx="856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4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83060ABF-B157-442F-B2FE-71BE5D9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Ejercicio #2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ED11BF36-C159-4C30-9565-9F3330A3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912" y="741374"/>
            <a:ext cx="5930900" cy="1212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 Familia Hidalgo quiere saber el consumo de electricidad desde Junio 2018 a Diciembre 2018, a través de la media geométrica.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12F993-1F82-451D-AF88-94DAD50C56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s-ES" noProof="0" smtClean="0"/>
              <a:pPr rtl="0"/>
              <a:t>9</a:t>
            </a:fld>
            <a:endParaRPr lang="es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8F6246F-A49D-45EE-854C-F8837B4E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62" y="2104202"/>
            <a:ext cx="5308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557</Words>
  <Application>Microsoft Office PowerPoint</Application>
  <PresentationFormat>Panorámica</PresentationFormat>
  <Paragraphs>352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Arial</vt:lpstr>
      <vt:lpstr>Berlin Sans FB Demi</vt:lpstr>
      <vt:lpstr>Calibri</vt:lpstr>
      <vt:lpstr>Calibri Light</vt:lpstr>
      <vt:lpstr>Cambria Math</vt:lpstr>
      <vt:lpstr>Centaur</vt:lpstr>
      <vt:lpstr>Gabriola</vt:lpstr>
      <vt:lpstr>Tema de Office</vt:lpstr>
      <vt:lpstr>Presentación de PowerPoint</vt:lpstr>
      <vt:lpstr>Media  Geométrica</vt:lpstr>
      <vt:lpstr>Ejemplo 1</vt:lpstr>
      <vt:lpstr>Respuesta Ejemplo 1</vt:lpstr>
      <vt:lpstr>Ejercicio #1</vt:lpstr>
      <vt:lpstr>Resolución #1</vt:lpstr>
      <vt:lpstr>Respuesta Ejemplo 2</vt:lpstr>
      <vt:lpstr>Presentación de PowerPoint</vt:lpstr>
      <vt:lpstr>Ejercicio #2</vt:lpstr>
      <vt:lpstr>Resolución #2</vt:lpstr>
      <vt:lpstr>Respuesta Ejemplo 2</vt:lpstr>
      <vt:lpstr>Presentación de PowerPoint</vt:lpstr>
      <vt:lpstr>Media  Geométrica</vt:lpstr>
      <vt:lpstr>Media  Geométrica</vt:lpstr>
      <vt:lpstr>Media Armónica</vt:lpstr>
      <vt:lpstr>Media Armónica</vt:lpstr>
      <vt:lpstr>Ejemplo 1</vt:lpstr>
      <vt:lpstr>Respuesta Ejemplo 1</vt:lpstr>
      <vt:lpstr>Datos repetidos (Frecuencias)</vt:lpstr>
      <vt:lpstr>Ejemplo 1</vt:lpstr>
      <vt:lpstr>Respuesta Ejemplo 1</vt:lpstr>
      <vt:lpstr>3.12. El problema de la variabilidad y su importancia</vt:lpstr>
      <vt:lpstr>El Recorrido</vt:lpstr>
      <vt:lpstr>Ventaja y Desventaja del Recorrido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Dispersión Relativa: Coeficiente de Variación</vt:lpstr>
      <vt:lpstr>Ejemplo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GOMEZ</dc:creator>
  <cp:lastModifiedBy>FAMILIA GOMEZ</cp:lastModifiedBy>
  <cp:revision>254</cp:revision>
  <dcterms:created xsi:type="dcterms:W3CDTF">2020-02-25T15:35:32Z</dcterms:created>
  <dcterms:modified xsi:type="dcterms:W3CDTF">2020-06-18T23:35:43Z</dcterms:modified>
</cp:coreProperties>
</file>