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9"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40" d="100"/>
          <a:sy n="40" d="100"/>
        </p:scale>
        <p:origin x="1684"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EF92E92B-C91A-47B4-A05C-041533251A7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F92E92B-C91A-47B4-A05C-041533251A7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93E287C-F885-48CA-925D-4D0025D99E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E287C-F885-48CA-925D-4D0025D99E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E287C-F885-48CA-925D-4D0025D99E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93E287C-F885-48CA-925D-4D0025D99E1A}"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EF92E92B-C91A-47B4-A05C-041533251A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800" b="1" kern="1200" cap="none"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99875"/>
            <a:ext cx="9144000" cy="2387600"/>
          </a:xfrm>
        </p:spPr>
        <p:txBody>
          <a:bodyPr>
            <a:normAutofit/>
          </a:bodyPr>
          <a:lstStyle/>
          <a:p>
            <a:r>
              <a:rPr lang="en-US" sz="4800" dirty="0"/>
              <a:t>SARCASM DETECTION IN PRODUCT R</a:t>
            </a:r>
            <a:r>
              <a:rPr lang="en-IN" altLang="en-US" sz="4800" dirty="0"/>
              <a:t>E</a:t>
            </a:r>
            <a:r>
              <a:rPr lang="en-US" sz="4800" dirty="0"/>
              <a:t>VIEW FOR SENTIMENT ANALYSIS</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INTRODUCTION</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Sarcasm detection in product reviews is a specific area of sentiment analysis that focuses on identifying sarcastic comments or reviews that express opinions opposite to the writer's true sentiment. </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goal of sarcasm detection in product reviews is to improve the accuracy of sentiment analysis by accounting for sarcastic comments that may otherwise be misinterpreted as genuine expressions of sentiment.</a:t>
            </a:r>
            <a:endParaRPr lang="en-US" sz="28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OBJECTIVES</a:t>
            </a:r>
            <a:endParaRPr lang="en-US"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912889" y="2155692"/>
            <a:ext cx="2181726" cy="400110"/>
          </a:xfrm>
          <a:prstGeom prst="rect">
            <a:avLst/>
          </a:prstGeom>
          <a:noFill/>
          <a:ln>
            <a:solidFill>
              <a:schemeClr val="tx1">
                <a:lumMod val="95000"/>
                <a:lumOff val="5000"/>
              </a:schemeClr>
            </a:solidFill>
          </a:ln>
        </p:spPr>
        <p:txBody>
          <a:bodyPr wrap="square" rtlCol="0">
            <a:spAutoFit/>
          </a:bodyPr>
          <a:lstStyle/>
          <a:p>
            <a:pPr lvl="0"/>
            <a:r>
              <a:rPr lang="en-US" sz="2000" b="0" i="0" dirty="0">
                <a:latin typeface="Times New Roman" panose="02020603050405020304" pitchFamily="18" charset="0"/>
                <a:cs typeface="Times New Roman" panose="02020603050405020304" pitchFamily="18" charset="0"/>
              </a:rPr>
              <a:t>Improve accuracy</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p:cNvSpPr txBox="1"/>
          <p:nvPr/>
        </p:nvSpPr>
        <p:spPr>
          <a:xfrm>
            <a:off x="4944978" y="2794936"/>
            <a:ext cx="2181726" cy="707886"/>
          </a:xfrm>
          <a:prstGeom prst="rect">
            <a:avLst/>
          </a:prstGeom>
          <a:noFill/>
          <a:ln>
            <a:solidFill>
              <a:schemeClr val="tx1">
                <a:lumMod val="95000"/>
                <a:lumOff val="5000"/>
              </a:schemeClr>
            </a:solidFill>
          </a:ln>
        </p:spPr>
        <p:txBody>
          <a:bodyPr wrap="square" rtlCol="0">
            <a:spAutoFit/>
          </a:bodyPr>
          <a:lstStyle/>
          <a:p>
            <a:pPr lvl="0"/>
            <a:r>
              <a:rPr lang="en-US" sz="2000" b="0" i="0" dirty="0">
                <a:latin typeface="Times New Roman" panose="02020603050405020304" pitchFamily="18" charset="0"/>
                <a:cs typeface="Times New Roman" panose="02020603050405020304" pitchFamily="18" charset="0"/>
              </a:rPr>
              <a:t>Enhance customer understanding</a:t>
            </a:r>
            <a:endParaRPr lang="en-US" sz="2000" b="0" i="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00851" y="3857673"/>
            <a:ext cx="2181726" cy="707886"/>
          </a:xfrm>
          <a:prstGeom prst="rect">
            <a:avLst/>
          </a:prstGeom>
          <a:noFill/>
          <a:ln>
            <a:solidFill>
              <a:schemeClr val="tx1">
                <a:lumMod val="95000"/>
                <a:lumOff val="5000"/>
              </a:schemeClr>
            </a:solidFill>
          </a:ln>
        </p:spPr>
        <p:txBody>
          <a:bodyPr wrap="square" rtlCol="0">
            <a:spAutoFit/>
          </a:bodyPr>
          <a:lstStyle/>
          <a:p>
            <a:pPr lvl="0"/>
            <a:r>
              <a:rPr lang="en-US" sz="2000" b="0" i="0" dirty="0">
                <a:latin typeface="Times New Roman" panose="02020603050405020304" pitchFamily="18" charset="0"/>
                <a:cs typeface="Times New Roman" panose="02020603050405020304" pitchFamily="18" charset="0"/>
              </a:rPr>
              <a:t>Identify potential issues</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extBox 7"/>
          <p:cNvSpPr txBox="1"/>
          <p:nvPr/>
        </p:nvSpPr>
        <p:spPr>
          <a:xfrm>
            <a:off x="4900851" y="4856981"/>
            <a:ext cx="2181726" cy="1015663"/>
          </a:xfrm>
          <a:prstGeom prst="rect">
            <a:avLst/>
          </a:prstGeom>
          <a:noFill/>
          <a:ln>
            <a:solidFill>
              <a:schemeClr val="tx1">
                <a:lumMod val="95000"/>
                <a:lumOff val="5000"/>
              </a:schemeClr>
            </a:solidFill>
          </a:ln>
        </p:spPr>
        <p:txBody>
          <a:bodyPr wrap="square" rtlCol="0">
            <a:spAutoFit/>
          </a:bodyPr>
          <a:lstStyle/>
          <a:p>
            <a:pPr lvl="0"/>
            <a:r>
              <a:rPr lang="en-US" sz="2000" b="0" i="0" dirty="0">
                <a:latin typeface="Times New Roman" panose="02020603050405020304" pitchFamily="18" charset="0"/>
                <a:cs typeface="Times New Roman" panose="02020603050405020304" pitchFamily="18" charset="0"/>
              </a:rPr>
              <a:t>Develop effective marketing strategies</a:t>
            </a:r>
            <a:endParaRPr lang="en-US" sz="2000" b="0" i="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00851" y="6100703"/>
            <a:ext cx="2181726" cy="707886"/>
          </a:xfrm>
          <a:prstGeom prst="rect">
            <a:avLst/>
          </a:prstGeom>
          <a:noFill/>
          <a:ln>
            <a:solidFill>
              <a:schemeClr val="tx1">
                <a:lumMod val="95000"/>
                <a:lumOff val="5000"/>
              </a:schemeClr>
            </a:solidFill>
          </a:ln>
        </p:spPr>
        <p:txBody>
          <a:bodyPr wrap="square" rtlCol="0">
            <a:spAutoFit/>
          </a:bodyPr>
          <a:lstStyle/>
          <a:p>
            <a:pPr lvl="0"/>
            <a:r>
              <a:rPr lang="en-US" sz="2000" b="0" i="0" dirty="0">
                <a:latin typeface="Times New Roman" panose="02020603050405020304" pitchFamily="18" charset="0"/>
                <a:cs typeface="Times New Roman" panose="02020603050405020304" pitchFamily="18" charset="0"/>
              </a:rPr>
              <a:t>Monitor online reputation</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PROBLEM STATEMENT</a:t>
            </a:r>
            <a:endParaRPr lang="en-US" u="sng" dirty="0"/>
          </a:p>
        </p:txBody>
      </p:sp>
      <p:sp>
        <p:nvSpPr>
          <p:cNvPr id="3" name="Content Placeholder 2"/>
          <p:cNvSpPr>
            <a:spLocks noGrp="1"/>
          </p:cNvSpPr>
          <p:nvPr>
            <p:ph idx="1"/>
          </p:nvPr>
        </p:nvSpPr>
        <p:spPr/>
        <p:txBody>
          <a:bodyPr>
            <a:normAutofit/>
          </a:bodyPr>
          <a:lstStyle/>
          <a:p>
            <a:endParaRPr lang="en-US" sz="2800" dirty="0"/>
          </a:p>
          <a:p>
            <a:r>
              <a:rPr lang="en-US" sz="2800" dirty="0"/>
              <a:t>The issue with sarcasm detection is that it can lead to inaccurate analysis and understanding of the intended meaning of the communication</a:t>
            </a:r>
            <a:endParaRPr lang="en-US" sz="2800" dirty="0"/>
          </a:p>
          <a:p>
            <a:r>
              <a:rPr lang="en-US" sz="2800" dirty="0"/>
              <a:t>The challenge is to develop techniques and models to detect sarcasm in product reviews accurately, to ensure the sentiment analysis of product reviews is reliable and reflects the true opinion of customers.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METHODOLOGY</a:t>
            </a:r>
            <a:endParaRPr lang="en-US" u="sng" dirty="0"/>
          </a:p>
        </p:txBody>
      </p:sp>
      <p:sp>
        <p:nvSpPr>
          <p:cNvPr id="4" name="TextBox 3"/>
          <p:cNvSpPr txBox="1"/>
          <p:nvPr/>
        </p:nvSpPr>
        <p:spPr>
          <a:xfrm>
            <a:off x="606733" y="1840261"/>
            <a:ext cx="1959429" cy="677108"/>
          </a:xfrm>
          <a:prstGeom prst="rect">
            <a:avLst/>
          </a:prstGeom>
          <a:noFill/>
          <a:ln>
            <a:solidFill>
              <a:schemeClr val="tx1">
                <a:lumMod val="95000"/>
                <a:lumOff val="5000"/>
              </a:schemeClr>
            </a:solidFill>
          </a:ln>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Data Collection</a:t>
            </a:r>
            <a:endParaRPr lang="en-US" sz="2000" dirty="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49090" y="2679764"/>
            <a:ext cx="1959429" cy="707886"/>
          </a:xfrm>
          <a:prstGeom prst="rect">
            <a:avLst/>
          </a:prstGeom>
          <a:noFill/>
          <a:ln>
            <a:solidFill>
              <a:schemeClr val="tx1">
                <a:lumMod val="95000"/>
                <a:lumOff val="5000"/>
              </a:schemeClr>
            </a:solidFill>
          </a:ln>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Data Preprocessing</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623509" y="3519671"/>
            <a:ext cx="1959429" cy="707886"/>
          </a:xfrm>
          <a:prstGeom prst="rect">
            <a:avLst/>
          </a:prstGeom>
          <a:noFill/>
          <a:ln>
            <a:solidFill>
              <a:schemeClr val="tx1">
                <a:lumMod val="95000"/>
                <a:lumOff val="5000"/>
              </a:schemeClr>
            </a:solidFill>
          </a:ln>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Feature Extraction</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344875" y="4410082"/>
            <a:ext cx="1959429" cy="707886"/>
          </a:xfrm>
          <a:prstGeom prst="rect">
            <a:avLst/>
          </a:prstGeom>
          <a:noFill/>
          <a:ln>
            <a:solidFill>
              <a:schemeClr val="tx1">
                <a:lumMod val="95000"/>
                <a:lumOff val="5000"/>
              </a:schemeClr>
            </a:solidFill>
          </a:ln>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Model Training</a:t>
            </a:r>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787232" y="5207140"/>
            <a:ext cx="1959429" cy="707886"/>
          </a:xfrm>
          <a:prstGeom prst="rect">
            <a:avLst/>
          </a:prstGeom>
          <a:noFill/>
          <a:ln>
            <a:solidFill>
              <a:schemeClr val="tx1">
                <a:lumMod val="95000"/>
                <a:lumOff val="5000"/>
              </a:schemeClr>
            </a:solidFill>
          </a:ln>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Model Evaluation</a:t>
            </a:r>
            <a:endParaRPr lang="en-US"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34144" y="6136111"/>
            <a:ext cx="1959429" cy="707886"/>
          </a:xfrm>
          <a:prstGeom prst="rect">
            <a:avLst/>
          </a:prstGeom>
          <a:noFill/>
          <a:ln>
            <a:solidFill>
              <a:schemeClr val="tx1">
                <a:lumMod val="95000"/>
                <a:lumOff val="5000"/>
              </a:schemeClr>
            </a:solidFill>
          </a:ln>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Model Deployment</a:t>
            </a:r>
            <a:endParaRPr lang="en-US" sz="2000" dirty="0">
              <a:latin typeface="Times New Roman" panose="02020603050405020304" pitchFamily="18" charset="0"/>
              <a:cs typeface="Times New Roman" panose="02020603050405020304" pitchFamily="18" charset="0"/>
            </a:endParaRPr>
          </a:p>
        </p:txBody>
      </p:sp>
      <p:sp>
        <p:nvSpPr>
          <p:cNvPr id="12" name="Arrow: Bent 11"/>
          <p:cNvSpPr/>
          <p:nvPr/>
        </p:nvSpPr>
        <p:spPr>
          <a:xfrm flipV="1">
            <a:off x="1123804" y="2536289"/>
            <a:ext cx="925286" cy="646331"/>
          </a:xfrm>
          <a:prstGeom prst="bentArrow">
            <a:avLst>
              <a:gd name="adj1" fmla="val 25000"/>
              <a:gd name="adj2" fmla="val 17105"/>
              <a:gd name="adj3" fmla="val 25000"/>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Bent 12"/>
          <p:cNvSpPr/>
          <p:nvPr/>
        </p:nvSpPr>
        <p:spPr>
          <a:xfrm flipV="1">
            <a:off x="2698223" y="3429000"/>
            <a:ext cx="925286" cy="646331"/>
          </a:xfrm>
          <a:prstGeom prst="bentArrow">
            <a:avLst>
              <a:gd name="adj1" fmla="val 25000"/>
              <a:gd name="adj2" fmla="val 1710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Bent 13"/>
          <p:cNvSpPr/>
          <p:nvPr/>
        </p:nvSpPr>
        <p:spPr>
          <a:xfrm flipV="1">
            <a:off x="4369757" y="4256826"/>
            <a:ext cx="925286" cy="646331"/>
          </a:xfrm>
          <a:prstGeom prst="bentArrow">
            <a:avLst>
              <a:gd name="adj1" fmla="val 25000"/>
              <a:gd name="adj2" fmla="val 1710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Bent 14"/>
          <p:cNvSpPr/>
          <p:nvPr/>
        </p:nvSpPr>
        <p:spPr>
          <a:xfrm flipV="1">
            <a:off x="5861946" y="5117968"/>
            <a:ext cx="925286" cy="646331"/>
          </a:xfrm>
          <a:prstGeom prst="bentArrow">
            <a:avLst>
              <a:gd name="adj1" fmla="val 25000"/>
              <a:gd name="adj2" fmla="val 1710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Bent 15"/>
          <p:cNvSpPr/>
          <p:nvPr/>
        </p:nvSpPr>
        <p:spPr>
          <a:xfrm flipV="1">
            <a:off x="7508858" y="5933817"/>
            <a:ext cx="925286" cy="646331"/>
          </a:xfrm>
          <a:prstGeom prst="bentArrow">
            <a:avLst>
              <a:gd name="adj1" fmla="val 25000"/>
              <a:gd name="adj2" fmla="val 1710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EXPECTED OUTCOME</a:t>
            </a:r>
            <a:endParaRPr lang="en-US" u="sng" dirty="0"/>
          </a:p>
        </p:txBody>
      </p:sp>
      <p:sp>
        <p:nvSpPr>
          <p:cNvPr id="3" name="Content Placeholder 2"/>
          <p:cNvSpPr>
            <a:spLocks noGrp="1"/>
          </p:cNvSpPr>
          <p:nvPr>
            <p:ph idx="1"/>
          </p:nvPr>
        </p:nvSpPr>
        <p:spPr/>
        <p:txBody>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Improve customer satisfaction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Efficient detection of sarcasm</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Help businesses understand their customers' needs and preferences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Classify the sentiment as either positive or negative depending on the overall sentiment</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CONCLUSION</a:t>
            </a:r>
            <a:endParaRPr lang="en-US" u="sng" dirty="0"/>
          </a:p>
        </p:txBody>
      </p:sp>
      <p:sp>
        <p:nvSpPr>
          <p:cNvPr id="3" name="Content Placeholder 2"/>
          <p:cNvSpPr>
            <a:spLocks noGrp="1"/>
          </p:cNvSpPr>
          <p:nvPr>
            <p:ph idx="1"/>
          </p:nvPr>
        </p:nvSpPr>
        <p:spPr/>
        <p:txBody>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Sarcasm detection is an important aspect of sentiment analysis in product reviews as it can significantly affect the overall sentiment of the review. However, detecting sarcasm in text can be challenging due to its implicit nature, making it necessary to develop advanced machine learning models that can accurately identify sarcastic language in product reviews.</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u="sng">
                <a:sym typeface="+mn-ea"/>
              </a:rPr>
              <a:t>REFERENCE</a:t>
            </a:r>
            <a:br>
              <a:rPr lang="en-IN" altLang="en-US" u="sng"/>
            </a:br>
            <a:endParaRPr lang="en-US"/>
          </a:p>
        </p:txBody>
      </p:sp>
      <p:sp>
        <p:nvSpPr>
          <p:cNvPr id="3" name="Content Placeholder 2"/>
          <p:cNvSpPr>
            <a:spLocks noGrp="1"/>
          </p:cNvSpPr>
          <p:nvPr>
            <p:ph idx="1"/>
          </p:nvPr>
        </p:nvSpPr>
        <p:spPr/>
        <p:txBody>
          <a:bodyPr>
            <a:noAutofit/>
          </a:bodyPr>
          <a:p>
            <a:r>
              <a:rPr lang="en-US" sz="2600">
                <a:latin typeface="Times New Roman" panose="02020603050405020304" pitchFamily="18" charset="0"/>
                <a:cs typeface="Times New Roman" panose="02020603050405020304" pitchFamily="18" charset="0"/>
                <a:sym typeface="+mn-ea"/>
              </a:rPr>
              <a:t>[</a:t>
            </a:r>
            <a:r>
              <a:rPr lang="en-IN" altLang="en-US" sz="2600">
                <a:latin typeface="Times New Roman" panose="02020603050405020304" pitchFamily="18" charset="0"/>
                <a:cs typeface="Times New Roman" panose="02020603050405020304" pitchFamily="18" charset="0"/>
                <a:sym typeface="+mn-ea"/>
              </a:rPr>
              <a:t>1</a:t>
            </a:r>
            <a:r>
              <a:rPr lang="en-US" sz="2600">
                <a:latin typeface="Times New Roman" panose="02020603050405020304" pitchFamily="18" charset="0"/>
                <a:cs typeface="Times New Roman" panose="02020603050405020304" pitchFamily="18" charset="0"/>
                <a:sym typeface="+mn-ea"/>
              </a:rPr>
              <a:t>] Sentiment Analysis Challenges: A Review by Chandrashekhar Tople and P. B. Dhumne International Journal of Recent Technology and Engineering (IJRTE) ISSN: 2277-3878 (Online), Volume-11 Issue-6, March 2023</a:t>
            </a:r>
            <a:endParaRPr lang="en-US" sz="2600">
              <a:latin typeface="Times New Roman" panose="02020603050405020304" pitchFamily="18" charset="0"/>
              <a:cs typeface="Times New Roman" panose="02020603050405020304" pitchFamily="18" charset="0"/>
            </a:endParaRPr>
          </a:p>
          <a:p>
            <a:r>
              <a:rPr lang="en-IN" altLang="en-US" sz="2600">
                <a:latin typeface="Times New Roman" panose="02020603050405020304" pitchFamily="18" charset="0"/>
                <a:cs typeface="Times New Roman" panose="02020603050405020304" pitchFamily="18" charset="0"/>
                <a:sym typeface="+mn-ea"/>
              </a:rPr>
              <a:t>[2]</a:t>
            </a:r>
            <a:r>
              <a:rPr lang="en-US" sz="2600">
                <a:latin typeface="Times New Roman" panose="02020603050405020304" pitchFamily="18" charset="0"/>
                <a:cs typeface="Times New Roman" panose="02020603050405020304" pitchFamily="18" charset="0"/>
                <a:sym typeface="+mn-ea"/>
              </a:rPr>
              <a:t>E-COMMERCE PRODUCT REVIEWS USING SENTIMENTAL ANALYSIS by 1S.Devi , 2S.Bharath Kumar, 3S.Keerthivel ,4S.Ranjith  ISSN: 2320-2882[6] S.R. Srividhya and S. Sangeetha, A Methodology to Detect Fraud Apps Using Sentiment Analysis.</a:t>
            </a:r>
            <a:endParaRPr lang="en-US" sz="2600">
              <a:latin typeface="Times New Roman" panose="02020603050405020304" pitchFamily="18" charset="0"/>
              <a:cs typeface="Times New Roman" panose="02020603050405020304" pitchFamily="18" charset="0"/>
            </a:endParaRPr>
          </a:p>
          <a:p>
            <a:r>
              <a:rPr lang="en-IN" altLang="en-US" sz="2600">
                <a:latin typeface="Times New Roman" panose="02020603050405020304" pitchFamily="18" charset="0"/>
                <a:cs typeface="Times New Roman" panose="02020603050405020304" pitchFamily="18" charset="0"/>
                <a:sym typeface="+mn-ea"/>
              </a:rPr>
              <a:t>[3]</a:t>
            </a:r>
            <a:r>
              <a:rPr lang="en-US" sz="2600">
                <a:latin typeface="Times New Roman" panose="02020603050405020304" pitchFamily="18" charset="0"/>
                <a:cs typeface="Times New Roman" panose="02020603050405020304" pitchFamily="18" charset="0"/>
                <a:sym typeface="+mn-ea"/>
              </a:rPr>
              <a:t>https://towardsdatascience.com/a-step-by-step-tutorial-for-conducting-sentiment-analysis-a7190a444366</a:t>
            </a:r>
            <a:endParaRPr lang="en-US" sz="26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33222"/>
            <a:ext cx="10058400" cy="1584800"/>
          </a:xfrm>
        </p:spPr>
        <p:txBody>
          <a:bodyPr>
            <a:normAutofit/>
          </a:bodyPr>
          <a:lstStyle/>
          <a:p>
            <a:pPr algn="ctr"/>
            <a:r>
              <a:rPr lang="en-US" sz="6600" dirty="0"/>
              <a:t>THANK YOU</a:t>
            </a:r>
            <a:endParaRPr lang="en-US" sz="6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2252</Words>
  <Application>WPS Presentation</Application>
  <PresentationFormat>Widescreen</PresentationFormat>
  <Paragraphs>63</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Times New Roman</vt:lpstr>
      <vt:lpstr>Tahoma</vt:lpstr>
      <vt:lpstr>Georgia</vt:lpstr>
      <vt:lpstr>Microsoft YaHei</vt:lpstr>
      <vt:lpstr>Arial Unicode MS</vt:lpstr>
      <vt:lpstr>Trebuchet MS</vt:lpstr>
      <vt:lpstr>Calibri</vt:lpstr>
      <vt:lpstr>Wood Type</vt:lpstr>
      <vt:lpstr>SARCASM DETECTION IN PRODUCT RIVIEW FOR SENTIMENT ANALYSIS</vt:lpstr>
      <vt:lpstr>INTRODUCTION</vt:lpstr>
      <vt:lpstr>OBJECTIVES</vt:lpstr>
      <vt:lpstr>PROBLEM STATEMENT</vt:lpstr>
      <vt:lpstr>METHODOLOGY</vt:lpstr>
      <vt:lpstr>EXPECTED OUTCOME</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DETECTION IN PRODUCT RIVIEW FOR SENTIMENT ANALYSIS</dc:title>
  <dc:creator>Doly chakravartty</dc:creator>
  <cp:lastModifiedBy>Dijumoni Ray</cp:lastModifiedBy>
  <cp:revision>3</cp:revision>
  <dcterms:created xsi:type="dcterms:W3CDTF">2023-04-17T18:54:00Z</dcterms:created>
  <dcterms:modified xsi:type="dcterms:W3CDTF">2023-06-14T12:57:15Z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0105DF6EE8F34FCE9CDEC2681AC304C7</vt:lpwstr>
  </property>
  <property fmtid="{D5CDD505-2E9C-101B-9397-08002B2CF9AE}" pid="3" name="KSOProductBuildVer">
    <vt:lpwstr>1033-11.2.0.11537</vt:lpwstr>
  </property>
</Properties>
</file>