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jpeg" ContentType="image/jpeg"/>
  <Override PartName="/ppt/media/image3.png" ContentType="image/png"/>
  <Override PartName="/ppt/media/image1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11096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88396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110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110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2883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883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11096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11096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444760" y="111096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444760" y="111096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11096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11096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11096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11096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110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883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11096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11096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11096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110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883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110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110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88396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11096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88396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110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110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2883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883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11096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11096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2444760" y="111096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2444760" y="111096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11096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11096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11096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110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2883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11096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11096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110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883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110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11096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88396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4458600"/>
            <a:ext cx="4940280" cy="6904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85640" y="4454280"/>
            <a:ext cx="3690000" cy="69984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6120" y="4343400"/>
            <a:ext cx="3402000" cy="81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4340520"/>
            <a:ext cx="3405240" cy="81324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110960"/>
            <a:ext cx="8229240" cy="33940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LevelClick to edit Master text styles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621720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85968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1430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1371600" indent="-228240">
              <a:lnSpc>
                <a:spcPct val="100000"/>
              </a:lnSpc>
              <a:buClr>
                <a:srgbClr val="da1f28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level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726960" y="4806000"/>
            <a:ext cx="1919880" cy="27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C9DDEDA2-8DC3-4DF6-B066-694A7F4D926C}" type="datetime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10/7/20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4380120" y="4806000"/>
            <a:ext cx="2350440" cy="27360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647200" y="4806000"/>
            <a:ext cx="365400" cy="273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441B112-2219-4482-A9CC-B111A3C50BC7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99320" y="4458600"/>
            <a:ext cx="4940280" cy="6904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485640" y="4454280"/>
            <a:ext cx="3690000" cy="69984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-6120" y="4343400"/>
            <a:ext cx="3402000" cy="81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" name="Line 4"/>
          <p:cNvSpPr/>
          <p:nvPr/>
        </p:nvSpPr>
        <p:spPr>
          <a:xfrm>
            <a:off x="-9000" y="4340520"/>
            <a:ext cx="3405240" cy="81324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6726960" y="4806000"/>
            <a:ext cx="1919880" cy="27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217E5A70-CEBF-4A1A-897A-F1415C5CFDD9}" type="datetime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10/7/20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4380120" y="4806000"/>
            <a:ext cx="2350440" cy="273600"/>
          </a:xfrm>
          <a:prstGeom prst="rect">
            <a:avLst/>
          </a:prstGeom>
        </p:spPr>
        <p:txBody>
          <a:bodyPr lIns="90000" rIns="90000" tIns="45000" bIns="45000" anchor="b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647200" y="4806000"/>
            <a:ext cx="365400" cy="27360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7033B9-44D9-4D2C-9C46-FBB6D7F8F783}" type="slidenum"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support.google.com/analytics/?hl=vi#topic=3544906" TargetMode="External"/><Relationship Id="rId2" Type="http://schemas.openxmlformats.org/officeDocument/2006/relationships/hyperlink" Target="https://support.google.com/analytics/?hl=vi#topic=3544906" TargetMode="External"/><Relationship Id="rId3" Type="http://schemas.openxmlformats.org/officeDocument/2006/relationships/hyperlink" Target="https://support.google.com/analytics/?hl=vi#topic=3544906" TargetMode="External"/><Relationship Id="rId4" Type="http://schemas.openxmlformats.org/officeDocument/2006/relationships/hyperlink" Target="https://developers.google.com/analytics" TargetMode="External"/><Relationship Id="rId5" Type="http://schemas.openxmlformats.org/officeDocument/2006/relationships/hyperlink" Target="https://developers.google.com/analytics" TargetMode="External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762120" y="438120"/>
            <a:ext cx="7506720" cy="339408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609480" y="371484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3e1e25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Tìm hiểu về Google Analytics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291960" y="1047600"/>
            <a:ext cx="8624520" cy="312372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304920" y="114480"/>
            <a:ext cx="8534160" cy="6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4. Kết luận về Google Analytics.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" descr=""/>
          <p:cNvPicPr/>
          <p:nvPr/>
        </p:nvPicPr>
        <p:blipFill>
          <a:blip r:embed="rId1"/>
          <a:stretch/>
        </p:blipFill>
        <p:spPr>
          <a:xfrm>
            <a:off x="0" y="-419040"/>
            <a:ext cx="9143640" cy="609552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11096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67000" indent="-456840">
              <a:lnSpc>
                <a:spcPct val="100000"/>
              </a:lnSpc>
              <a:buClr>
                <a:srgbClr val="2da2bf"/>
              </a:buClr>
              <a:buSzPct val="68000"/>
              <a:buFont typeface="Lucida Sans Unicode"/>
              <a:buAutoNum type="arabicParenR"/>
            </a:pPr>
            <a:r>
              <a:rPr b="0"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Analytics Trợ giúp - Google Support </a:t>
            </a:r>
            <a:r>
              <a:rPr b="0" i="1" lang="en-US" sz="1800" spc="-1" strike="noStrike" u="sng">
                <a:solidFill>
                  <a:srgbClr val="ff8119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1"/>
              </a:rPr>
              <a:t>https</a:t>
            </a:r>
            <a:r>
              <a:rPr b="0" i="1" lang="en-US" sz="1800" spc="-1" strike="noStrike" u="sng">
                <a:solidFill>
                  <a:srgbClr val="ff8119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2"/>
              </a:rPr>
              <a:t>://support.google.com/analytics/?</a:t>
            </a:r>
            <a:r>
              <a:rPr b="0" i="1" lang="en-US" sz="1800" spc="-1" strike="noStrike" u="sng">
                <a:solidFill>
                  <a:srgbClr val="ff8119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3"/>
              </a:rPr>
              <a:t>hl=vi#topic=3544906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567000" indent="-456840">
              <a:lnSpc>
                <a:spcPct val="100000"/>
              </a:lnSpc>
              <a:buClr>
                <a:srgbClr val="2da2bf"/>
              </a:buClr>
              <a:buSzPct val="68000"/>
              <a:buFont typeface="Lucida Sans Unicode"/>
              <a:buAutoNum type="arabicParenR"/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Google Analytics </a:t>
            </a:r>
            <a:r>
              <a:rPr b="0" i="1" lang="en-US" sz="1800" spc="-1" strike="noStrike" u="sng">
                <a:solidFill>
                  <a:srgbClr val="ff8119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4"/>
              </a:rPr>
              <a:t>https</a:t>
            </a:r>
            <a:r>
              <a:rPr b="0" i="1" lang="en-US" sz="1800" spc="-1" strike="noStrike" u="sng">
                <a:solidFill>
                  <a:srgbClr val="ff8119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5"/>
              </a:rPr>
              <a:t>://developers.google.com/analytics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78d6e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Tài liệu tham khảo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ransition spd="slow">
    <p:push dir="u"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90720" y="895320"/>
            <a:ext cx="7391160" cy="373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109800"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.Vn3DH"/>
              </a:rPr>
              <a:t>Thank you everyone for listening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ransition spd="slow">
    <p:push dir="u"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895320"/>
            <a:ext cx="7543440" cy="33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67000" indent="-456840">
              <a:lnSpc>
                <a:spcPct val="150000"/>
              </a:lnSpc>
              <a:buClr>
                <a:srgbClr val="2da2bf"/>
              </a:buClr>
              <a:buSzPct val="68000"/>
              <a:buFont typeface="Lucida Sans Unicode"/>
              <a:buAutoNum type="arabicPeriod"/>
            </a:pPr>
            <a:r>
              <a:rPr b="1" lang="en-US" sz="2600" spc="-1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Google Analytics là gì?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7000" indent="-456840">
              <a:lnSpc>
                <a:spcPct val="150000"/>
              </a:lnSpc>
              <a:buClr>
                <a:srgbClr val="2da2bf"/>
              </a:buClr>
              <a:buSzPct val="68000"/>
              <a:buFont typeface="Lucida Sans Unicode"/>
              <a:buAutoNum type="arabicPeriod"/>
            </a:pPr>
            <a:r>
              <a:rPr b="1" lang="en-US" sz="2600" spc="-1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Chức năng của Google Analytics.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7000" indent="-456840">
              <a:lnSpc>
                <a:spcPct val="150000"/>
              </a:lnSpc>
              <a:buClr>
                <a:srgbClr val="2da2bf"/>
              </a:buClr>
              <a:buSzPct val="68000"/>
              <a:buFont typeface="Lucida Sans Unicode"/>
              <a:buAutoNum type="arabicPeriod"/>
            </a:pPr>
            <a:r>
              <a:rPr b="1" lang="en-US" sz="2600" spc="-1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Quy trình hoạt động của Google Analytics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7000" indent="-456840">
              <a:lnSpc>
                <a:spcPct val="150000"/>
              </a:lnSpc>
              <a:buClr>
                <a:srgbClr val="2da2bf"/>
              </a:buClr>
              <a:buSzPct val="68000"/>
              <a:buFont typeface="Lucida Sans Unicode"/>
              <a:buAutoNum type="arabicPeriod"/>
            </a:pPr>
            <a:r>
              <a:rPr b="1" lang="en-US" sz="2600" spc="-1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Kết luận về Google Analytics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67000" indent="-456840">
              <a:lnSpc>
                <a:spcPct val="150000"/>
              </a:lnSpc>
              <a:buClr>
                <a:srgbClr val="2da2bf"/>
              </a:buClr>
              <a:buSzPct val="68000"/>
              <a:buFont typeface="Lucida Sans Unicode"/>
              <a:buAutoNum type="arabicPeriod"/>
            </a:pPr>
            <a:r>
              <a:rPr b="1" lang="en-US" sz="2600" spc="-1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 &amp; 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3835440" y="914760"/>
            <a:ext cx="4995000" cy="304776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457200" y="895320"/>
            <a:ext cx="3504960" cy="339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1" lang="en-US" sz="2200" spc="-1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Google Analytics</a:t>
            </a:r>
            <a:r>
              <a:rPr b="0" lang="en-US" sz="2200" spc="-1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là tool trực tuyến cho các nhà quảng cáo có thể theo dõi số liệu liên quan đến hoạt động của website.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" charset="2"/>
              <a:buChar char=""/>
            </a:pPr>
            <a:r>
              <a:rPr b="1" lang="en-US" sz="2200" spc="-1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Google Analytic</a:t>
            </a:r>
            <a:r>
              <a:rPr b="0" lang="en-US" sz="2200" spc="-1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 đảm bảo số liệu về website mà họ cung cấp đều chính xác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04920" y="114480"/>
            <a:ext cx="8534160" cy="6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 – Google Analytics là gì?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990720" y="1118160"/>
            <a:ext cx="7314840" cy="342864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533520" y="743040"/>
            <a:ext cx="8152920" cy="33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da2b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a. 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Theo dõi visit (phiên truy cập) và visitor (người truy cập) hàng ngày.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04920" y="114480"/>
            <a:ext cx="8534160" cy="62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Chức năng của Google analytics.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ransition spd="slow">
    <p:push dir="u"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33520" y="743040"/>
            <a:ext cx="8152920" cy="339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da2b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b.</a:t>
            </a:r>
            <a:r>
              <a:rPr b="1" lang="en-US" sz="2000" spc="-1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Theo dõi số người truy cập hiện tại (online) trên trang web.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838080" y="1124280"/>
            <a:ext cx="7124040" cy="3504960"/>
          </a:xfrm>
          <a:prstGeom prst="rect">
            <a:avLst/>
          </a:prstGeom>
          <a:ln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304920" y="114480"/>
            <a:ext cx="8534160" cy="62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Chức năng của Google analytics.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ransition spd="slow">
    <p:push dir="u"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33520" y="743040"/>
            <a:ext cx="8152920" cy="339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da2b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Thống kê nguồn truy cập của người dùng từ đâu?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914400" y="1080000"/>
            <a:ext cx="6781320" cy="3580560"/>
          </a:xfrm>
          <a:prstGeom prst="rect">
            <a:avLst/>
          </a:prstGeom>
          <a:ln>
            <a:noFill/>
          </a:ln>
        </p:spPr>
      </p:pic>
      <p:sp>
        <p:nvSpPr>
          <p:cNvPr id="100" name="TextShape 2"/>
          <p:cNvSpPr txBox="1"/>
          <p:nvPr/>
        </p:nvSpPr>
        <p:spPr>
          <a:xfrm>
            <a:off x="304920" y="114480"/>
            <a:ext cx="8534160" cy="62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Chức năng của Google analytics.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transition spd="slow">
    <p:push dir="u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914400" y="1108800"/>
            <a:ext cx="6585480" cy="3443760"/>
          </a:xfrm>
          <a:prstGeom prst="rect">
            <a:avLst/>
          </a:prstGeom>
          <a:ln>
            <a:noFill/>
          </a:ln>
        </p:spPr>
      </p:pic>
      <p:sp>
        <p:nvSpPr>
          <p:cNvPr id="102" name="TextShape 1"/>
          <p:cNvSpPr txBox="1"/>
          <p:nvPr/>
        </p:nvSpPr>
        <p:spPr>
          <a:xfrm>
            <a:off x="304920" y="114480"/>
            <a:ext cx="8534160" cy="62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Chức năng của Google analytics.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33520" y="743040"/>
            <a:ext cx="8152920" cy="33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da2b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Thống kê lượng truy cập từ các thiết bị mobile, desktop hay tablet.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04920" y="114480"/>
            <a:ext cx="8534160" cy="62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c314e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2. Chức năng của Google analytics.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927000" y="1421280"/>
            <a:ext cx="7233480" cy="3360240"/>
          </a:xfrm>
          <a:prstGeom prst="rect">
            <a:avLst/>
          </a:prstGeom>
          <a:ln>
            <a:noFill/>
          </a:ln>
        </p:spPr>
      </p:pic>
      <p:sp>
        <p:nvSpPr>
          <p:cNvPr id="106" name="CustomShape 2"/>
          <p:cNvSpPr/>
          <p:nvPr/>
        </p:nvSpPr>
        <p:spPr>
          <a:xfrm>
            <a:off x="457200" y="1095840"/>
            <a:ext cx="8229240" cy="33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
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533520" y="743040"/>
            <a:ext cx="8152920" cy="33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da2b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e.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Thống kê hành vi truy cập của người dùng với các nội dung của website, biết được khách xem nội dung nào nhiều hay ít.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895320"/>
            <a:ext cx="8229240" cy="36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indent="-25560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n-US" sz="2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Gồm 4 bước sau: </a:t>
            </a:r>
            <a:endParaRPr b="0" lang="en-US" sz="2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50320" indent="-456840">
              <a:lnSpc>
                <a:spcPct val="100000"/>
              </a:lnSpc>
              <a:buClr>
                <a:srgbClr val="2da2bf"/>
              </a:buClr>
              <a:buFont typeface="Lucida Sans Unicode"/>
              <a:buAutoNum type="arabicPeriod"/>
            </a:pP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Collection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50320" indent="-456840">
              <a:lnSpc>
                <a:spcPct val="100000"/>
              </a:lnSpc>
              <a:buClr>
                <a:srgbClr val="2da2bf"/>
              </a:buClr>
              <a:buFont typeface="Lucida Sans Unicode"/>
              <a:buAutoNum type="arabicPeriod"/>
            </a:pP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Configuration</a:t>
            </a: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50320" indent="-456840">
              <a:lnSpc>
                <a:spcPct val="100000"/>
              </a:lnSpc>
              <a:buClr>
                <a:srgbClr val="2da2bf"/>
              </a:buClr>
              <a:buFont typeface="Lucida Sans Unicode"/>
              <a:buAutoNum type="arabicPeriod"/>
            </a:pP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Processing</a:t>
            </a: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lvl="1" marL="850320" indent="-456840">
              <a:lnSpc>
                <a:spcPct val="100000"/>
              </a:lnSpc>
              <a:buClr>
                <a:srgbClr val="2da2bf"/>
              </a:buClr>
              <a:buFont typeface="Lucida Sans Unicode"/>
              <a:buAutoNum type="arabicPeriod"/>
            </a:pP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Reporting</a:t>
            </a:r>
            <a:endParaRPr b="0" lang="en-US" sz="2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1"/>
          <a:stretch/>
        </p:blipFill>
        <p:spPr>
          <a:xfrm>
            <a:off x="3657600" y="895320"/>
            <a:ext cx="4800240" cy="334296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304920" y="114480"/>
            <a:ext cx="8534160" cy="62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3. Quy trình hoạt động của Google Analytics.</a:t>
            </a:r>
            <a:endParaRPr b="0" lang="en-US" sz="4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284</TotalTime>
  <Application>LibreOffice/5.2.0.4$Windows_X86_64 LibreOffice_project/066b007f5ebcc236395c7d282ba488bca6720265</Application>
  <Words>246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2020-10-06T09:06:50Z</dcterms:created>
  <dc:creator>PC</dc:creator>
  <dc:description/>
  <dc:language>en-US</dc:language>
  <cp:lastModifiedBy/>
  <dcterms:modified xsi:type="dcterms:W3CDTF">2020-10-07T11:17:31Z</dcterms:modified>
  <cp:revision>22</cp:revision>
  <dc:subject/>
  <dc:title>Tìm hiểu về Google Analytics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