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4" r:id="rId13"/>
    <p:sldId id="265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67" autoAdjust="0"/>
  </p:normalViewPr>
  <p:slideViewPr>
    <p:cSldViewPr>
      <p:cViewPr>
        <p:scale>
          <a:sx n="100" d="100"/>
          <a:sy n="100" d="100"/>
        </p:scale>
        <p:origin x="-294" y="-6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78A51-8833-4A48-8555-557C6CFC45B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648C7-5182-4D54-B37D-E7A49F0F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648C7-5182-4D54-B37D-E7A49F0FA1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068D89B-1ABD-467E-BC9D-0BBC24D25F4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rdfence.com/hel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43000" y="4476750"/>
            <a:ext cx="6477000" cy="419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 err="1" smtClean="0">
                <a:solidFill>
                  <a:schemeClr val="accent1"/>
                </a:solidFill>
              </a:rPr>
              <a:t>Người</a:t>
            </a:r>
            <a:r>
              <a:rPr 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</a:rPr>
              <a:t>báo</a:t>
            </a:r>
            <a:r>
              <a:rPr 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</a:rPr>
              <a:t>cáo</a:t>
            </a:r>
            <a:r>
              <a:rPr lang="en-US" sz="1800" b="1" dirty="0" smtClean="0">
                <a:solidFill>
                  <a:schemeClr val="accent1"/>
                </a:solidFill>
              </a:rPr>
              <a:t>: </a:t>
            </a:r>
            <a:r>
              <a:rPr lang="en-US" sz="1800" b="1" dirty="0" err="1" smtClean="0">
                <a:solidFill>
                  <a:schemeClr val="accent1"/>
                </a:solidFill>
              </a:rPr>
              <a:t>Trần</a:t>
            </a:r>
            <a:r>
              <a:rPr 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</a:rPr>
              <a:t>Vĩ</a:t>
            </a:r>
            <a:r>
              <a:rPr 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</a:rPr>
              <a:t>Tường</a:t>
            </a:r>
            <a:r>
              <a:rPr lang="en-US" sz="1800" b="1" dirty="0" smtClean="0">
                <a:solidFill>
                  <a:schemeClr val="accent1"/>
                </a:solidFill>
              </a:rPr>
              <a:t> - </a:t>
            </a:r>
            <a:r>
              <a:rPr lang="en-US" sz="1800" b="1" dirty="0" err="1" smtClean="0">
                <a:solidFill>
                  <a:schemeClr val="accent1"/>
                </a:solidFill>
              </a:rPr>
              <a:t>Lê</a:t>
            </a:r>
            <a:r>
              <a:rPr 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</a:rPr>
              <a:t>Thị</a:t>
            </a:r>
            <a:r>
              <a:rPr 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</a:rPr>
              <a:t>Huy</a:t>
            </a:r>
            <a:r>
              <a:rPr 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</a:rPr>
              <a:t>Hậu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C:\Users\Administrator\Pictures\hihi\wordfence-1000k-s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-857250"/>
            <a:ext cx="69342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2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7772400" cy="85725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Constantia" panose="02030602050306030303" pitchFamily="18" charset="0"/>
              </a:rPr>
              <a:t>IV. </a:t>
            </a:r>
            <a:r>
              <a:rPr lang="vi-VN" sz="4500" b="1" dirty="0">
                <a:latin typeface="Constantia" panose="02030602050306030303" pitchFamily="18" charset="0"/>
              </a:rPr>
              <a:t>Cài đặt &amp; Demo</a:t>
            </a:r>
            <a:endParaRPr lang="en-US" sz="4500" b="1" dirty="0">
              <a:latin typeface="Constantia" panose="0203060205030603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Administrator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6298"/>
            <a:ext cx="8534404" cy="42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80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7772400" cy="857250"/>
          </a:xfrm>
        </p:spPr>
        <p:txBody>
          <a:bodyPr>
            <a:normAutofit/>
          </a:bodyPr>
          <a:lstStyle/>
          <a:p>
            <a:r>
              <a:rPr lang="en-US" sz="4500" b="1" smtClean="0">
                <a:latin typeface="Constantia" panose="02030602050306030303" pitchFamily="18" charset="0"/>
              </a:rPr>
              <a:t>V</a:t>
            </a:r>
            <a:r>
              <a:rPr lang="en-US" sz="4500" b="1" smtClean="0">
                <a:latin typeface="Constantia" panose="02030602050306030303" pitchFamily="18" charset="0"/>
              </a:rPr>
              <a:t>. </a:t>
            </a:r>
            <a:r>
              <a:rPr lang="en-US" sz="4500" b="1" smtClean="0">
                <a:latin typeface="Constantia" panose="02030602050306030303" pitchFamily="18" charset="0"/>
              </a:rPr>
              <a:t>Tài liệu tham khảo</a:t>
            </a:r>
            <a:endParaRPr lang="en-US" sz="4500" b="1" dirty="0">
              <a:latin typeface="Constantia" panose="0203060205030603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www.wordfence.com/help</a:t>
            </a:r>
            <a:endParaRPr lang="en-US" smtClean="0"/>
          </a:p>
          <a:p>
            <a:pPr marL="0" indent="0">
              <a:buNone/>
            </a:pPr>
            <a:endParaRPr lang="en-US"/>
          </a:p>
          <a:p>
            <a:r>
              <a:rPr lang="en-US" u="sng" smtClean="0">
                <a:solidFill>
                  <a:srgbClr val="0000FF"/>
                </a:solidFill>
              </a:rPr>
              <a:t>https</a:t>
            </a:r>
            <a:r>
              <a:rPr lang="en-US" u="sng">
                <a:solidFill>
                  <a:srgbClr val="0000FF"/>
                </a:solidFill>
              </a:rPr>
              <a:t>://thachpham.com/wordpress/wp-plugin/huong-dan-cai-wordfence-security-cho-wordpress.html</a:t>
            </a:r>
          </a:p>
        </p:txBody>
      </p:sp>
    </p:spTree>
    <p:extLst>
      <p:ext uri="{BB962C8B-B14F-4D97-AF65-F5344CB8AC3E}">
        <p14:creationId xmlns:p14="http://schemas.microsoft.com/office/powerpoint/2010/main" val="39706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4349"/>
            <a:ext cx="6529388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8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esktop\4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8" b="91413" l="6163" r="95000">
                        <a14:foregroundMark x1="59651" y1="63989" x2="59651" y2="63989"/>
                        <a14:foregroundMark x1="49651" y1="34903" x2="49651" y2="34903"/>
                        <a14:foregroundMark x1="31977" y1="32964" x2="31977" y2="32964"/>
                        <a14:foregroundMark x1="6395" y1="20222" x2="6395" y2="20222"/>
                        <a14:foregroundMark x1="30581" y1="59557" x2="30581" y2="59557"/>
                        <a14:foregroundMark x1="56977" y1="50970" x2="56977" y2="50970"/>
                        <a14:foregroundMark x1="78140" y1="51247" x2="78140" y2="51247"/>
                        <a14:foregroundMark x1="95000" y1="58449" x2="95000" y2="58449"/>
                        <a14:foregroundMark x1="92791" y1="77562" x2="92791" y2="77562"/>
                        <a14:foregroundMark x1="85698" y1="91413" x2="85698" y2="91413"/>
                        <a14:backgroundMark x1="10581" y1="29086" x2="10581" y2="29086"/>
                        <a14:backgroundMark x1="13140" y1="34903" x2="13140" y2="34903"/>
                        <a14:backgroundMark x1="18953" y1="34072" x2="18953" y2="34072"/>
                        <a14:backgroundMark x1="7442" y1="24931" x2="7442" y2="24931"/>
                        <a14:backgroundMark x1="21977" y1="32687" x2="21977" y2="32687"/>
                        <a14:backgroundMark x1="24535" y1="36011" x2="24535" y2="36011"/>
                        <a14:backgroundMark x1="25465" y1="32133" x2="25465" y2="32133"/>
                        <a14:backgroundMark x1="31512" y1="29917" x2="31512" y2="29917"/>
                        <a14:backgroundMark x1="31512" y1="29917" x2="31512" y2="29917"/>
                        <a14:backgroundMark x1="33140" y1="34903" x2="33140" y2="34903"/>
                        <a14:backgroundMark x1="28488" y1="30194" x2="28488" y2="30194"/>
                        <a14:backgroundMark x1="39767" y1="31302" x2="39767" y2="31302"/>
                        <a14:backgroundMark x1="45698" y1="32687" x2="45698" y2="32687"/>
                        <a14:backgroundMark x1="44767" y1="39058" x2="44767" y2="39058"/>
                        <a14:backgroundMark x1="44767" y1="39058" x2="44767" y2="39058"/>
                        <a14:backgroundMark x1="51047" y1="31302" x2="51047" y2="31302"/>
                        <a14:backgroundMark x1="32791" y1="61773" x2="32791" y2="61773"/>
                        <a14:backgroundMark x1="31977" y1="65651" x2="31977" y2="65651"/>
                        <a14:backgroundMark x1="32558" y1="72853" x2="32558" y2="72853"/>
                        <a14:backgroundMark x1="31512" y1="68698" x2="31512" y2="68698"/>
                        <a14:backgroundMark x1="36512" y1="68144" x2="36512" y2="68144"/>
                        <a14:backgroundMark x1="35581" y1="75623" x2="35581" y2="75623"/>
                        <a14:backgroundMark x1="30465" y1="85042" x2="30465" y2="85042"/>
                        <a14:backgroundMark x1="49419" y1="59834" x2="49419" y2="59834"/>
                        <a14:backgroundMark x1="49419" y1="59834" x2="49419" y2="59834"/>
                        <a14:backgroundMark x1="54302" y1="51801" x2="54302" y2="51801"/>
                        <a14:backgroundMark x1="52674" y1="66482" x2="52674" y2="66482"/>
                        <a14:backgroundMark x1="57791" y1="62881" x2="57791" y2="62881"/>
                        <a14:backgroundMark x1="61279" y1="60388" x2="61279" y2="60388"/>
                        <a14:backgroundMark x1="64767" y1="62881" x2="64767" y2="62881"/>
                        <a14:backgroundMark x1="67674" y1="63435" x2="67674" y2="63435"/>
                        <a14:backgroundMark x1="63837" y1="70637" x2="63837" y2="70637"/>
                        <a14:backgroundMark x1="56279" y1="71468" x2="56279" y2="71468"/>
                        <a14:backgroundMark x1="68023" y1="70914" x2="68023" y2="70914"/>
                        <a14:backgroundMark x1="71977" y1="70914" x2="71977" y2="70914"/>
                        <a14:backgroundMark x1="71977" y1="70914" x2="71977" y2="70914"/>
                        <a14:backgroundMark x1="75465" y1="64543" x2="75465" y2="64543"/>
                        <a14:backgroundMark x1="72093" y1="65374" x2="72093" y2="65374"/>
                        <a14:backgroundMark x1="78837" y1="63435" x2="78837" y2="63435"/>
                        <a14:backgroundMark x1="81395" y1="68144" x2="81395" y2="68144"/>
                        <a14:backgroundMark x1="81279" y1="68144" x2="81279" y2="68144"/>
                        <a14:backgroundMark x1="85000" y1="64543" x2="85000" y2="64543"/>
                        <a14:backgroundMark x1="88023" y1="67313" x2="88023" y2="67313"/>
                        <a14:backgroundMark x1="91047" y1="68421" x2="91047" y2="68421"/>
                        <a14:backgroundMark x1="85814" y1="87535" x2="85814" y2="87535"/>
                        <a14:backgroundMark x1="58372" y1="73407" x2="58372" y2="73407"/>
                        <a14:backgroundMark x1="38023" y1="52355" x2="38023" y2="52355"/>
                        <a14:backgroundMark x1="40930" y1="67036" x2="40930" y2="67036"/>
                        <a14:backgroundMark x1="47791" y1="74238" x2="47791" y2="74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77292"/>
            <a:ext cx="7196091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8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7772400" cy="857250"/>
          </a:xfrm>
        </p:spPr>
        <p:txBody>
          <a:bodyPr/>
          <a:lstStyle/>
          <a:p>
            <a:r>
              <a:rPr lang="en-US" b="1" dirty="0" smtClean="0">
                <a:latin typeface="Constantia" panose="02030602050306030303" pitchFamily="18" charset="0"/>
              </a:rPr>
              <a:t>NỘI DUNG:</a:t>
            </a:r>
            <a:endParaRPr lang="en-US" b="1" dirty="0">
              <a:latin typeface="Constantia" panose="0203060205030603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085850"/>
            <a:ext cx="8839200" cy="40576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2800" b="1" dirty="0" smtClean="0">
                <a:latin typeface="Constantia" panose="02030602050306030303" pitchFamily="18" charset="0"/>
              </a:rPr>
              <a:t>Tìm </a:t>
            </a:r>
            <a:r>
              <a:rPr lang="vi-VN" sz="2800" b="1" dirty="0">
                <a:latin typeface="Constantia" panose="02030602050306030303" pitchFamily="18" charset="0"/>
              </a:rPr>
              <a:t>hiểu về Wordfence </a:t>
            </a:r>
            <a:r>
              <a:rPr lang="vi-VN" sz="2800" b="1" dirty="0" smtClean="0">
                <a:latin typeface="Constantia" panose="02030602050306030303" pitchFamily="18" charset="0"/>
              </a:rPr>
              <a:t>Security</a:t>
            </a:r>
            <a:endParaRPr lang="vi-VN" sz="2800" b="1" dirty="0">
              <a:latin typeface="Constantia" panose="02030602050306030303" pitchFamily="18" charset="0"/>
            </a:endParaRPr>
          </a:p>
          <a:p>
            <a:pPr marL="834390" lvl="1" indent="-514350">
              <a:lnSpc>
                <a:spcPct val="150000"/>
              </a:lnSpc>
              <a:buFont typeface="+mj-lt"/>
              <a:buAutoNum type="romanUcPeriod"/>
            </a:pPr>
            <a:r>
              <a:rPr lang="vi-VN" dirty="0" smtClean="0">
                <a:latin typeface="Constantia" panose="02030602050306030303" pitchFamily="18" charset="0"/>
              </a:rPr>
              <a:t>Wordfence </a:t>
            </a:r>
            <a:r>
              <a:rPr lang="vi-VN" dirty="0">
                <a:latin typeface="Constantia" panose="02030602050306030303" pitchFamily="18" charset="0"/>
              </a:rPr>
              <a:t>Security là gì?</a:t>
            </a:r>
          </a:p>
          <a:p>
            <a:pPr marL="834390" lvl="1" indent="-514350">
              <a:lnSpc>
                <a:spcPct val="150000"/>
              </a:lnSpc>
              <a:buFont typeface="+mj-lt"/>
              <a:buAutoNum type="romanUcPeriod"/>
            </a:pPr>
            <a:r>
              <a:rPr lang="vi-VN" dirty="0" smtClean="0">
                <a:latin typeface="Constantia" panose="02030602050306030303" pitchFamily="18" charset="0"/>
              </a:rPr>
              <a:t>Ưu</a:t>
            </a:r>
            <a:r>
              <a:rPr lang="en-US" dirty="0" smtClean="0">
                <a:latin typeface="Constantia" panose="02030602050306030303" pitchFamily="18" charset="0"/>
              </a:rPr>
              <a:t> -</a:t>
            </a:r>
            <a:r>
              <a:rPr lang="vi-VN" dirty="0" smtClean="0">
                <a:latin typeface="Constantia" panose="02030602050306030303" pitchFamily="18" charset="0"/>
              </a:rPr>
              <a:t> </a:t>
            </a:r>
            <a:r>
              <a:rPr lang="vi-VN" dirty="0">
                <a:latin typeface="Constantia" panose="02030602050306030303" pitchFamily="18" charset="0"/>
              </a:rPr>
              <a:t>nhược điểm của Wordfence Security?</a:t>
            </a:r>
          </a:p>
          <a:p>
            <a:pPr marL="834390" lvl="1" indent="-514350">
              <a:lnSpc>
                <a:spcPct val="150000"/>
              </a:lnSpc>
              <a:buFont typeface="+mj-lt"/>
              <a:buAutoNum type="romanUcPeriod"/>
            </a:pPr>
            <a:r>
              <a:rPr lang="vi-VN" dirty="0">
                <a:latin typeface="Constantia" panose="02030602050306030303" pitchFamily="18" charset="0"/>
              </a:rPr>
              <a:t>Tính năng chính của Wordfence Security?</a:t>
            </a:r>
          </a:p>
          <a:p>
            <a:pPr marL="834390" lvl="1" indent="-514350">
              <a:lnSpc>
                <a:spcPct val="150000"/>
              </a:lnSpc>
              <a:buFont typeface="+mj-lt"/>
              <a:buAutoNum type="romanUcPeriod"/>
            </a:pPr>
            <a:r>
              <a:rPr lang="vi-VN" dirty="0">
                <a:latin typeface="Constantia" panose="02030602050306030303" pitchFamily="18" charset="0"/>
              </a:rPr>
              <a:t>Cài đặt &amp; </a:t>
            </a:r>
            <a:r>
              <a:rPr lang="vi-VN" dirty="0" smtClean="0">
                <a:latin typeface="Constantia" panose="02030602050306030303" pitchFamily="18" charset="0"/>
              </a:rPr>
              <a:t>Demo</a:t>
            </a:r>
            <a:endParaRPr lang="vi-VN" dirty="0">
              <a:latin typeface="Constantia" panose="020306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Constantia" panose="02030602050306030303" pitchFamily="18" charset="0"/>
              </a:rPr>
              <a:t>Tài liệu tham khảo</a:t>
            </a:r>
            <a:endParaRPr lang="vi-VN" sz="28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4114800" cy="5121275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 smtClean="0">
                <a:latin typeface="Constantia" panose="02030602050306030303" pitchFamily="18" charset="0"/>
              </a:rPr>
              <a:t>I.WORDFENCE SECURITY</a:t>
            </a:r>
            <a:br>
              <a:rPr lang="en-US" b="1" dirty="0" smtClean="0">
                <a:latin typeface="Constantia" panose="02030602050306030303" pitchFamily="18" charset="0"/>
              </a:rPr>
            </a:br>
            <a:r>
              <a:rPr lang="en-US" b="1" dirty="0" smtClean="0">
                <a:latin typeface="Constantia" panose="02030602050306030303" pitchFamily="18" charset="0"/>
              </a:rPr>
              <a:t>LÀ GÌ?</a:t>
            </a:r>
            <a:endParaRPr lang="en-US" b="1" dirty="0">
              <a:latin typeface="Constantia" panose="02030602050306030303" pitchFamily="18" charset="0"/>
            </a:endParaRPr>
          </a:p>
        </p:txBody>
      </p:sp>
      <p:pic>
        <p:nvPicPr>
          <p:cNvPr id="4100" name="Picture 4" descr="C:\Users\Administrator\Pictures\hihi\wordfence-security-firewall-malware-scan-wordpress-plugin-704980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0"/>
            <a:ext cx="5438522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9567836" y="1101271"/>
            <a:ext cx="4038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itchFamily="49" charset="0"/>
              <a:buChar char="o"/>
            </a:pPr>
            <a:r>
              <a:rPr lang="vi-VN" altLang="ko-KR" sz="2000" smtClean="0">
                <a:latin typeface="Times New Roman" pitchFamily="18" charset="0"/>
                <a:cs typeface="Times New Roman" pitchFamily="18" charset="0"/>
              </a:rPr>
              <a:t>Wordfence Security là một trong những plugin bảo mật WordPress đầy đủ tính năng nhất. </a:t>
            </a:r>
            <a:endParaRPr lang="en-US" altLang="ko-KR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vi-VN" altLang="ko-KR" sz="2000" smtClean="0">
                <a:latin typeface="Times New Roman" pitchFamily="18" charset="0"/>
                <a:cs typeface="Times New Roman" pitchFamily="18" charset="0"/>
              </a:rPr>
              <a:t>Nó cho phép người dùng quản lý bảo mật website toàn diện và thậm chí tự động hóa nó. </a:t>
            </a:r>
            <a:endParaRPr lang="en-US" altLang="ko-KR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vi-VN" altLang="ko-KR" sz="2000" smtClean="0">
                <a:latin typeface="Times New Roman" pitchFamily="18" charset="0"/>
                <a:cs typeface="Times New Roman" pitchFamily="18" charset="0"/>
              </a:rPr>
              <a:t>Wordfence Security cung cấp cho bạn nhiều tính năng tuyệt vời và đi kèm với tài liệu hướng dẫn đầy đủ, chi tiết.</a:t>
            </a:r>
            <a:endParaRPr lang="ko-KR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7772400" cy="85725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Constantia" panose="02030602050306030303" pitchFamily="18" charset="0"/>
              </a:rPr>
              <a:t>II. </a:t>
            </a:r>
            <a:r>
              <a:rPr lang="en-US" sz="4500" b="1" dirty="0" err="1" smtClean="0">
                <a:latin typeface="Constantia" panose="02030602050306030303" pitchFamily="18" charset="0"/>
              </a:rPr>
              <a:t>Ưu</a:t>
            </a:r>
            <a:r>
              <a:rPr lang="en-US" sz="4500" b="1" dirty="0" smtClean="0">
                <a:latin typeface="Constantia" panose="02030602050306030303" pitchFamily="18" charset="0"/>
              </a:rPr>
              <a:t> – </a:t>
            </a:r>
            <a:r>
              <a:rPr lang="en-US" sz="4500" b="1" dirty="0" err="1" smtClean="0">
                <a:latin typeface="Constantia" panose="02030602050306030303" pitchFamily="18" charset="0"/>
              </a:rPr>
              <a:t>Nhược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điểm</a:t>
            </a:r>
            <a:endParaRPr lang="en-US" sz="4500" b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85850"/>
            <a:ext cx="5867400" cy="3429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b="1" dirty="0">
                <a:latin typeface="Constantia" panose="02030602050306030303" pitchFamily="18" charset="0"/>
              </a:rPr>
              <a:t>Ưu điểm</a:t>
            </a:r>
            <a:r>
              <a:rPr lang="vi-VN" dirty="0">
                <a:latin typeface="Constantia" panose="0203060205030603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vi-VN" dirty="0">
                <a:latin typeface="Constantia" panose="02030602050306030303" pitchFamily="18" charset="0"/>
              </a:rPr>
              <a:t>Phiên bản miễn phí của plugin chứa tất cả các tính năng bạn </a:t>
            </a:r>
            <a:r>
              <a:rPr lang="vi-VN" dirty="0" smtClean="0">
                <a:latin typeface="Constantia" panose="02030602050306030303" pitchFamily="18" charset="0"/>
              </a:rPr>
              <a:t>cầ</a:t>
            </a:r>
            <a:r>
              <a:rPr lang="en-US" dirty="0" smtClean="0">
                <a:latin typeface="Constantia" panose="02030602050306030303" pitchFamily="18" charset="0"/>
              </a:rPr>
              <a:t>n</a:t>
            </a:r>
            <a:r>
              <a:rPr lang="vi-VN" dirty="0" smtClean="0">
                <a:latin typeface="Constantia" panose="02030602050306030303" pitchFamily="18" charset="0"/>
              </a:rPr>
              <a:t>.</a:t>
            </a:r>
            <a:endParaRPr lang="vi-VN" dirty="0"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vi-VN" dirty="0">
                <a:latin typeface="Constantia" panose="02030602050306030303" pitchFamily="18" charset="0"/>
              </a:rPr>
              <a:t>Hỗ trợ cảnh báo tự động cho các mối đe dọa bảo mật.</a:t>
            </a:r>
          </a:p>
          <a:p>
            <a:pPr lvl="1" algn="just">
              <a:lnSpc>
                <a:spcPct val="150000"/>
              </a:lnSpc>
            </a:pPr>
            <a:r>
              <a:rPr lang="vi-VN" dirty="0">
                <a:latin typeface="Constantia" panose="02030602050306030303" pitchFamily="18" charset="0"/>
              </a:rPr>
              <a:t>Nó hoàn toàn là mã nguồn mở</a:t>
            </a:r>
            <a:r>
              <a:rPr lang="vi-VN" dirty="0" smtClean="0">
                <a:latin typeface="Constantia" panose="02030602050306030303" pitchFamily="18" charset="0"/>
              </a:rPr>
              <a:t>.</a:t>
            </a:r>
            <a:endParaRPr lang="vi-VN" dirty="0">
              <a:latin typeface="Constantia" panose="02030602050306030303" pitchFamily="18" charset="0"/>
            </a:endParaRPr>
          </a:p>
        </p:txBody>
      </p:sp>
      <p:pic>
        <p:nvPicPr>
          <p:cNvPr id="5122" name="Picture 2" descr="C:\Users\Administrator\Pictures\hihi\439159_MoreEyesWatching_Gray_06111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198" r="83236">
                        <a14:backgroundMark x1="41874" y1="47266" x2="41874" y2="47266"/>
                        <a14:backgroundMark x1="56149" y1="44531" x2="56149" y2="44531"/>
                        <a14:backgroundMark x1="60176" y1="55208" x2="60176" y2="55208"/>
                        <a14:backgroundMark x1="38799" y1="55469" x2="38799" y2="55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68" r="21620"/>
          <a:stretch/>
        </p:blipFill>
        <p:spPr bwMode="auto">
          <a:xfrm>
            <a:off x="6324600" y="1638298"/>
            <a:ext cx="2819400" cy="350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9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7772400" cy="85725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Constantia" panose="02030602050306030303" pitchFamily="18" charset="0"/>
              </a:rPr>
              <a:t>II. </a:t>
            </a:r>
            <a:r>
              <a:rPr lang="en-US" sz="4500" b="1" dirty="0" err="1" smtClean="0">
                <a:latin typeface="Constantia" panose="02030602050306030303" pitchFamily="18" charset="0"/>
              </a:rPr>
              <a:t>Ưu</a:t>
            </a:r>
            <a:r>
              <a:rPr lang="en-US" sz="4500" b="1" dirty="0" smtClean="0">
                <a:latin typeface="Constantia" panose="02030602050306030303" pitchFamily="18" charset="0"/>
              </a:rPr>
              <a:t> – </a:t>
            </a:r>
            <a:r>
              <a:rPr lang="en-US" sz="4500" b="1" dirty="0" err="1" smtClean="0">
                <a:latin typeface="Constantia" panose="02030602050306030303" pitchFamily="18" charset="0"/>
              </a:rPr>
              <a:t>Nhược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điểm</a:t>
            </a:r>
            <a:endParaRPr lang="en-US" sz="4500" b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85850"/>
            <a:ext cx="5867400" cy="3429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b="1" dirty="0">
                <a:latin typeface="Constantia" panose="02030602050306030303" pitchFamily="18" charset="0"/>
              </a:rPr>
              <a:t>Nhược </a:t>
            </a:r>
            <a:r>
              <a:rPr lang="vi-VN" b="1" dirty="0" smtClean="0">
                <a:latin typeface="Constantia" panose="02030602050306030303" pitchFamily="18" charset="0"/>
              </a:rPr>
              <a:t>điểm:</a:t>
            </a:r>
          </a:p>
          <a:p>
            <a:pPr lvl="1" algn="just">
              <a:lnSpc>
                <a:spcPct val="150000"/>
              </a:lnSpc>
              <a:buClr>
                <a:srgbClr val="C0504D"/>
              </a:buClr>
            </a:pPr>
            <a:r>
              <a:rPr lang="vi-VN" dirty="0">
                <a:solidFill>
                  <a:prstClr val="black"/>
                </a:solidFill>
                <a:latin typeface="Constantia" panose="02030602050306030303" pitchFamily="18" charset="0"/>
              </a:rPr>
              <a:t>Chỉ phiên bản trả phí mới cho phép người dùng lên lịch và tự động quét bảo </a:t>
            </a:r>
            <a:r>
              <a:rPr lang="vi-VN" dirty="0" smtClean="0">
                <a:solidFill>
                  <a:prstClr val="black"/>
                </a:solidFill>
                <a:latin typeface="Constantia" panose="02030602050306030303" pitchFamily="18" charset="0"/>
              </a:rPr>
              <a:t>mật</a:t>
            </a:r>
            <a:r>
              <a:rPr lang="en-US" dirty="0">
                <a:solidFill>
                  <a:prstClr val="black"/>
                </a:solidFill>
                <a:latin typeface="Constantia" panose="02030602050306030303" pitchFamily="18" charset="0"/>
              </a:rPr>
              <a:t>.</a:t>
            </a:r>
            <a:endParaRPr lang="vi-VN" dirty="0">
              <a:solidFill>
                <a:prstClr val="black"/>
              </a:solidFill>
              <a:latin typeface="Constantia" panose="02030602050306030303" pitchFamily="18" charset="0"/>
            </a:endParaRPr>
          </a:p>
        </p:txBody>
      </p:sp>
      <p:pic>
        <p:nvPicPr>
          <p:cNvPr id="6146" name="Picture 2" descr="C:\Users\Administrator\Pictures\hihi\images (1).jf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8222" y1="76889" x2="78222" y2="76889"/>
                        <a14:foregroundMark x1="74667" y1="54222" x2="74667" y2="54222"/>
                        <a14:foregroundMark x1="79556" y1="65333" x2="79556" y2="65333"/>
                        <a14:foregroundMark x1="82667" y1="65333" x2="82667" y2="65333"/>
                        <a14:foregroundMark x1="91111" y1="69333" x2="91111" y2="69333"/>
                        <a14:foregroundMark x1="91556" y1="83556" x2="91556" y2="83556"/>
                        <a14:foregroundMark x1="68889" y1="92000" x2="68889" y2="92000"/>
                        <a14:foregroundMark x1="63111" y1="94667" x2="63111" y2="94667"/>
                        <a14:foregroundMark x1="21778" y1="96444" x2="21778" y2="96444"/>
                        <a14:foregroundMark x1="12889" y1="88000" x2="12889" y2="88000"/>
                        <a14:foregroundMark x1="20889" y1="93778" x2="20889" y2="93778"/>
                        <a14:foregroundMark x1="74222" y1="87556" x2="74222" y2="87556"/>
                        <a14:foregroundMark x1="85778" y1="96444" x2="85778" y2="96444"/>
                        <a14:foregroundMark x1="76889" y1="96444" x2="76889" y2="96444"/>
                        <a14:foregroundMark x1="71111" y1="96444" x2="71111" y2="96444"/>
                        <a14:foregroundMark x1="90222" y1="93333" x2="90222" y2="93333"/>
                        <a14:foregroundMark x1="91556" y1="93333" x2="91556" y2="93333"/>
                        <a14:foregroundMark x1="91111" y1="96444" x2="91111" y2="96444"/>
                        <a14:foregroundMark x1="84000" y1="84000" x2="84000" y2="8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2720068"/>
            <a:ext cx="2423432" cy="242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7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7772400" cy="85725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Constantia" panose="02030602050306030303" pitchFamily="18" charset="0"/>
              </a:rPr>
              <a:t>III. </a:t>
            </a:r>
            <a:r>
              <a:rPr lang="en-US" sz="4500" b="1" dirty="0" err="1" smtClean="0">
                <a:latin typeface="Constantia" panose="02030602050306030303" pitchFamily="18" charset="0"/>
              </a:rPr>
              <a:t>Các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tính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năng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chính</a:t>
            </a:r>
            <a:endParaRPr lang="en-US" sz="4500" b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83966"/>
            <a:ext cx="2362198" cy="40261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latin typeface="Constantia" panose="02030602050306030303" pitchFamily="18" charset="0"/>
              </a:rPr>
              <a:t>Cho phép bạn quét trang web WordPress của bạn để tìm lỗ hổng.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7220" y="983967"/>
            <a:ext cx="5916779" cy="394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6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7772400" cy="85725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Constantia" panose="02030602050306030303" pitchFamily="18" charset="0"/>
              </a:rPr>
              <a:t>III. </a:t>
            </a:r>
            <a:r>
              <a:rPr lang="en-US" sz="4500" b="1" dirty="0" err="1" smtClean="0">
                <a:latin typeface="Constantia" panose="02030602050306030303" pitchFamily="18" charset="0"/>
              </a:rPr>
              <a:t>Các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tính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năng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chính</a:t>
            </a:r>
            <a:endParaRPr lang="en-US" sz="4500" b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83966"/>
            <a:ext cx="2362198" cy="40261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latin typeface="Constantia" panose="02030602050306030303" pitchFamily="18" charset="0"/>
              </a:rPr>
              <a:t>Cảnh báo bạn qua email nếu có bất kỳ mối đe dọa nào xuất hiện.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7220" y="1079366"/>
            <a:ext cx="5916779" cy="294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65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7772400" cy="85725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Constantia" panose="02030602050306030303" pitchFamily="18" charset="0"/>
              </a:rPr>
              <a:t>III. </a:t>
            </a:r>
            <a:r>
              <a:rPr lang="en-US" sz="4500" b="1" dirty="0" err="1" smtClean="0">
                <a:latin typeface="Constantia" panose="02030602050306030303" pitchFamily="18" charset="0"/>
              </a:rPr>
              <a:t>Các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tính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năng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chính</a:t>
            </a:r>
            <a:endParaRPr lang="en-US" sz="4500" b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83966"/>
            <a:ext cx="2362198" cy="40261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latin typeface="Constantia" panose="02030602050306030303" pitchFamily="18" charset="0"/>
              </a:rPr>
              <a:t>Hỗ trợ các biện pháp bảo mật đăng nhập nâng cao</a:t>
            </a:r>
            <a:r>
              <a:rPr lang="vi-VN" sz="2000" dirty="0" smtClean="0">
                <a:latin typeface="Constantia" panose="02030602050306030303" pitchFamily="18" charset="0"/>
              </a:rPr>
              <a:t>.</a:t>
            </a:r>
            <a:endParaRPr lang="en-US" sz="2000" dirty="0" smtClean="0">
              <a:latin typeface="Constantia" panose="020306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latin typeface="Constantia" panose="02030602050306030303" pitchFamily="18" charset="0"/>
              </a:rPr>
              <a:t>Thêm mật khẩu hai lớp bằng mã xác nhận qua điện </a:t>
            </a:r>
            <a:r>
              <a:rPr lang="vi-VN" sz="2000" dirty="0" smtClean="0">
                <a:latin typeface="Constantia" panose="02030602050306030303" pitchFamily="18" charset="0"/>
              </a:rPr>
              <a:t>thoại</a:t>
            </a:r>
            <a:r>
              <a:rPr lang="en-US" sz="2000" dirty="0">
                <a:latin typeface="Constantia" panose="02030602050306030303" pitchFamily="18" charset="0"/>
              </a:rPr>
              <a:t>.</a:t>
            </a:r>
            <a:endParaRPr lang="vi-VN" sz="2000" dirty="0">
              <a:latin typeface="Constantia" panose="02030602050306030303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7220" y="1130793"/>
            <a:ext cx="5916779" cy="389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9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7772400" cy="85725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Constantia" panose="02030602050306030303" pitchFamily="18" charset="0"/>
              </a:rPr>
              <a:t>III. </a:t>
            </a:r>
            <a:r>
              <a:rPr lang="en-US" sz="4500" b="1" dirty="0" err="1" smtClean="0">
                <a:latin typeface="Constantia" panose="02030602050306030303" pitchFamily="18" charset="0"/>
              </a:rPr>
              <a:t>Các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tính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năng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chính</a:t>
            </a:r>
            <a:endParaRPr lang="en-US" sz="4500" b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83966"/>
            <a:ext cx="2819400" cy="40261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latin typeface="Constantia" panose="02030602050306030303" pitchFamily="18" charset="0"/>
              </a:rPr>
              <a:t>Tự động tìm và khóa các mã độc khả nghi</a:t>
            </a:r>
            <a:r>
              <a:rPr lang="vi-VN" sz="2000" dirty="0" smtClean="0">
                <a:latin typeface="Constantia" panose="02030602050306030303" pitchFamily="18" charset="0"/>
              </a:rPr>
              <a:t>.</a:t>
            </a:r>
            <a:endParaRPr lang="en-US" sz="2000" dirty="0" smtClean="0">
              <a:latin typeface="Constantia" panose="020306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latin typeface="Constantia" panose="02030602050306030303" pitchFamily="18" charset="0"/>
              </a:rPr>
              <a:t>Tự động khóa các người tấn công được liệt vào danh sách đen bằng cách kiểm tra IP nâng cao, kiểm </a:t>
            </a:r>
            <a:r>
              <a:rPr lang="vi-VN" sz="2000" dirty="0" smtClean="0">
                <a:latin typeface="Constantia" panose="02030602050306030303" pitchFamily="18" charset="0"/>
              </a:rPr>
              <a:t>tra domain</a:t>
            </a:r>
            <a:r>
              <a:rPr lang="en-US" sz="2000" dirty="0" smtClean="0">
                <a:latin typeface="Constantia" panose="02030602050306030303" pitchFamily="18" charset="0"/>
              </a:rPr>
              <a:t>.</a:t>
            </a:r>
            <a:endParaRPr lang="vi-VN" sz="2000" dirty="0">
              <a:latin typeface="Constantia" panose="02030602050306030303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8800" y="1130792"/>
            <a:ext cx="5555199" cy="401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1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764</TotalTime>
  <Words>320</Words>
  <Application>Microsoft Office PowerPoint</Application>
  <PresentationFormat>On-screen Show (16:9)</PresentationFormat>
  <Paragraphs>36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PowerPoint Presentation</vt:lpstr>
      <vt:lpstr>NỘI DUNG:</vt:lpstr>
      <vt:lpstr>I.WORDFENCE SECURITY LÀ GÌ?</vt:lpstr>
      <vt:lpstr>II. Ưu – Nhược điểm</vt:lpstr>
      <vt:lpstr>II. Ưu – Nhược điểm</vt:lpstr>
      <vt:lpstr>III. Các tính năng chính</vt:lpstr>
      <vt:lpstr>III. Các tính năng chính</vt:lpstr>
      <vt:lpstr>III. Các tính năng chính</vt:lpstr>
      <vt:lpstr>III. Các tính năng chính</vt:lpstr>
      <vt:lpstr>IV. Cài đặt &amp; Demo</vt:lpstr>
      <vt:lpstr>V. Tài liệu tham khảo</vt:lpstr>
      <vt:lpstr>PowerPoint Presentation</vt:lpstr>
      <vt:lpstr>PowerPoint Presentation</vt:lpstr>
    </vt:vector>
  </TitlesOfParts>
  <Company>TMA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Plugin Wordfence Security</dc:title>
  <dc:creator>Windows 10 Standard</dc:creator>
  <cp:lastModifiedBy>Windows 10 Standard</cp:lastModifiedBy>
  <cp:revision>18</cp:revision>
  <dcterms:created xsi:type="dcterms:W3CDTF">2020-10-14T01:47:20Z</dcterms:created>
  <dcterms:modified xsi:type="dcterms:W3CDTF">2020-10-15T10:10:39Z</dcterms:modified>
</cp:coreProperties>
</file>