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61" r:id="rId3"/>
    <p:sldId id="259" r:id="rId4"/>
    <p:sldId id="294" r:id="rId5"/>
    <p:sldId id="295" r:id="rId6"/>
    <p:sldId id="296" r:id="rId7"/>
    <p:sldId id="285" r:id="rId8"/>
    <p:sldId id="288" r:id="rId9"/>
    <p:sldId id="286" r:id="rId10"/>
    <p:sldId id="289" r:id="rId11"/>
    <p:sldId id="290" r:id="rId12"/>
    <p:sldId id="287" r:id="rId13"/>
    <p:sldId id="300" r:id="rId14"/>
    <p:sldId id="299" r:id="rId15"/>
    <p:sldId id="293" r:id="rId16"/>
    <p:sldId id="262" r:id="rId17"/>
    <p:sldId id="292" r:id="rId18"/>
    <p:sldId id="279" r:id="rId19"/>
    <p:sldId id="297" r:id="rId20"/>
  </p:sldIdLst>
  <p:sldSz cx="9144000" cy="5143500" type="screen16x9"/>
  <p:notesSz cx="6858000" cy="9144000"/>
  <p:embeddedFontLst>
    <p:embeddedFont>
      <p:font typeface="Roboto Condensed" panose="020B0604020202020204" charset="0"/>
      <p:regular r:id="rId22"/>
      <p:bold r:id="rId23"/>
      <p:italic r:id="rId24"/>
      <p:boldItalic r:id="rId25"/>
    </p:embeddedFont>
    <p:embeddedFont>
      <p:font typeface="Oswald" panose="020B0604020202020204" charset="0"/>
      <p:regular r:id="rId26"/>
      <p:bold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Montserrat Medium" panose="020B0604020202020204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6BF66B-BF0D-49A5-ABA2-E6C1EFEF6E1B}">
  <a:tblStyle styleId="{B46BF66B-BF0D-49A5-ABA2-E6C1EFEF6E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2041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227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20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473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684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819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025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266950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Montserrat" pitchFamily="2" charset="0"/>
              </a:rPr>
              <a:t>THIẾT KẾ GIAO</a:t>
            </a:r>
            <a:br>
              <a:rPr lang="en-US" sz="3200" dirty="0" smtClean="0">
                <a:latin typeface="Montserrat" pitchFamily="2" charset="0"/>
              </a:rPr>
            </a:br>
            <a:r>
              <a:rPr lang="en-US" sz="3200" dirty="0" smtClean="0">
                <a:latin typeface="Montserrat" pitchFamily="2" charset="0"/>
              </a:rPr>
              <a:t>DIỆN FRONT-END CHO WEBSITE</a:t>
            </a:r>
            <a:endParaRPr sz="3200" dirty="0">
              <a:latin typeface="Montserrat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3700018"/>
            <a:ext cx="475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rPr>
              <a:t>Sinh viên : Lương Quang Trung, Đặng Hoài Sang,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rPr>
              <a:t>Nguyễn Hoàng Đức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body" idx="1"/>
          </p:nvPr>
        </p:nvSpPr>
        <p:spPr>
          <a:xfrm>
            <a:off x="1031424" y="1860875"/>
            <a:ext cx="4264476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smtClean="0">
                <a:latin typeface="Montserrat" pitchFamily="2" charset="0"/>
              </a:rPr>
              <a:t>- </a:t>
            </a:r>
            <a:r>
              <a:rPr lang="vi-VN" sz="1400" smtClean="0">
                <a:latin typeface="Montserrat" pitchFamily="2" charset="0"/>
              </a:rPr>
              <a:t>Sitemap </a:t>
            </a:r>
            <a:r>
              <a:rPr lang="vi-VN" sz="1400" dirty="0">
                <a:latin typeface="Montserrat" pitchFamily="2" charset="0"/>
              </a:rPr>
              <a:t>trong website có thể hiểu là hệ thống bản đồ trong </a:t>
            </a:r>
            <a:r>
              <a:rPr lang="vi-VN" sz="1400">
                <a:latin typeface="Montserrat" pitchFamily="2" charset="0"/>
              </a:rPr>
              <a:t>một </a:t>
            </a:r>
            <a:r>
              <a:rPr lang="vi-VN" sz="1400" smtClean="0">
                <a:latin typeface="Montserrat" pitchFamily="2" charset="0"/>
              </a:rPr>
              <a:t>website</a:t>
            </a:r>
            <a:r>
              <a:rPr lang="en-US" sz="1400" smtClean="0">
                <a:latin typeface="Montserrat" pitchFamily="2" charset="0"/>
              </a:rPr>
              <a:t>.</a:t>
            </a:r>
            <a:endParaRPr lang="en-US" sz="1400" smtClean="0">
              <a:latin typeface="Montserrat" pitchFamily="2" charset="0"/>
            </a:endParaRPr>
          </a:p>
          <a:p>
            <a:pPr marL="0" lvl="0" indent="0">
              <a:buNone/>
            </a:pPr>
            <a:r>
              <a:rPr lang="vi-VN" sz="1400" smtClean="0">
                <a:latin typeface="Montserrat" pitchFamily="2" charset="0"/>
              </a:rPr>
              <a:t>- </a:t>
            </a:r>
            <a:r>
              <a:rPr lang="vi-VN" sz="1400" dirty="0">
                <a:latin typeface="Montserrat" pitchFamily="2" charset="0"/>
              </a:rPr>
              <a:t>Công </a:t>
            </a:r>
            <a:r>
              <a:rPr lang="vi-VN" sz="1400">
                <a:latin typeface="Montserrat" pitchFamily="2" charset="0"/>
              </a:rPr>
              <a:t>việc </a:t>
            </a:r>
            <a:r>
              <a:rPr lang="vi-VN" sz="1400" smtClean="0">
                <a:latin typeface="Montserrat" pitchFamily="2" charset="0"/>
              </a:rPr>
              <a:t>Sitemap </a:t>
            </a:r>
            <a:r>
              <a:rPr lang="vi-VN" sz="1400" dirty="0">
                <a:latin typeface="Montserrat" pitchFamily="2" charset="0"/>
              </a:rPr>
              <a:t>là hướng dẫn các bộ máy tìm kiếm thu thập thông tin của trang </a:t>
            </a:r>
            <a:r>
              <a:rPr lang="vi-VN" sz="1400">
                <a:latin typeface="Montserrat" pitchFamily="2" charset="0"/>
              </a:rPr>
              <a:t>web </a:t>
            </a:r>
            <a:r>
              <a:rPr lang="en-US" sz="1400" smtClean="0">
                <a:latin typeface="Montserrat" pitchFamily="2" charset="0"/>
              </a:rPr>
              <a:t>đúng đắn, hiệu </a:t>
            </a:r>
            <a:r>
              <a:rPr lang="en-US" sz="1400" smtClean="0">
                <a:latin typeface="Montserrat" pitchFamily="2" charset="0"/>
              </a:rPr>
              <a:t>quả.</a:t>
            </a:r>
            <a:endParaRPr lang="vi-VN" sz="1400" dirty="0">
              <a:latin typeface="Montserrat" pitchFamily="2" charset="0"/>
            </a:endParaRPr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Oswald" charset="0"/>
              </a:rPr>
              <a:t>SITEMAP</a:t>
            </a:r>
            <a:r>
              <a:rPr lang="en" dirty="0" smtClean="0">
                <a:latin typeface="Montserrat Medium" pitchFamily="2" charset="0"/>
              </a:rPr>
              <a:t>.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1581150"/>
            <a:ext cx="308563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3010585"/>
            <a:ext cx="3085630" cy="76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413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body" idx="1"/>
          </p:nvPr>
        </p:nvSpPr>
        <p:spPr>
          <a:xfrm>
            <a:off x="990600" y="1830425"/>
            <a:ext cx="4111133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smtClean="0">
                <a:latin typeface="Montserrat" pitchFamily="2" charset="0"/>
              </a:rPr>
              <a:t>Với sự phát triển chóng mặt, </a:t>
            </a:r>
            <a:r>
              <a:rPr lang="vi-VN" sz="1400" smtClean="0">
                <a:latin typeface="Montserrat" pitchFamily="2" charset="0"/>
              </a:rPr>
              <a:t>thay </a:t>
            </a:r>
            <a:r>
              <a:rPr lang="vi-VN" sz="1400" dirty="0">
                <a:latin typeface="Montserrat" pitchFamily="2" charset="0"/>
              </a:rPr>
              <a:t>vì thiết kế từng phiên bản phù hợp cho từng </a:t>
            </a:r>
            <a:r>
              <a:rPr lang="vi-VN" sz="1400">
                <a:latin typeface="Montserrat" pitchFamily="2" charset="0"/>
              </a:rPr>
              <a:t>thiết </a:t>
            </a:r>
            <a:r>
              <a:rPr lang="vi-VN" sz="1400" smtClean="0">
                <a:latin typeface="Montserrat" pitchFamily="2" charset="0"/>
              </a:rPr>
              <a:t>bị</a:t>
            </a:r>
            <a:endParaRPr lang="en-US" sz="1400" smtClean="0">
              <a:latin typeface="Montserrat" pitchFamily="2" charset="0"/>
            </a:endParaRPr>
          </a:p>
          <a:p>
            <a:pPr marL="0" lvl="0" indent="0">
              <a:buNone/>
            </a:pPr>
            <a:r>
              <a:rPr lang="en-US" sz="1400" smtClean="0">
                <a:latin typeface="Montserrat" pitchFamily="2" charset="0"/>
              </a:rPr>
              <a:t>v</a:t>
            </a:r>
            <a:r>
              <a:rPr lang="en-US" sz="1400" smtClean="0">
                <a:latin typeface="Montserrat" pitchFamily="2" charset="0"/>
              </a:rPr>
              <a:t>à R</a:t>
            </a:r>
            <a:r>
              <a:rPr lang="vi-VN" sz="1400" smtClean="0">
                <a:latin typeface="Montserrat" pitchFamily="2" charset="0"/>
              </a:rPr>
              <a:t>esponsive </a:t>
            </a:r>
            <a:r>
              <a:rPr lang="en-US" sz="1400" dirty="0">
                <a:latin typeface="Montserrat" pitchFamily="2" charset="0"/>
              </a:rPr>
              <a:t>D</a:t>
            </a:r>
            <a:r>
              <a:rPr lang="vi-VN" sz="1400" smtClean="0">
                <a:latin typeface="Montserrat" pitchFamily="2" charset="0"/>
              </a:rPr>
              <a:t>esign </a:t>
            </a:r>
            <a:r>
              <a:rPr lang="vi-VN" sz="1400" dirty="0" smtClean="0">
                <a:latin typeface="Montserrat" pitchFamily="2" charset="0"/>
              </a:rPr>
              <a:t>- giúp trang web của chúng ta có thể phù hợp với tất cả các </a:t>
            </a:r>
            <a:r>
              <a:rPr lang="vi-VN" sz="1400" smtClean="0">
                <a:latin typeface="Montserrat" pitchFamily="2" charset="0"/>
              </a:rPr>
              <a:t>thiết bị</a:t>
            </a:r>
            <a:r>
              <a:rPr lang="en-US" sz="1400" smtClean="0">
                <a:latin typeface="Montserrat" pitchFamily="2" charset="0"/>
              </a:rPr>
              <a:t>.</a:t>
            </a:r>
            <a:endParaRPr lang="en-US" sz="1400" dirty="0" smtClean="0">
              <a:latin typeface="Montserrat" pitchFamily="2" charset="0"/>
            </a:endParaRPr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Oswald" charset="0"/>
              </a:rPr>
              <a:t>RESPONSIVE</a:t>
            </a:r>
            <a:r>
              <a:rPr lang="en" dirty="0" smtClean="0">
                <a:latin typeface="Montserrat Medium" pitchFamily="2" charset="0"/>
              </a:rPr>
              <a:t>.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733550"/>
            <a:ext cx="3507627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009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7162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 smtClean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pPr lvl="0"/>
            <a:r>
              <a:rPr lang="en-US" smtClean="0"/>
              <a:t>AJAX, CANVAS, JQUERY, </a:t>
            </a:r>
            <a:r>
              <a:rPr lang="en-US" smtClean="0"/>
              <a:t>BOOTSTRAP.</a:t>
            </a:r>
            <a:endParaRPr dirty="0"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latin typeface="Montserrat" pitchFamily="2" charset="0"/>
              </a:rPr>
              <a:t>Thư </a:t>
            </a:r>
            <a:r>
              <a:rPr lang="en" sz="1400" smtClean="0">
                <a:latin typeface="Montserrat" pitchFamily="2" charset="0"/>
              </a:rPr>
              <a:t>viện</a:t>
            </a:r>
            <a:r>
              <a:rPr lang="en" sz="1400" smtClean="0">
                <a:latin typeface="Montserrat" pitchFamily="2" charset="0"/>
              </a:rPr>
              <a:t>, framework </a:t>
            </a:r>
            <a:r>
              <a:rPr lang="en" sz="1400" smtClean="0">
                <a:latin typeface="Montserrat" pitchFamily="2" charset="0"/>
              </a:rPr>
              <a:t>miễn </a:t>
            </a:r>
            <a:r>
              <a:rPr lang="en" sz="1400" smtClean="0">
                <a:latin typeface="Montserrat" pitchFamily="2" charset="0"/>
              </a:rPr>
              <a:t>phí.</a:t>
            </a:r>
            <a:endParaRPr sz="1400" dirty="0">
              <a:latin typeface="Montserrat" pitchFamily="2" charset="0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9164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mtClean="0">
                <a:latin typeface="Oswald" charset="0"/>
              </a:rPr>
              <a:t>AJAX</a:t>
            </a:r>
            <a:r>
              <a:rPr lang="en" smtClean="0">
                <a:latin typeface="Oswald" charset="0"/>
              </a:rPr>
              <a:t>, JQUERY</a:t>
            </a:r>
            <a:r>
              <a:rPr lang="en" dirty="0" smtClean="0">
                <a:latin typeface="Montserrat Medium" pitchFamily="2" charset="0"/>
              </a:rPr>
              <a:t>.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Google Shape;229;p19"/>
          <p:cNvSpPr txBox="1">
            <a:spLocks noGrp="1"/>
          </p:cNvSpPr>
          <p:nvPr>
            <p:ph type="body" idx="1"/>
          </p:nvPr>
        </p:nvSpPr>
        <p:spPr>
          <a:xfrm>
            <a:off x="995081" y="1830425"/>
            <a:ext cx="3748601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sz="1400" b="1" dirty="0">
                <a:latin typeface="Montserrat" pitchFamily="2" charset="0"/>
              </a:rPr>
              <a:t>AJAX</a:t>
            </a:r>
            <a:r>
              <a:rPr lang="vi-VN" sz="1400" dirty="0">
                <a:latin typeface="Montserrat" pitchFamily="2" charset="0"/>
              </a:rPr>
              <a:t> </a:t>
            </a:r>
            <a:r>
              <a:rPr lang="en-US" sz="1400" dirty="0" smtClean="0">
                <a:latin typeface="Montserrat" pitchFamily="2" charset="0"/>
              </a:rPr>
              <a:t>(</a:t>
            </a:r>
            <a:r>
              <a:rPr lang="vi-VN" sz="1400" dirty="0" smtClean="0">
                <a:latin typeface="Montserrat" pitchFamily="2" charset="0"/>
              </a:rPr>
              <a:t>Asynchronous </a:t>
            </a:r>
            <a:r>
              <a:rPr lang="vi-VN" sz="1400" dirty="0">
                <a:latin typeface="Montserrat" pitchFamily="2" charset="0"/>
              </a:rPr>
              <a:t>JavaScript and </a:t>
            </a:r>
            <a:r>
              <a:rPr lang="vi-VN" sz="1400" dirty="0" smtClean="0">
                <a:latin typeface="Montserrat" pitchFamily="2" charset="0"/>
              </a:rPr>
              <a:t>XM</a:t>
            </a:r>
            <a:r>
              <a:rPr lang="en-US" sz="1400" dirty="0" smtClean="0">
                <a:latin typeface="Montserrat" pitchFamily="2" charset="0"/>
              </a:rPr>
              <a:t>L)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smtClean="0">
                <a:latin typeface="Montserrat" pitchFamily="2" charset="0"/>
              </a:rPr>
              <a:t>là </a:t>
            </a:r>
            <a:r>
              <a:rPr lang="vi-VN" sz="1400" dirty="0" smtClean="0">
                <a:latin typeface="Montserrat" pitchFamily="2" charset="0"/>
              </a:rPr>
              <a:t>bộ </a:t>
            </a:r>
            <a:r>
              <a:rPr lang="vi-VN" sz="1400">
                <a:latin typeface="Montserrat" pitchFamily="2" charset="0"/>
              </a:rPr>
              <a:t>công </a:t>
            </a:r>
            <a:r>
              <a:rPr lang="vi-VN" sz="1400" smtClean="0">
                <a:latin typeface="Montserrat" pitchFamily="2" charset="0"/>
              </a:rPr>
              <a:t>nghệ tạo </a:t>
            </a:r>
            <a:r>
              <a:rPr lang="vi-VN" sz="1400" dirty="0">
                <a:latin typeface="Montserrat" pitchFamily="2" charset="0"/>
              </a:rPr>
              <a:t>ra các </a:t>
            </a:r>
            <a:r>
              <a:rPr lang="vi-VN" sz="1400">
                <a:latin typeface="Montserrat" pitchFamily="2" charset="0"/>
              </a:rPr>
              <a:t>web </a:t>
            </a:r>
            <a:r>
              <a:rPr lang="vi-VN" sz="1400" smtClean="0">
                <a:latin typeface="Montserrat" pitchFamily="2" charset="0"/>
              </a:rPr>
              <a:t>động </a:t>
            </a:r>
            <a:r>
              <a:rPr lang="en-US" sz="1400" smtClean="0">
                <a:latin typeface="Montserrat" pitchFamily="2" charset="0"/>
              </a:rPr>
              <a:t>giúp </a:t>
            </a:r>
            <a:r>
              <a:rPr lang="vi-VN" sz="1400" smtClean="0">
                <a:latin typeface="Montserrat" pitchFamily="2" charset="0"/>
              </a:rPr>
              <a:t>tăng tốc độ ứng dụng web bằng cách cắt nhỏ dữ liệu và chỉ hiển thị những gì cần </a:t>
            </a:r>
            <a:r>
              <a:rPr lang="vi-VN" sz="1400" smtClean="0">
                <a:latin typeface="Montserrat" pitchFamily="2" charset="0"/>
              </a:rPr>
              <a:t>thiết</a:t>
            </a:r>
            <a:r>
              <a:rPr lang="en-US" sz="1400" smtClean="0">
                <a:latin typeface="Montserrat" pitchFamily="2" charset="0"/>
              </a:rPr>
              <a:t>.</a:t>
            </a:r>
            <a:endParaRPr lang="en-US" sz="1400" dirty="0" smtClean="0">
              <a:latin typeface="Montserra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25" y="3186464"/>
            <a:ext cx="400283" cy="457200"/>
          </a:xfrm>
          <a:prstGeom prst="rect">
            <a:avLst/>
          </a:prstGeom>
        </p:spPr>
      </p:pic>
      <p:pic>
        <p:nvPicPr>
          <p:cNvPr id="3074" name="Picture 2" descr="https://viblo.asia/uploads/5edffe26-d867-452d-a42f-592315a3fca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026" y="1149725"/>
            <a:ext cx="3848100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2653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body" idx="1"/>
          </p:nvPr>
        </p:nvSpPr>
        <p:spPr>
          <a:xfrm>
            <a:off x="1031425" y="1811029"/>
            <a:ext cx="3159575" cy="3332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sz="1400" b="1" dirty="0">
                <a:latin typeface="Montserrat" pitchFamily="2" charset="0"/>
              </a:rPr>
              <a:t>jQuery</a:t>
            </a:r>
            <a:r>
              <a:rPr lang="vi-VN" sz="1400" dirty="0">
                <a:latin typeface="Montserrat" pitchFamily="2" charset="0"/>
              </a:rPr>
              <a:t> là thư viện được viết từ JavaScript, jQuery giúp xây dựng các chức năng bằng Javascript dễ dàng, </a:t>
            </a:r>
            <a:r>
              <a:rPr lang="vi-VN" sz="1400" dirty="0" smtClean="0">
                <a:latin typeface="Montserrat" pitchFamily="2" charset="0"/>
              </a:rPr>
              <a:t>nhanh </a:t>
            </a:r>
            <a:r>
              <a:rPr lang="vi-VN" sz="1400" dirty="0">
                <a:latin typeface="Montserrat" pitchFamily="2" charset="0"/>
              </a:rPr>
              <a:t>và giàu tính </a:t>
            </a:r>
            <a:r>
              <a:rPr lang="vi-VN" sz="1400">
                <a:latin typeface="Montserrat" pitchFamily="2" charset="0"/>
              </a:rPr>
              <a:t>năng </a:t>
            </a:r>
            <a:r>
              <a:rPr lang="vi-VN" sz="1400" smtClean="0">
                <a:latin typeface="Montserrat" pitchFamily="2" charset="0"/>
              </a:rPr>
              <a:t>hơn</a:t>
            </a:r>
            <a:r>
              <a:rPr lang="en-US" sz="1400">
                <a:latin typeface="Montserrat" pitchFamily="2" charset="0"/>
              </a:rPr>
              <a:t>.</a:t>
            </a:r>
            <a:endParaRPr lang="en-US" sz="1400" dirty="0" smtClean="0">
              <a:latin typeface="Montserrat" pitchFamily="2" charset="0"/>
            </a:endParaRPr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mtClean="0">
                <a:latin typeface="Oswald" charset="0"/>
              </a:rPr>
              <a:t>AJAX</a:t>
            </a:r>
            <a:r>
              <a:rPr lang="en" smtClean="0">
                <a:latin typeface="Oswald" charset="0"/>
              </a:rPr>
              <a:t>, JQUERY</a:t>
            </a:r>
            <a:r>
              <a:rPr lang="en" dirty="0" smtClean="0">
                <a:latin typeface="Montserrat Medium" pitchFamily="2" charset="0"/>
              </a:rPr>
              <a:t>.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25" y="2733829"/>
            <a:ext cx="1219200" cy="1219200"/>
          </a:xfrm>
          <a:prstGeom prst="rect">
            <a:avLst/>
          </a:prstGeom>
        </p:spPr>
      </p:pic>
      <p:pic>
        <p:nvPicPr>
          <p:cNvPr id="8" name="Hình ả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788531"/>
            <a:ext cx="4705350" cy="800100"/>
          </a:xfrm>
          <a:prstGeom prst="rect">
            <a:avLst/>
          </a:prstGeom>
        </p:spPr>
      </p:pic>
      <p:pic>
        <p:nvPicPr>
          <p:cNvPr id="9" name="Hình ảnh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607" y="1830425"/>
            <a:ext cx="4676775" cy="847725"/>
          </a:xfrm>
          <a:prstGeom prst="rect">
            <a:avLst/>
          </a:prstGeom>
        </p:spPr>
      </p:pic>
      <p:pic>
        <p:nvPicPr>
          <p:cNvPr id="10" name="Hình ảnh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2607" y="3763885"/>
            <a:ext cx="24384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335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body" idx="1"/>
          </p:nvPr>
        </p:nvSpPr>
        <p:spPr>
          <a:xfrm>
            <a:off x="1031424" y="2097750"/>
            <a:ext cx="7655375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sz="1400" b="1" dirty="0">
                <a:latin typeface="Montserrat" pitchFamily="2" charset="0"/>
              </a:rPr>
              <a:t>Bootstrap</a:t>
            </a:r>
            <a:r>
              <a:rPr lang="vi-VN" sz="1400" dirty="0">
                <a:latin typeface="Montserrat" pitchFamily="2" charset="0"/>
              </a:rPr>
              <a:t> cho phép quá trình thiết kế website diễn ra nhanh chóng và dễ dàng hơn dựa trên </a:t>
            </a:r>
            <a:r>
              <a:rPr lang="vi-VN" sz="1400">
                <a:latin typeface="Montserrat" pitchFamily="2" charset="0"/>
              </a:rPr>
              <a:t>những </a:t>
            </a:r>
            <a:r>
              <a:rPr lang="en-US" sz="1400" smtClean="0">
                <a:latin typeface="Montserrat" pitchFamily="2" charset="0"/>
              </a:rPr>
              <a:t>thứ</a:t>
            </a:r>
            <a:r>
              <a:rPr lang="vi-VN" sz="1400" smtClean="0">
                <a:latin typeface="Montserrat" pitchFamily="2" charset="0"/>
              </a:rPr>
              <a:t> </a:t>
            </a:r>
            <a:r>
              <a:rPr lang="vi-VN" sz="1400" dirty="0">
                <a:latin typeface="Montserrat" pitchFamily="2" charset="0"/>
              </a:rPr>
              <a:t>sẵn </a:t>
            </a:r>
            <a:r>
              <a:rPr lang="vi-VN" sz="1400">
                <a:latin typeface="Montserrat" pitchFamily="2" charset="0"/>
              </a:rPr>
              <a:t>có </a:t>
            </a:r>
            <a:r>
              <a:rPr lang="vi-VN" sz="1400" smtClean="0">
                <a:latin typeface="Montserrat" pitchFamily="2" charset="0"/>
              </a:rPr>
              <a:t>như</a:t>
            </a:r>
            <a:r>
              <a:rPr lang="en-US" sz="1400">
                <a:latin typeface="Montserrat" pitchFamily="2" charset="0"/>
              </a:rPr>
              <a:t>:</a:t>
            </a:r>
            <a:r>
              <a:rPr lang="vi-VN" sz="1400" smtClean="0">
                <a:latin typeface="Montserrat" pitchFamily="2" charset="0"/>
              </a:rPr>
              <a:t> </a:t>
            </a:r>
            <a:r>
              <a:rPr lang="vi-VN" sz="1400" dirty="0">
                <a:latin typeface="Montserrat" pitchFamily="2" charset="0"/>
              </a:rPr>
              <a:t>forms, buttons, tables, grids, navigation, image </a:t>
            </a:r>
            <a:r>
              <a:rPr lang="vi-VN" sz="1400">
                <a:latin typeface="Montserrat" pitchFamily="2" charset="0"/>
              </a:rPr>
              <a:t>carousels</a:t>
            </a:r>
            <a:r>
              <a:rPr lang="vi-VN" sz="1400" smtClean="0">
                <a:latin typeface="Montserrat" pitchFamily="2" charset="0"/>
              </a:rPr>
              <a:t>…</a:t>
            </a:r>
            <a:endParaRPr lang="en-US" sz="1400" b="1" dirty="0" smtClean="0">
              <a:latin typeface="Montserrat" pitchFamily="2" charset="0"/>
            </a:endParaRPr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Oswald" charset="0"/>
              </a:rPr>
              <a:t>BOOSTRAP</a:t>
            </a:r>
            <a:r>
              <a:rPr lang="en" dirty="0" smtClean="0">
                <a:latin typeface="Montserrat Medium" pitchFamily="2" charset="0"/>
              </a:rPr>
              <a:t>.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534574"/>
            <a:ext cx="1066800" cy="1066800"/>
          </a:xfrm>
          <a:prstGeom prst="rect">
            <a:avLst/>
          </a:prstGeom>
        </p:spPr>
      </p:pic>
      <p:pic>
        <p:nvPicPr>
          <p:cNvPr id="2" name="Hình ảnh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962150"/>
            <a:ext cx="6670970" cy="291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17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649658" y="2084662"/>
            <a:ext cx="529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81D1EC"/>
                </a:solidFill>
              </a:rPr>
              <a:t>5.Quy </a:t>
            </a:r>
            <a:r>
              <a:rPr lang="en" sz="3600" smtClean="0">
                <a:solidFill>
                  <a:srgbClr val="81D1EC"/>
                </a:solidFill>
              </a:rPr>
              <a:t>định </a:t>
            </a:r>
            <a:r>
              <a:rPr lang="en" sz="3600" smtClean="0">
                <a:solidFill>
                  <a:srgbClr val="81D1EC"/>
                </a:solidFill>
              </a:rPr>
              <a:t>chung.</a:t>
            </a:r>
            <a:endParaRPr sz="3600" dirty="0">
              <a:solidFill>
                <a:srgbClr val="81D1EC"/>
              </a:solidFill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638550"/>
            <a:ext cx="529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/>
              <a:t>Quy định chung khi thiết </a:t>
            </a:r>
            <a:r>
              <a:rPr lang="en-US" sz="1400" smtClean="0"/>
              <a:t>kế </a:t>
            </a:r>
            <a:r>
              <a:rPr lang="en-US" sz="1400" smtClean="0"/>
              <a:t>website.</a:t>
            </a:r>
            <a:endParaRPr sz="1400" dirty="0"/>
          </a:p>
        </p:txBody>
      </p:sp>
      <p:sp>
        <p:nvSpPr>
          <p:cNvPr id="211" name="Google Shape;211;p18"/>
          <p:cNvSpPr/>
          <p:nvPr/>
        </p:nvSpPr>
        <p:spPr>
          <a:xfrm>
            <a:off x="6721055" y="2664562"/>
            <a:ext cx="282133" cy="2693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6968086" y="1102938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8"/>
          <p:cNvGrpSpPr/>
          <p:nvPr/>
        </p:nvGrpSpPr>
        <p:grpSpPr>
          <a:xfrm rot="1057032">
            <a:off x="5816920" y="1898525"/>
            <a:ext cx="798554" cy="798615"/>
            <a:chOff x="570875" y="4322250"/>
            <a:chExt cx="443300" cy="443325"/>
          </a:xfrm>
        </p:grpSpPr>
        <p:sp>
          <p:nvSpPr>
            <p:cNvPr id="216" name="Google Shape;21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8"/>
          <p:cNvSpPr/>
          <p:nvPr/>
        </p:nvSpPr>
        <p:spPr>
          <a:xfrm rot="2466689">
            <a:off x="6670370" y="787719"/>
            <a:ext cx="392001" cy="3742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/>
          <p:nvPr/>
        </p:nvSpPr>
        <p:spPr>
          <a:xfrm rot="-1609379">
            <a:off x="6339029" y="1552253"/>
            <a:ext cx="282082" cy="2693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"/>
          <p:cNvSpPr/>
          <p:nvPr/>
        </p:nvSpPr>
        <p:spPr>
          <a:xfrm rot="2925831">
            <a:off x="8194100" y="1803580"/>
            <a:ext cx="211251" cy="2017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 rot="-1609195">
            <a:off x="7447015" y="2526617"/>
            <a:ext cx="190312" cy="181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body" idx="1"/>
          </p:nvPr>
        </p:nvSpPr>
        <p:spPr>
          <a:xfrm>
            <a:off x="1031424" y="1860875"/>
            <a:ext cx="6131375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 smtClean="0">
                <a:latin typeface="Montserrat" pitchFamily="2" charset="0"/>
              </a:rPr>
              <a:t>-Quy định chung về </a:t>
            </a:r>
            <a:r>
              <a:rPr lang="en-US" sz="1400" dirty="0">
                <a:latin typeface="Montserrat" pitchFamily="2" charset="0"/>
              </a:rPr>
              <a:t>l</a:t>
            </a:r>
            <a:r>
              <a:rPr lang="vi-VN" sz="1400" dirty="0" smtClean="0">
                <a:latin typeface="Montserrat" pitchFamily="2" charset="0"/>
              </a:rPr>
              <a:t>ưới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smtClean="0">
                <a:latin typeface="Montserrat" pitchFamily="2" charset="0"/>
              </a:rPr>
              <a:t>thiết kế</a:t>
            </a:r>
            <a:r>
              <a:rPr lang="en-US" sz="1400" dirty="0">
                <a:latin typeface="Montserrat" pitchFamily="2" charset="0"/>
              </a:rPr>
              <a:t>.</a:t>
            </a:r>
            <a:endParaRPr lang="vi-VN" sz="1400" dirty="0">
              <a:latin typeface="Montserrat" pitchFamily="2" charset="0"/>
            </a:endParaRPr>
          </a:p>
          <a:p>
            <a:pPr marL="0" lvl="0" indent="0">
              <a:buNone/>
            </a:pPr>
            <a:r>
              <a:rPr lang="en-US" sz="1400" dirty="0" smtClean="0">
                <a:latin typeface="Montserrat" pitchFamily="2" charset="0"/>
              </a:rPr>
              <a:t>-</a:t>
            </a:r>
            <a:r>
              <a:rPr lang="vi-VN" sz="1400" dirty="0" smtClean="0">
                <a:latin typeface="Montserrat" pitchFamily="2" charset="0"/>
              </a:rPr>
              <a:t>Màu</a:t>
            </a:r>
            <a:r>
              <a:rPr lang="en-US" sz="1400" dirty="0" smtClean="0">
                <a:latin typeface="Montserrat" pitchFamily="2" charset="0"/>
              </a:rPr>
              <a:t> sắc</a:t>
            </a:r>
            <a:r>
              <a:rPr lang="vi-VN" sz="1400" dirty="0" smtClean="0">
                <a:latin typeface="Montserrat" pitchFamily="2" charset="0"/>
              </a:rPr>
              <a:t> </a:t>
            </a:r>
            <a:r>
              <a:rPr lang="vi-VN" sz="1400" dirty="0">
                <a:latin typeface="Montserrat" pitchFamily="2" charset="0"/>
              </a:rPr>
              <a:t>chủ </a:t>
            </a:r>
            <a:r>
              <a:rPr lang="vi-VN" sz="1400" dirty="0" smtClean="0">
                <a:latin typeface="Montserrat" pitchFamily="2" charset="0"/>
              </a:rPr>
              <a:t>đạo</a:t>
            </a:r>
            <a:r>
              <a:rPr lang="en-US" sz="1400" dirty="0" smtClean="0">
                <a:latin typeface="Montserrat" pitchFamily="2" charset="0"/>
              </a:rPr>
              <a:t>.</a:t>
            </a:r>
          </a:p>
          <a:p>
            <a:pPr marL="0" lvl="0" indent="0">
              <a:buNone/>
            </a:pPr>
            <a:r>
              <a:rPr lang="en-US" sz="1400" dirty="0" smtClean="0">
                <a:latin typeface="Montserrat" pitchFamily="2" charset="0"/>
              </a:rPr>
              <a:t>-M</a:t>
            </a:r>
            <a:r>
              <a:rPr lang="vi-VN" sz="1400" dirty="0" smtClean="0">
                <a:latin typeface="Montserrat" pitchFamily="2" charset="0"/>
              </a:rPr>
              <a:t>àu chữ</a:t>
            </a:r>
            <a:r>
              <a:rPr lang="en-US" sz="1400" dirty="0" smtClean="0">
                <a:latin typeface="Montserrat" pitchFamily="2" charset="0"/>
              </a:rPr>
              <a:t>, font chữ, kích thước chữ tương ứng với tiêu đề,nội dung của văn bản.</a:t>
            </a:r>
            <a:endParaRPr lang="vi-VN" sz="1400" dirty="0">
              <a:latin typeface="Montserrat" pitchFamily="2" charset="0"/>
            </a:endParaRPr>
          </a:p>
          <a:p>
            <a:pPr marL="0" lvl="0" indent="0">
              <a:buNone/>
            </a:pPr>
            <a:r>
              <a:rPr lang="en-US" sz="1400" dirty="0" smtClean="0">
                <a:latin typeface="Montserrat" pitchFamily="2" charset="0"/>
              </a:rPr>
              <a:t>-Màu sắc nút bấm, hiệu ứng transiton của website.</a:t>
            </a:r>
            <a:endParaRPr lang="en-US" sz="1400" b="1" dirty="0">
              <a:latin typeface="Montserrat" pitchFamily="2" charset="0"/>
            </a:endParaRPr>
          </a:p>
          <a:p>
            <a:pPr marL="0" lvl="0" indent="0">
              <a:buNone/>
            </a:pPr>
            <a:r>
              <a:rPr lang="en-US" sz="1400" dirty="0" smtClean="0">
                <a:latin typeface="Montserrat" pitchFamily="2" charset="0"/>
              </a:rPr>
              <a:t>-Kích thước cố định của các thành phần header,footer,nội dung sản phẩm, bài viết.</a:t>
            </a:r>
          </a:p>
          <a:p>
            <a:pPr marL="0" lvl="0" indent="0">
              <a:buNone/>
            </a:pPr>
            <a:r>
              <a:rPr lang="en-US" sz="1400" dirty="0" smtClean="0">
                <a:latin typeface="Montserrat" pitchFamily="2" charset="0"/>
              </a:rPr>
              <a:t>-Hiệu ứng khi hover,click ,kích thước chung của các nút bấm.</a:t>
            </a:r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Oswald" charset="0"/>
              </a:rPr>
              <a:t>QUY ĐỊNH CHUNG</a:t>
            </a:r>
            <a:r>
              <a:rPr lang="en" dirty="0" smtClean="0">
                <a:latin typeface="Montserrat Medium" pitchFamily="2" charset="0"/>
              </a:rPr>
              <a:t>.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50517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2971800" y="1733550"/>
            <a:ext cx="2667000" cy="15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smtClean="0">
                <a:solidFill>
                  <a:srgbClr val="FF9900"/>
                </a:solidFill>
              </a:rPr>
              <a:t>Q &amp; A</a:t>
            </a:r>
            <a:endParaRPr sz="8800">
              <a:solidFill>
                <a:srgbClr val="FF9900"/>
              </a:solidFill>
            </a:endParaRPr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900"/>
                </a:solidFill>
              </a:rPr>
              <a:t>THANKS!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67056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3796BF"/>
                </a:solidFill>
                <a:latin typeface="Montserrat" pitchFamily="2" charset="0"/>
              </a:rPr>
              <a:t>Cảm ơn đã lắng nghe !</a:t>
            </a:r>
            <a:endParaRPr sz="3600" b="1" dirty="0">
              <a:solidFill>
                <a:srgbClr val="3796BF"/>
              </a:solidFill>
              <a:latin typeface="Montserrat" pitchFamily="2" charset="0"/>
            </a:endParaRPr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40852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Montserrat Medium" pitchFamily="2" charset="0"/>
              </a:rPr>
              <a:t>Các nội dung tìm hiểu gồm :</a:t>
            </a:r>
            <a:endParaRPr dirty="0">
              <a:latin typeface="Montserrat Medium" pitchFamily="2" charset="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mtClean="0">
                <a:latin typeface="Montserrat Medium" pitchFamily="2" charset="0"/>
              </a:rPr>
              <a:t>1.  HTML</a:t>
            </a:r>
            <a:r>
              <a:rPr lang="en" dirty="0" smtClean="0">
                <a:latin typeface="Montserrat Medium" pitchFamily="2" charset="0"/>
              </a:rPr>
              <a:t>, CSS</a:t>
            </a:r>
            <a:r>
              <a:rPr lang="en" smtClean="0">
                <a:latin typeface="Montserrat Medium" pitchFamily="2" charset="0"/>
              </a:rPr>
              <a:t>, Javascript</a:t>
            </a:r>
            <a:r>
              <a:rPr lang="en" dirty="0" smtClean="0">
                <a:latin typeface="Montserrat Medium" pitchFamily="2" charset="0"/>
              </a:rPr>
              <a:t>.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mtClean="0">
                <a:latin typeface="Montserrat Medium" pitchFamily="2" charset="0"/>
              </a:rPr>
              <a:t>2. </a:t>
            </a:r>
            <a:r>
              <a:rPr lang="en" smtClean="0">
                <a:latin typeface="Montserrat Medium" pitchFamily="2" charset="0"/>
              </a:rPr>
              <a:t>UI/UX.</a:t>
            </a:r>
            <a:endParaRPr lang="en" dirty="0" smtClean="0">
              <a:latin typeface="Montserrat Medium" pitchFamily="2" charset="0"/>
            </a:endParaRP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mtClean="0">
                <a:latin typeface="Montserrat Medium" pitchFamily="2" charset="0"/>
              </a:rPr>
              <a:t>3. Sitemap, </a:t>
            </a:r>
            <a:r>
              <a:rPr lang="en" smtClean="0">
                <a:latin typeface="Montserrat Medium" pitchFamily="2" charset="0"/>
              </a:rPr>
              <a:t>Responsive.</a:t>
            </a:r>
            <a:endParaRPr lang="en" dirty="0" smtClean="0">
              <a:latin typeface="Montserrat Medium" pitchFamily="2" charset="0"/>
            </a:endParaRPr>
          </a:p>
          <a:p>
            <a:pPr marL="101600" lvl="0" indent="0">
              <a:buNone/>
            </a:pPr>
            <a:r>
              <a:rPr lang="en" smtClean="0">
                <a:latin typeface="Montserrat Medium" pitchFamily="2" charset="0"/>
              </a:rPr>
              <a:t>4. </a:t>
            </a:r>
            <a:r>
              <a:rPr lang="en-US" smtClean="0">
                <a:latin typeface="Montserrat Medium" pitchFamily="2" charset="0"/>
              </a:rPr>
              <a:t>Ajax, Canvas, Jquery, </a:t>
            </a:r>
            <a:r>
              <a:rPr lang="en-US" smtClean="0">
                <a:latin typeface="Montserrat Medium" pitchFamily="2" charset="0"/>
              </a:rPr>
              <a:t>Bootstrap.</a:t>
            </a:r>
            <a:endParaRPr lang="en-US" dirty="0" smtClean="0">
              <a:latin typeface="Montserrat Medium" pitchFamily="2" charset="0"/>
            </a:endParaRPr>
          </a:p>
          <a:p>
            <a:pPr marL="101600" lvl="0" indent="0">
              <a:buNone/>
            </a:pPr>
            <a:r>
              <a:rPr lang="en-US" smtClean="0">
                <a:latin typeface="Montserrat Medium" pitchFamily="2" charset="0"/>
              </a:rPr>
              <a:t>5. Quy </a:t>
            </a:r>
            <a:r>
              <a:rPr lang="en-US" dirty="0" smtClean="0">
                <a:latin typeface="Montserrat Medium" pitchFamily="2" charset="0"/>
              </a:rPr>
              <a:t>định chung khi thiết </a:t>
            </a:r>
            <a:r>
              <a:rPr lang="en-US" smtClean="0">
                <a:latin typeface="Montserrat Medium" pitchFamily="2" charset="0"/>
              </a:rPr>
              <a:t>kế </a:t>
            </a:r>
            <a:r>
              <a:rPr lang="en-US" smtClean="0">
                <a:latin typeface="Montserrat Medium" pitchFamily="2" charset="0"/>
              </a:rPr>
              <a:t>website.</a:t>
            </a:r>
            <a:endParaRPr dirty="0">
              <a:latin typeface="Montserrat Medium" pitchFamily="2" charset="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7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 smtClean="0">
                <a:solidFill>
                  <a:srgbClr val="3796BF"/>
                </a:solidFill>
              </a:rPr>
              <a:t>1.</a:t>
            </a:r>
            <a:br>
              <a:rPr lang="en" sz="7200" b="0" dirty="0" smtClean="0">
                <a:solidFill>
                  <a:srgbClr val="3796BF"/>
                </a:solidFill>
              </a:rPr>
            </a:br>
            <a:r>
              <a:rPr lang="en" smtClean="0">
                <a:latin typeface="Oswald" charset="0"/>
              </a:rPr>
              <a:t>HTML, CSS, Javascript</a:t>
            </a:r>
            <a:r>
              <a:rPr lang="en" dirty="0">
                <a:latin typeface="Montserrat Medium" pitchFamily="2" charset="0"/>
              </a:rPr>
              <a:t>.</a:t>
            </a: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sz="1400" b="1" dirty="0" smtClean="0">
                <a:latin typeface="Montserrat" pitchFamily="2" charset="0"/>
              </a:rPr>
              <a:t>HTML</a:t>
            </a:r>
            <a:r>
              <a:rPr lang="vi-VN" sz="1400" dirty="0">
                <a:latin typeface="Montserrat" pitchFamily="2" charset="0"/>
              </a:rPr>
              <a:t> </a:t>
            </a:r>
            <a:r>
              <a:rPr lang="vi-VN" sz="1400" dirty="0" smtClean="0">
                <a:latin typeface="Montserrat" pitchFamily="2" charset="0"/>
              </a:rPr>
              <a:t>(</a:t>
            </a:r>
            <a:r>
              <a:rPr lang="vi-VN" sz="1400" dirty="0">
                <a:latin typeface="Montserrat" pitchFamily="2" charset="0"/>
              </a:rPr>
              <a:t> Hypertext </a:t>
            </a:r>
            <a:r>
              <a:rPr lang="vi-VN" sz="1400">
                <a:latin typeface="Montserrat" pitchFamily="2" charset="0"/>
              </a:rPr>
              <a:t>Markup </a:t>
            </a:r>
            <a:r>
              <a:rPr lang="vi-VN" sz="1400" smtClean="0">
                <a:latin typeface="Montserrat" pitchFamily="2" charset="0"/>
              </a:rPr>
              <a:t>Language</a:t>
            </a:r>
            <a:r>
              <a:rPr lang="en-US" sz="1400" smtClean="0">
                <a:latin typeface="Montserrat" pitchFamily="2" charset="0"/>
              </a:rPr>
              <a:t>) </a:t>
            </a:r>
            <a:r>
              <a:rPr lang="vi-VN" sz="1400" smtClean="0">
                <a:latin typeface="Montserrat" pitchFamily="2" charset="0"/>
              </a:rPr>
              <a:t>là </a:t>
            </a:r>
            <a:r>
              <a:rPr lang="vi-VN" sz="1400" dirty="0">
                <a:latin typeface="Montserrat" pitchFamily="2" charset="0"/>
              </a:rPr>
              <a:t>một </a:t>
            </a:r>
            <a:r>
              <a:rPr lang="vi-VN" sz="1400">
                <a:latin typeface="Montserrat" pitchFamily="2" charset="0"/>
              </a:rPr>
              <a:t>ngôn </a:t>
            </a:r>
            <a:r>
              <a:rPr lang="vi-VN" sz="1400" smtClean="0">
                <a:latin typeface="Montserrat" pitchFamily="2" charset="0"/>
              </a:rPr>
              <a:t>ngữ</a:t>
            </a:r>
            <a:r>
              <a:rPr lang="vi-VN" sz="1400" dirty="0">
                <a:latin typeface="Montserrat" pitchFamily="2" charset="0"/>
              </a:rPr>
              <a:t> được thiết kế ra để tạo nên các trang </a:t>
            </a:r>
            <a:r>
              <a:rPr lang="vi-VN" sz="1400" dirty="0" smtClean="0">
                <a:latin typeface="Montserrat" pitchFamily="2" charset="0"/>
              </a:rPr>
              <a:t>web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vi-VN" sz="1400" dirty="0" smtClean="0">
                <a:latin typeface="Montserrat" pitchFamily="2" charset="0"/>
              </a:rPr>
              <a:t>trên</a:t>
            </a:r>
            <a:r>
              <a:rPr lang="vi-VN" sz="1400" dirty="0">
                <a:latin typeface="Montserrat" pitchFamily="2" charset="0"/>
              </a:rPr>
              <a:t> World Wide Web</a:t>
            </a:r>
            <a:r>
              <a:rPr lang="vi-VN" sz="1400">
                <a:latin typeface="Montserrat" pitchFamily="2" charset="0"/>
              </a:rPr>
              <a:t>. </a:t>
            </a:r>
            <a:endParaRPr sz="1400" dirty="0">
              <a:latin typeface="Montserrat" pitchFamily="2" charset="0"/>
            </a:endParaRPr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>
                <a:latin typeface="Oswald" charset="0"/>
              </a:rPr>
              <a:t>HTML</a:t>
            </a:r>
            <a:r>
              <a:rPr lang="en" smtClean="0">
                <a:latin typeface="Oswald" charset="0"/>
              </a:rPr>
              <a:t>, CSS, Javascript</a:t>
            </a:r>
            <a:r>
              <a:rPr lang="en" dirty="0">
                <a:latin typeface="Montserrat Medium" pitchFamily="2" charset="0"/>
              </a:rPr>
              <a:t>.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860875"/>
            <a:ext cx="358850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213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body" idx="1"/>
          </p:nvPr>
        </p:nvSpPr>
        <p:spPr>
          <a:xfrm>
            <a:off x="1031425" y="2013275"/>
            <a:ext cx="2796000" cy="1168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400" b="1" smtClean="0">
                <a:latin typeface="Montserrat" pitchFamily="2" charset="0"/>
              </a:rPr>
              <a:t>CSS </a:t>
            </a:r>
            <a:r>
              <a:rPr lang="vi-VN" sz="1400">
                <a:latin typeface="Montserrat" pitchFamily="2" charset="0"/>
              </a:rPr>
              <a:t>(</a:t>
            </a:r>
            <a:r>
              <a:rPr lang="vi-VN" sz="1400" b="1">
                <a:latin typeface="Montserrat" pitchFamily="2" charset="0"/>
              </a:rPr>
              <a:t>Cascading Style Sheets</a:t>
            </a:r>
            <a:r>
              <a:rPr lang="vi-VN" sz="1400">
                <a:latin typeface="Montserrat" pitchFamily="2" charset="0"/>
              </a:rPr>
              <a:t>)</a:t>
            </a:r>
            <a:r>
              <a:rPr lang="en-US" sz="1400">
                <a:latin typeface="Montserrat" pitchFamily="2" charset="0"/>
              </a:rPr>
              <a:t>: </a:t>
            </a:r>
            <a:r>
              <a:rPr lang="vi-VN" sz="1400">
                <a:latin typeface="Montserrat" pitchFamily="2" charset="0"/>
              </a:rPr>
              <a:t>miêu tả cách trình bày các tài liệu viết bằng ngôn ngữ</a:t>
            </a:r>
            <a:r>
              <a:rPr lang="en-US" sz="1400">
                <a:latin typeface="Montserrat" pitchFamily="2" charset="0"/>
              </a:rPr>
              <a:t> </a:t>
            </a:r>
            <a:r>
              <a:rPr lang="vi-VN" sz="1400">
                <a:latin typeface="Montserrat" pitchFamily="2" charset="0"/>
              </a:rPr>
              <a:t>HTML và XHTML</a:t>
            </a:r>
            <a:r>
              <a:rPr lang="en-US" sz="1400" smtClean="0">
                <a:latin typeface="Montserrat" pitchFamily="2" charset="0"/>
              </a:rPr>
              <a:t>.</a:t>
            </a:r>
          </a:p>
          <a:p>
            <a:pPr marL="0" indent="0">
              <a:buNone/>
            </a:pPr>
            <a:endParaRPr lang="en-US" sz="1400" smtClean="0">
              <a:latin typeface="Montserrat" pitchFamily="2" charset="0"/>
            </a:endParaRPr>
          </a:p>
          <a:p>
            <a:pPr marL="0" indent="0">
              <a:buNone/>
            </a:pPr>
            <a:endParaRPr lang="en-US" sz="1400">
              <a:latin typeface="Montserrat" pitchFamily="2" charset="0"/>
            </a:endParaRPr>
          </a:p>
          <a:p>
            <a:pPr marL="0" lvl="0" indent="0">
              <a:buNone/>
            </a:pPr>
            <a:endParaRPr sz="1400" dirty="0">
              <a:latin typeface="Montserrat" pitchFamily="2" charset="0"/>
            </a:endParaRPr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>
                <a:latin typeface="Oswald" charset="0"/>
              </a:rPr>
              <a:t>HTML</a:t>
            </a:r>
            <a:r>
              <a:rPr lang="en" smtClean="0">
                <a:latin typeface="Oswald" charset="0"/>
              </a:rPr>
              <a:t>, CSS, Javascript</a:t>
            </a:r>
            <a:r>
              <a:rPr lang="en" dirty="0">
                <a:latin typeface="Montserrat Medium" pitchFamily="2" charset="0"/>
              </a:rPr>
              <a:t>.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684" y="1830425"/>
            <a:ext cx="4638675" cy="10572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38600" y="2887700"/>
            <a:ext cx="41148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Selector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là các đối tượng mà chúng ta muốn tác động vào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029075" y="3254775"/>
            <a:ext cx="442912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properties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là các thuộc tính trong css như: backgorund,color,..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029075" y="3621850"/>
            <a:ext cx="27432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value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là các giá chị của thuộc tính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4686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body" idx="1"/>
          </p:nvPr>
        </p:nvSpPr>
        <p:spPr>
          <a:xfrm>
            <a:off x="914400" y="1830425"/>
            <a:ext cx="337975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1400" b="1">
                <a:latin typeface="Montserrat" pitchFamily="2" charset="0"/>
              </a:rPr>
              <a:t>Javascript </a:t>
            </a:r>
            <a:r>
              <a:rPr lang="vi-VN" sz="1400" b="1">
                <a:latin typeface="Montserrat" panose="020B0604020202020204" charset="0"/>
              </a:rPr>
              <a:t>: </a:t>
            </a:r>
            <a:r>
              <a:rPr lang="en-US" sz="1400" smtClean="0">
                <a:latin typeface="Montserrat" panose="020B0604020202020204" charset="0"/>
              </a:rPr>
              <a:t>là </a:t>
            </a:r>
            <a:r>
              <a:rPr lang="en-US" sz="1400">
                <a:latin typeface="Montserrat" panose="020B0604020202020204" charset="0"/>
              </a:rPr>
              <a:t>một ngôn ngữ lập </a:t>
            </a:r>
            <a:r>
              <a:rPr lang="en-US" sz="1400">
                <a:latin typeface="Montserrat" panose="020B0604020202020204" charset="0"/>
              </a:rPr>
              <a:t>trình </a:t>
            </a:r>
            <a:r>
              <a:rPr lang="en-US" sz="1400" smtClean="0">
                <a:latin typeface="Montserrat" panose="020B0604020202020204" charset="0"/>
              </a:rPr>
              <a:t>với khả năng đem </a:t>
            </a:r>
            <a:r>
              <a:rPr lang="en-US" sz="1400">
                <a:latin typeface="Montserrat" panose="020B0604020202020204" charset="0"/>
              </a:rPr>
              <a:t>tới sự sinh động khi</a:t>
            </a:r>
            <a:r>
              <a:rPr lang="en-US" sz="1400">
                <a:latin typeface="Montserrat" panose="020B0604020202020204" charset="0"/>
              </a:rPr>
              <a:t> </a:t>
            </a:r>
            <a:r>
              <a:rPr lang="en-US" sz="1400" smtClean="0">
                <a:latin typeface="Montserrat" panose="020B0604020202020204" charset="0"/>
              </a:rPr>
              <a:t>thiết kế web</a:t>
            </a:r>
            <a:endParaRPr lang="en-US" sz="1400">
              <a:latin typeface="Montserrat" panose="020B0604020202020204" charset="0"/>
            </a:endParaRPr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>
                <a:latin typeface="Oswald" charset="0"/>
              </a:rPr>
              <a:t>HTML</a:t>
            </a:r>
            <a:r>
              <a:rPr lang="en" smtClean="0">
                <a:latin typeface="Oswald" charset="0"/>
              </a:rPr>
              <a:t>, CSS, Javascript</a:t>
            </a:r>
            <a:r>
              <a:rPr lang="en" dirty="0">
                <a:latin typeface="Montserrat Medium" pitchFamily="2" charset="0"/>
              </a:rPr>
              <a:t>.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1895475"/>
            <a:ext cx="47148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745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rgbClr val="3796BF"/>
                </a:solidFill>
              </a:rPr>
              <a:t>2</a:t>
            </a:r>
            <a:r>
              <a:rPr lang="en" sz="7200" b="0" dirty="0" smtClean="0">
                <a:solidFill>
                  <a:srgbClr val="3796BF"/>
                </a:solidFill>
              </a:rPr>
              <a:t>.</a:t>
            </a:r>
            <a:endParaRPr sz="7200" b="0" dirty="0">
              <a:solidFill>
                <a:srgbClr val="3796BF"/>
              </a:solidFill>
            </a:endParaRPr>
          </a:p>
          <a:p>
            <a:pPr lvl="0"/>
            <a:r>
              <a:rPr lang="en" smtClean="0">
                <a:latin typeface="Oswald" panose="020B0604020202020204" charset="0"/>
              </a:rPr>
              <a:t>UI/UX.</a:t>
            </a:r>
            <a:endParaRPr dirty="0">
              <a:latin typeface="Oswald" panose="020B0604020202020204" charset="0"/>
            </a:endParaRPr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latin typeface="Montserrat" pitchFamily="2" charset="0"/>
              </a:rPr>
              <a:t>Giao diện , trải nghiệm người dùng</a:t>
            </a:r>
            <a:endParaRPr sz="1400" dirty="0">
              <a:latin typeface="Montserrat" pitchFamily="2" charset="0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64825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body" idx="1"/>
          </p:nvPr>
        </p:nvSpPr>
        <p:spPr>
          <a:xfrm>
            <a:off x="1031424" y="1860875"/>
            <a:ext cx="4111133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sz="1400" b="1" smtClean="0">
                <a:latin typeface="Montserrat" pitchFamily="2" charset="0"/>
              </a:rPr>
              <a:t>UI</a:t>
            </a:r>
            <a:r>
              <a:rPr lang="vi-VN" sz="1400" smtClean="0">
                <a:latin typeface="Montserrat" pitchFamily="2" charset="0"/>
              </a:rPr>
              <a:t> </a:t>
            </a:r>
            <a:r>
              <a:rPr lang="vi-VN" sz="1400" dirty="0">
                <a:latin typeface="Montserrat" pitchFamily="2" charset="0"/>
              </a:rPr>
              <a:t>(</a:t>
            </a:r>
            <a:r>
              <a:rPr lang="vi-VN" sz="1400">
                <a:latin typeface="Montserrat" pitchFamily="2" charset="0"/>
              </a:rPr>
              <a:t>User </a:t>
            </a:r>
            <a:r>
              <a:rPr lang="vi-VN" sz="1400" smtClean="0">
                <a:latin typeface="Montserrat" pitchFamily="2" charset="0"/>
              </a:rPr>
              <a:t>Interface</a:t>
            </a:r>
            <a:r>
              <a:rPr lang="en-US" sz="1400" smtClean="0">
                <a:latin typeface="Montserrat" pitchFamily="2" charset="0"/>
              </a:rPr>
              <a:t>) </a:t>
            </a:r>
            <a:r>
              <a:rPr lang="vi-VN" sz="1400" smtClean="0">
                <a:latin typeface="Montserrat" pitchFamily="2" charset="0"/>
              </a:rPr>
              <a:t>là </a:t>
            </a:r>
            <a:r>
              <a:rPr lang="vi-VN" sz="1400" dirty="0">
                <a:latin typeface="Montserrat" pitchFamily="2" charset="0"/>
              </a:rPr>
              <a:t>giao diện người dùng</a:t>
            </a:r>
            <a:r>
              <a:rPr lang="vi-VN" sz="1400">
                <a:latin typeface="Montserrat" pitchFamily="2" charset="0"/>
              </a:rPr>
              <a:t>. </a:t>
            </a:r>
            <a:r>
              <a:rPr lang="en-US" sz="1400" smtClean="0">
                <a:latin typeface="Montserrat" pitchFamily="2" charset="0"/>
              </a:rPr>
              <a:t> UI là</a:t>
            </a:r>
            <a:r>
              <a:rPr lang="vi-VN" sz="1400" smtClean="0">
                <a:latin typeface="Montserrat" pitchFamily="2" charset="0"/>
              </a:rPr>
              <a:t> </a:t>
            </a:r>
            <a:r>
              <a:rPr lang="vi-VN" sz="1400" dirty="0">
                <a:latin typeface="Montserrat" pitchFamily="2" charset="0"/>
              </a:rPr>
              <a:t>màu sắc web, bố </a:t>
            </a:r>
            <a:r>
              <a:rPr lang="vi-VN" sz="1400">
                <a:latin typeface="Montserrat" pitchFamily="2" charset="0"/>
              </a:rPr>
              <a:t>cục </a:t>
            </a:r>
            <a:r>
              <a:rPr lang="en-US" sz="1400" smtClean="0">
                <a:latin typeface="Montserrat" pitchFamily="2" charset="0"/>
              </a:rPr>
              <a:t>trang</a:t>
            </a:r>
            <a:r>
              <a:rPr lang="vi-VN" sz="1400" smtClean="0">
                <a:latin typeface="Montserrat" pitchFamily="2" charset="0"/>
              </a:rPr>
              <a:t>, </a:t>
            </a:r>
            <a:r>
              <a:rPr lang="vi-VN" sz="1400" dirty="0">
                <a:latin typeface="Montserrat" pitchFamily="2" charset="0"/>
              </a:rPr>
              <a:t>web/app sử dụng fonts chữ gì, </a:t>
            </a:r>
            <a:r>
              <a:rPr lang="vi-VN" sz="1400">
                <a:latin typeface="Montserrat" pitchFamily="2" charset="0"/>
              </a:rPr>
              <a:t>hình </a:t>
            </a:r>
            <a:r>
              <a:rPr lang="vi-VN" sz="1400" smtClean="0">
                <a:latin typeface="Montserrat" pitchFamily="2" charset="0"/>
              </a:rPr>
              <a:t>ản</a:t>
            </a:r>
            <a:r>
              <a:rPr lang="en-US" sz="1400" smtClean="0">
                <a:latin typeface="Montserrat" pitchFamily="2" charset="0"/>
              </a:rPr>
              <a:t>h</a:t>
            </a:r>
            <a:r>
              <a:rPr lang="vi-VN" sz="1400" smtClean="0">
                <a:latin typeface="Montserrat" pitchFamily="2" charset="0"/>
              </a:rPr>
              <a:t>,...</a:t>
            </a:r>
            <a:endParaRPr lang="en-US" sz="1400" dirty="0" smtClean="0">
              <a:latin typeface="Montserrat" pitchFamily="2" charset="0"/>
            </a:endParaRPr>
          </a:p>
          <a:p>
            <a:pPr marL="0" lvl="0" indent="0">
              <a:buNone/>
            </a:pPr>
            <a:r>
              <a:rPr lang="vi-VN" sz="1400" b="1" dirty="0">
                <a:latin typeface="Montserrat" pitchFamily="2" charset="0"/>
              </a:rPr>
              <a:t>UX</a:t>
            </a:r>
            <a:r>
              <a:rPr lang="vi-VN" sz="1400" dirty="0">
                <a:latin typeface="Montserrat" pitchFamily="2" charset="0"/>
              </a:rPr>
              <a:t> (User Experience</a:t>
            </a:r>
            <a:r>
              <a:rPr lang="vi-VN" sz="1400">
                <a:latin typeface="Montserrat" pitchFamily="2" charset="0"/>
              </a:rPr>
              <a:t>) </a:t>
            </a:r>
            <a:r>
              <a:rPr lang="vi-VN" sz="1400" smtClean="0">
                <a:latin typeface="Montserrat" pitchFamily="2" charset="0"/>
              </a:rPr>
              <a:t>là </a:t>
            </a:r>
            <a:r>
              <a:rPr lang="vi-VN" sz="1400" dirty="0">
                <a:latin typeface="Montserrat" pitchFamily="2" charset="0"/>
              </a:rPr>
              <a:t>trải nghiệm </a:t>
            </a:r>
            <a:r>
              <a:rPr lang="vi-VN" sz="1400">
                <a:latin typeface="Montserrat" pitchFamily="2" charset="0"/>
              </a:rPr>
              <a:t>người </a:t>
            </a:r>
            <a:r>
              <a:rPr lang="vi-VN" sz="1400" smtClean="0">
                <a:latin typeface="Montserrat" pitchFamily="2" charset="0"/>
              </a:rPr>
              <a:t>dùng.</a:t>
            </a:r>
            <a:r>
              <a:rPr lang="en-US" sz="1400" smtClean="0">
                <a:latin typeface="Montserrat" pitchFamily="2" charset="0"/>
              </a:rPr>
              <a:t> </a:t>
            </a:r>
          </a:p>
          <a:p>
            <a:pPr marL="0" lvl="0" indent="0">
              <a:buNone/>
            </a:pPr>
            <a:r>
              <a:rPr lang="vi-VN" sz="1400" smtClean="0">
                <a:latin typeface="Montserrat" pitchFamily="2" charset="0"/>
              </a:rPr>
              <a:t>UX </a:t>
            </a:r>
            <a:r>
              <a:rPr lang="vi-VN" sz="1400" dirty="0">
                <a:latin typeface="Montserrat" pitchFamily="2" charset="0"/>
              </a:rPr>
              <a:t>là những đánh giá của người dùng khi sử dụng </a:t>
            </a:r>
            <a:r>
              <a:rPr lang="vi-VN" sz="1400">
                <a:latin typeface="Montserrat" pitchFamily="2" charset="0"/>
              </a:rPr>
              <a:t>sản </a:t>
            </a:r>
            <a:r>
              <a:rPr lang="vi-VN" sz="1400" smtClean="0">
                <a:latin typeface="Montserrat" pitchFamily="2" charset="0"/>
              </a:rPr>
              <a:t>phẩm </a:t>
            </a:r>
            <a:r>
              <a:rPr lang="vi-VN" sz="1400" dirty="0">
                <a:latin typeface="Montserrat" pitchFamily="2" charset="0"/>
              </a:rPr>
              <a:t>như</a:t>
            </a:r>
            <a:r>
              <a:rPr lang="vi-VN" sz="1400">
                <a:latin typeface="Montserrat" pitchFamily="2" charset="0"/>
              </a:rPr>
              <a:t>: </a:t>
            </a:r>
            <a:r>
              <a:rPr lang="en-US" sz="1400" smtClean="0">
                <a:latin typeface="Montserrat" pitchFamily="2" charset="0"/>
              </a:rPr>
              <a:t>Dễ sử dụng không?, bố cục đẹp mắt không.</a:t>
            </a:r>
            <a:endParaRPr sz="1400" dirty="0">
              <a:latin typeface="Montserrat" pitchFamily="2" charset="0"/>
            </a:endParaRPr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Oswald" charset="0"/>
              </a:rPr>
              <a:t>UI/UX</a:t>
            </a:r>
            <a:r>
              <a:rPr lang="en" dirty="0" smtClean="0">
                <a:latin typeface="Montserrat Medium" pitchFamily="2" charset="0"/>
              </a:rPr>
              <a:t>.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58" y="2038312"/>
            <a:ext cx="3544242" cy="23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877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rgbClr val="3796BF"/>
                </a:solidFill>
              </a:rPr>
              <a:t>3</a:t>
            </a:r>
            <a:r>
              <a:rPr lang="en" sz="7200" b="0" dirty="0" smtClean="0">
                <a:solidFill>
                  <a:srgbClr val="3796BF"/>
                </a:solidFill>
              </a:rPr>
              <a:t>.</a:t>
            </a:r>
            <a:endParaRPr sz="7200" b="0" dirty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SITEMAP, </a:t>
            </a:r>
            <a:r>
              <a:rPr lang="en" smtClean="0"/>
              <a:t>RESPONSIVE.</a:t>
            </a:r>
            <a:endParaRPr dirty="0"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Montserrat" pitchFamily="2" charset="0"/>
              </a:rPr>
              <a:t>Hệ thống bản đồ, tương thích trên mọi </a:t>
            </a:r>
            <a:r>
              <a:rPr lang="en-US" sz="1400" smtClean="0">
                <a:latin typeface="Montserrat" pitchFamily="2" charset="0"/>
              </a:rPr>
              <a:t>thiết </a:t>
            </a:r>
            <a:r>
              <a:rPr lang="en-US" sz="1400" smtClean="0">
                <a:latin typeface="Montserrat" pitchFamily="2" charset="0"/>
              </a:rPr>
              <a:t>bị.</a:t>
            </a:r>
            <a:endParaRPr sz="1400" dirty="0">
              <a:latin typeface="Montserrat" pitchFamily="2" charset="0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78102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650</Words>
  <Application>Microsoft Office PowerPoint</Application>
  <PresentationFormat>Trình chiếu Trên màn hình (16:9)</PresentationFormat>
  <Paragraphs>75</Paragraphs>
  <Slides>19</Slides>
  <Notes>19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6" baseType="lpstr">
      <vt:lpstr>Arial</vt:lpstr>
      <vt:lpstr>Roboto Condensed</vt:lpstr>
      <vt:lpstr>Oswald</vt:lpstr>
      <vt:lpstr>SFMono-Regular</vt:lpstr>
      <vt:lpstr>Montserrat</vt:lpstr>
      <vt:lpstr>Montserrat Medium</vt:lpstr>
      <vt:lpstr>Wolsey template</vt:lpstr>
      <vt:lpstr>THIẾT KẾ GIAO DIỆN FRONT-END CHO WEBSITE</vt:lpstr>
      <vt:lpstr>Các nội dung tìm hiểu gồm :</vt:lpstr>
      <vt:lpstr>1. HTML, CSS, Javascript.</vt:lpstr>
      <vt:lpstr>HTML, CSS, Javascript.</vt:lpstr>
      <vt:lpstr>HTML, CSS, Javascript.</vt:lpstr>
      <vt:lpstr>HTML, CSS, Javascript.</vt:lpstr>
      <vt:lpstr>2. UI/UX.</vt:lpstr>
      <vt:lpstr>UI/UX.</vt:lpstr>
      <vt:lpstr>3. SITEMAP, RESPONSIVE.</vt:lpstr>
      <vt:lpstr>SITEMAP.</vt:lpstr>
      <vt:lpstr>RESPONSIVE.</vt:lpstr>
      <vt:lpstr>4. AJAX, CANVAS, JQUERY, BOOTSTRAP.</vt:lpstr>
      <vt:lpstr>AJAX, JQUERY.</vt:lpstr>
      <vt:lpstr>AJAX, JQUERY.</vt:lpstr>
      <vt:lpstr>BOOSTRAP.</vt:lpstr>
      <vt:lpstr>5.Quy định chung.</vt:lpstr>
      <vt:lpstr>QUY ĐỊNH CHUNG.</vt:lpstr>
      <vt:lpstr>Q &amp; 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GIAO DIỆN FRONT-END</dc:title>
  <cp:lastModifiedBy>cuong nguyen</cp:lastModifiedBy>
  <cp:revision>33</cp:revision>
  <dcterms:modified xsi:type="dcterms:W3CDTF">2020-10-07T06:26:00Z</dcterms:modified>
</cp:coreProperties>
</file>