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61" r:id="rId4"/>
    <p:sldId id="263" r:id="rId5"/>
    <p:sldId id="264" r:id="rId6"/>
    <p:sldId id="266" r:id="rId7"/>
    <p:sldId id="274" r:id="rId8"/>
    <p:sldId id="272" r:id="rId9"/>
    <p:sldId id="273" r:id="rId10"/>
    <p:sldId id="265" r:id="rId11"/>
    <p:sldId id="268" r:id="rId12"/>
    <p:sldId id="269" r:id="rId13"/>
    <p:sldId id="275" r:id="rId14"/>
    <p:sldId id="276" r:id="rId15"/>
    <p:sldId id="277" r:id="rId16"/>
    <p:sldId id="279" r:id="rId17"/>
    <p:sldId id="258" r:id="rId18"/>
    <p:sldId id="259" r:id="rId19"/>
    <p:sldId id="26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8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F3D060-4BF3-41D6-95A6-85898399025C}"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93A91-EF8C-4EE7-88D9-C10A9974C3DC}" type="slidenum">
              <a:rPr lang="en-US" smtClean="0"/>
              <a:t>‹#›</a:t>
            </a:fld>
            <a:endParaRPr lang="en-US"/>
          </a:p>
        </p:txBody>
      </p:sp>
    </p:spTree>
    <p:extLst>
      <p:ext uri="{BB962C8B-B14F-4D97-AF65-F5344CB8AC3E}">
        <p14:creationId xmlns:p14="http://schemas.microsoft.com/office/powerpoint/2010/main" val="1524908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3D060-4BF3-41D6-95A6-85898399025C}"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93A91-EF8C-4EE7-88D9-C10A9974C3DC}" type="slidenum">
              <a:rPr lang="en-US" smtClean="0"/>
              <a:t>‹#›</a:t>
            </a:fld>
            <a:endParaRPr lang="en-US"/>
          </a:p>
        </p:txBody>
      </p:sp>
    </p:spTree>
    <p:extLst>
      <p:ext uri="{BB962C8B-B14F-4D97-AF65-F5344CB8AC3E}">
        <p14:creationId xmlns:p14="http://schemas.microsoft.com/office/powerpoint/2010/main" val="2456140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3D060-4BF3-41D6-95A6-85898399025C}"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93A91-EF8C-4EE7-88D9-C10A9974C3D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6168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3D060-4BF3-41D6-95A6-85898399025C}"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93A91-EF8C-4EE7-88D9-C10A9974C3DC}" type="slidenum">
              <a:rPr lang="en-US" smtClean="0"/>
              <a:t>‹#›</a:t>
            </a:fld>
            <a:endParaRPr lang="en-US"/>
          </a:p>
        </p:txBody>
      </p:sp>
    </p:spTree>
    <p:extLst>
      <p:ext uri="{BB962C8B-B14F-4D97-AF65-F5344CB8AC3E}">
        <p14:creationId xmlns:p14="http://schemas.microsoft.com/office/powerpoint/2010/main" val="1347177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3D060-4BF3-41D6-95A6-85898399025C}"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93A91-EF8C-4EE7-88D9-C10A9974C3D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42534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3D060-4BF3-41D6-95A6-85898399025C}"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93A91-EF8C-4EE7-88D9-C10A9974C3DC}" type="slidenum">
              <a:rPr lang="en-US" smtClean="0"/>
              <a:t>‹#›</a:t>
            </a:fld>
            <a:endParaRPr lang="en-US"/>
          </a:p>
        </p:txBody>
      </p:sp>
    </p:spTree>
    <p:extLst>
      <p:ext uri="{BB962C8B-B14F-4D97-AF65-F5344CB8AC3E}">
        <p14:creationId xmlns:p14="http://schemas.microsoft.com/office/powerpoint/2010/main" val="968454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3D060-4BF3-41D6-95A6-85898399025C}"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93A91-EF8C-4EE7-88D9-C10A9974C3DC}" type="slidenum">
              <a:rPr lang="en-US" smtClean="0"/>
              <a:t>‹#›</a:t>
            </a:fld>
            <a:endParaRPr lang="en-US"/>
          </a:p>
        </p:txBody>
      </p:sp>
    </p:spTree>
    <p:extLst>
      <p:ext uri="{BB962C8B-B14F-4D97-AF65-F5344CB8AC3E}">
        <p14:creationId xmlns:p14="http://schemas.microsoft.com/office/powerpoint/2010/main" val="3532854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3D060-4BF3-41D6-95A6-85898399025C}"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93A91-EF8C-4EE7-88D9-C10A9974C3DC}" type="slidenum">
              <a:rPr lang="en-US" smtClean="0"/>
              <a:t>‹#›</a:t>
            </a:fld>
            <a:endParaRPr lang="en-US"/>
          </a:p>
        </p:txBody>
      </p:sp>
    </p:spTree>
    <p:extLst>
      <p:ext uri="{BB962C8B-B14F-4D97-AF65-F5344CB8AC3E}">
        <p14:creationId xmlns:p14="http://schemas.microsoft.com/office/powerpoint/2010/main" val="422518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3D060-4BF3-41D6-95A6-85898399025C}"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93A91-EF8C-4EE7-88D9-C10A9974C3DC}" type="slidenum">
              <a:rPr lang="en-US" smtClean="0"/>
              <a:t>‹#›</a:t>
            </a:fld>
            <a:endParaRPr lang="en-US"/>
          </a:p>
        </p:txBody>
      </p:sp>
    </p:spTree>
    <p:extLst>
      <p:ext uri="{BB962C8B-B14F-4D97-AF65-F5344CB8AC3E}">
        <p14:creationId xmlns:p14="http://schemas.microsoft.com/office/powerpoint/2010/main" val="257194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3D060-4BF3-41D6-95A6-85898399025C}"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93A91-EF8C-4EE7-88D9-C10A9974C3DC}" type="slidenum">
              <a:rPr lang="en-US" smtClean="0"/>
              <a:t>‹#›</a:t>
            </a:fld>
            <a:endParaRPr lang="en-US"/>
          </a:p>
        </p:txBody>
      </p:sp>
    </p:spTree>
    <p:extLst>
      <p:ext uri="{BB962C8B-B14F-4D97-AF65-F5344CB8AC3E}">
        <p14:creationId xmlns:p14="http://schemas.microsoft.com/office/powerpoint/2010/main" val="313914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F3D060-4BF3-41D6-95A6-85898399025C}"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93A91-EF8C-4EE7-88D9-C10A9974C3DC}" type="slidenum">
              <a:rPr lang="en-US" smtClean="0"/>
              <a:t>‹#›</a:t>
            </a:fld>
            <a:endParaRPr lang="en-US"/>
          </a:p>
        </p:txBody>
      </p:sp>
    </p:spTree>
    <p:extLst>
      <p:ext uri="{BB962C8B-B14F-4D97-AF65-F5344CB8AC3E}">
        <p14:creationId xmlns:p14="http://schemas.microsoft.com/office/powerpoint/2010/main" val="2128641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F3D060-4BF3-41D6-95A6-85898399025C}" type="datetimeFigureOut">
              <a:rPr lang="en-US" smtClean="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893A91-EF8C-4EE7-88D9-C10A9974C3DC}" type="slidenum">
              <a:rPr lang="en-US" smtClean="0"/>
              <a:t>‹#›</a:t>
            </a:fld>
            <a:endParaRPr lang="en-US"/>
          </a:p>
        </p:txBody>
      </p:sp>
    </p:spTree>
    <p:extLst>
      <p:ext uri="{BB962C8B-B14F-4D97-AF65-F5344CB8AC3E}">
        <p14:creationId xmlns:p14="http://schemas.microsoft.com/office/powerpoint/2010/main" val="1430237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F3D060-4BF3-41D6-95A6-85898399025C}" type="datetimeFigureOut">
              <a:rPr lang="en-US" smtClean="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893A91-EF8C-4EE7-88D9-C10A9974C3DC}" type="slidenum">
              <a:rPr lang="en-US" smtClean="0"/>
              <a:t>‹#›</a:t>
            </a:fld>
            <a:endParaRPr lang="en-US"/>
          </a:p>
        </p:txBody>
      </p:sp>
    </p:spTree>
    <p:extLst>
      <p:ext uri="{BB962C8B-B14F-4D97-AF65-F5344CB8AC3E}">
        <p14:creationId xmlns:p14="http://schemas.microsoft.com/office/powerpoint/2010/main" val="77214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3D060-4BF3-41D6-95A6-85898399025C}" type="datetimeFigureOut">
              <a:rPr lang="en-US" smtClean="0"/>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893A91-EF8C-4EE7-88D9-C10A9974C3DC}" type="slidenum">
              <a:rPr lang="en-US" smtClean="0"/>
              <a:t>‹#›</a:t>
            </a:fld>
            <a:endParaRPr lang="en-US"/>
          </a:p>
        </p:txBody>
      </p:sp>
    </p:spTree>
    <p:extLst>
      <p:ext uri="{BB962C8B-B14F-4D97-AF65-F5344CB8AC3E}">
        <p14:creationId xmlns:p14="http://schemas.microsoft.com/office/powerpoint/2010/main" val="697376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3D060-4BF3-41D6-95A6-85898399025C}"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93A91-EF8C-4EE7-88D9-C10A9974C3DC}" type="slidenum">
              <a:rPr lang="en-US" smtClean="0"/>
              <a:t>‹#›</a:t>
            </a:fld>
            <a:endParaRPr lang="en-US"/>
          </a:p>
        </p:txBody>
      </p:sp>
    </p:spTree>
    <p:extLst>
      <p:ext uri="{BB962C8B-B14F-4D97-AF65-F5344CB8AC3E}">
        <p14:creationId xmlns:p14="http://schemas.microsoft.com/office/powerpoint/2010/main" val="3015344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93A91-EF8C-4EE7-88D9-C10A9974C3DC}" type="slidenum">
              <a:rPr lang="en-US" smtClean="0"/>
              <a:t>‹#›</a:t>
            </a:fld>
            <a:endParaRPr lang="en-US"/>
          </a:p>
        </p:txBody>
      </p:sp>
      <p:sp>
        <p:nvSpPr>
          <p:cNvPr id="5" name="Date Placeholder 4"/>
          <p:cNvSpPr>
            <a:spLocks noGrp="1"/>
          </p:cNvSpPr>
          <p:nvPr>
            <p:ph type="dt" sz="half" idx="10"/>
          </p:nvPr>
        </p:nvSpPr>
        <p:spPr/>
        <p:txBody>
          <a:bodyPr/>
          <a:lstStyle/>
          <a:p>
            <a:fld id="{E6F3D060-4BF3-41D6-95A6-85898399025C}" type="datetimeFigureOut">
              <a:rPr lang="en-US" smtClean="0"/>
              <a:t>12/10/2020</a:t>
            </a:fld>
            <a:endParaRPr lang="en-US"/>
          </a:p>
        </p:txBody>
      </p:sp>
    </p:spTree>
    <p:extLst>
      <p:ext uri="{BB962C8B-B14F-4D97-AF65-F5344CB8AC3E}">
        <p14:creationId xmlns:p14="http://schemas.microsoft.com/office/powerpoint/2010/main" val="276344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F3D060-4BF3-41D6-95A6-85898399025C}" type="datetimeFigureOut">
              <a:rPr lang="en-US" smtClean="0"/>
              <a:t>12/10/2020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3893A91-EF8C-4EE7-88D9-C10A9974C3DC}" type="slidenum">
              <a:rPr lang="en-US" smtClean="0"/>
              <a:t>‹#›</a:t>
            </a:fld>
            <a:endParaRPr lang="en-US"/>
          </a:p>
        </p:txBody>
      </p:sp>
    </p:spTree>
    <p:extLst>
      <p:ext uri="{BB962C8B-B14F-4D97-AF65-F5344CB8AC3E}">
        <p14:creationId xmlns:p14="http://schemas.microsoft.com/office/powerpoint/2010/main" val="245024366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vinhxd.com/huong-dan-su-dung-elementor/" TargetMode="External"/><Relationship Id="rId2" Type="http://schemas.openxmlformats.org/officeDocument/2006/relationships/hyperlink" Target="https://vi.wordpress.org/plugins/elementor/" TargetMode="External"/><Relationship Id="rId1" Type="http://schemas.openxmlformats.org/officeDocument/2006/relationships/slideLayout" Target="../slideLayouts/slideLayout2.xml"/><Relationship Id="rId4" Type="http://schemas.openxmlformats.org/officeDocument/2006/relationships/hyperlink" Target="https://daobaluc.com/elementor-la-gi.html#ftoc-heading-1"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AE738ABD-220A-43F4-B338-E7BCE5AE8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0032"/>
          </a:xfrm>
          <a:prstGeom prst="rect">
            <a:avLst/>
          </a:prstGeom>
        </p:spPr>
      </p:pic>
      <p:sp>
        <p:nvSpPr>
          <p:cNvPr id="3" name="Subtitle 2">
            <a:extLst>
              <a:ext uri="{FF2B5EF4-FFF2-40B4-BE49-F238E27FC236}">
                <a16:creationId xmlns="" xmlns:a16="http://schemas.microsoft.com/office/drawing/2014/main" id="{F72D39F3-0ABC-44C2-BA5C-2135D2C6A4BD}"/>
              </a:ext>
            </a:extLst>
          </p:cNvPr>
          <p:cNvSpPr>
            <a:spLocks noGrp="1"/>
          </p:cNvSpPr>
          <p:nvPr>
            <p:ph type="subTitle" idx="1"/>
          </p:nvPr>
        </p:nvSpPr>
        <p:spPr>
          <a:xfrm>
            <a:off x="1424960" y="4739685"/>
            <a:ext cx="8646140" cy="994832"/>
          </a:xfrm>
        </p:spPr>
        <p:txBody>
          <a:bodyPr>
            <a:noAutofit/>
          </a:bodyPr>
          <a:lstStyle/>
          <a:p>
            <a:pPr algn="l"/>
            <a:r>
              <a:rPr lang="en-US" sz="3600" err="1">
                <a:solidFill>
                  <a:schemeClr val="bg1"/>
                </a:solidFill>
              </a:rPr>
              <a:t>Tìm</a:t>
            </a:r>
            <a:r>
              <a:rPr lang="en-US" sz="3600">
                <a:solidFill>
                  <a:schemeClr val="bg1"/>
                </a:solidFill>
              </a:rPr>
              <a:t> </a:t>
            </a:r>
            <a:r>
              <a:rPr lang="en-US" sz="3600" err="1">
                <a:solidFill>
                  <a:schemeClr val="bg1"/>
                </a:solidFill>
              </a:rPr>
              <a:t>hiểu</a:t>
            </a:r>
            <a:r>
              <a:rPr lang="en-US" sz="3600">
                <a:solidFill>
                  <a:schemeClr val="bg1"/>
                </a:solidFill>
              </a:rPr>
              <a:t> </a:t>
            </a:r>
            <a:r>
              <a:rPr lang="en-US" sz="3600" err="1">
                <a:solidFill>
                  <a:schemeClr val="bg1"/>
                </a:solidFill>
              </a:rPr>
              <a:t>về</a:t>
            </a:r>
            <a:r>
              <a:rPr lang="en-US" sz="3600">
                <a:solidFill>
                  <a:schemeClr val="bg1"/>
                </a:solidFill>
              </a:rPr>
              <a:t> plugin </a:t>
            </a:r>
            <a:r>
              <a:rPr lang="en-US" sz="3600" err="1">
                <a:solidFill>
                  <a:schemeClr val="bg1"/>
                </a:solidFill>
              </a:rPr>
              <a:t>Elementor</a:t>
            </a:r>
            <a:r>
              <a:rPr lang="en-US" sz="3600">
                <a:solidFill>
                  <a:schemeClr val="bg1"/>
                </a:solidFill>
              </a:rPr>
              <a:t> WordPress</a:t>
            </a:r>
          </a:p>
        </p:txBody>
      </p:sp>
      <p:sp>
        <p:nvSpPr>
          <p:cNvPr id="10" name="TextBox 9">
            <a:extLst>
              <a:ext uri="{FF2B5EF4-FFF2-40B4-BE49-F238E27FC236}">
                <a16:creationId xmlns="" xmlns:a16="http://schemas.microsoft.com/office/drawing/2014/main" id="{66178A74-6F23-426F-B480-AE454D9CB561}"/>
              </a:ext>
            </a:extLst>
          </p:cNvPr>
          <p:cNvSpPr txBox="1"/>
          <p:nvPr/>
        </p:nvSpPr>
        <p:spPr>
          <a:xfrm>
            <a:off x="7670800" y="5734517"/>
            <a:ext cx="3505200" cy="646331"/>
          </a:xfrm>
          <a:prstGeom prst="rect">
            <a:avLst/>
          </a:prstGeom>
          <a:noFill/>
        </p:spPr>
        <p:txBody>
          <a:bodyPr wrap="square" rtlCol="0">
            <a:spAutoFit/>
          </a:bodyPr>
          <a:lstStyle/>
          <a:p>
            <a:pPr algn="r"/>
            <a:r>
              <a:rPr lang="en-US">
                <a:solidFill>
                  <a:schemeClr val="bg1"/>
                </a:solidFill>
              </a:rPr>
              <a:t>Trình bày : Nguyễn Hồng Phúc</a:t>
            </a:r>
          </a:p>
          <a:p>
            <a:pPr algn="r"/>
            <a:r>
              <a:rPr lang="en-US">
                <a:solidFill>
                  <a:schemeClr val="bg1"/>
                </a:solidFill>
              </a:rPr>
              <a:t>Nguyễn Hữu An Quốc</a:t>
            </a:r>
          </a:p>
        </p:txBody>
      </p:sp>
    </p:spTree>
    <p:extLst>
      <p:ext uri="{BB962C8B-B14F-4D97-AF65-F5344CB8AC3E}">
        <p14:creationId xmlns:p14="http://schemas.microsoft.com/office/powerpoint/2010/main" val="791784583"/>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90E683-600D-4CC3-B2BA-098B056999B5}"/>
              </a:ext>
            </a:extLst>
          </p:cNvPr>
          <p:cNvSpPr>
            <a:spLocks noGrp="1"/>
          </p:cNvSpPr>
          <p:nvPr>
            <p:ph type="title"/>
          </p:nvPr>
        </p:nvSpPr>
        <p:spPr/>
        <p:txBody>
          <a:bodyPr/>
          <a:lstStyle/>
          <a:p>
            <a:r>
              <a:rPr lang="en-US">
                <a:latin typeface="Calibri" pitchFamily="34" charset="0"/>
                <a:cs typeface="Calibri" pitchFamily="34" charset="0"/>
              </a:rPr>
              <a:t>2.Ưu và nhược điểm của Elementor</a:t>
            </a:r>
          </a:p>
        </p:txBody>
      </p:sp>
      <p:sp>
        <p:nvSpPr>
          <p:cNvPr id="3" name="Content Placeholder 2">
            <a:extLst>
              <a:ext uri="{FF2B5EF4-FFF2-40B4-BE49-F238E27FC236}">
                <a16:creationId xmlns="" xmlns:a16="http://schemas.microsoft.com/office/drawing/2014/main" id="{B46AFFB7-EAF6-4423-9CA1-35D11028AAF0}"/>
              </a:ext>
            </a:extLst>
          </p:cNvPr>
          <p:cNvSpPr>
            <a:spLocks noGrp="1"/>
          </p:cNvSpPr>
          <p:nvPr>
            <p:ph idx="1"/>
          </p:nvPr>
        </p:nvSpPr>
        <p:spPr/>
        <p:txBody>
          <a:bodyPr/>
          <a:lstStyle/>
          <a:p>
            <a:r>
              <a:rPr lang="vi-VN" b="1">
                <a:latin typeface="Calibri" panose="020F0502020204030204" pitchFamily="34" charset="0"/>
                <a:cs typeface="Calibri" panose="020F0502020204030204" pitchFamily="34" charset="0"/>
              </a:rPr>
              <a:t>Nhược điểm:</a:t>
            </a:r>
            <a:endParaRPr lang="en-US" b="1">
              <a:latin typeface="Calibri" panose="020F0502020204030204" pitchFamily="34" charset="0"/>
              <a:cs typeface="Calibri" panose="020F0502020204030204" pitchFamily="34" charset="0"/>
            </a:endParaRPr>
          </a:p>
          <a:p>
            <a:pPr>
              <a:buFont typeface="Arial" panose="020B0604020202020204" pitchFamily="34" charset="0"/>
              <a:buChar char="•"/>
            </a:pPr>
            <a:r>
              <a:rPr lang="en-US">
                <a:latin typeface="Calibri" panose="020F0502020204030204" pitchFamily="34" charset="0"/>
                <a:cs typeface="Calibri" panose="020F0502020204030204" pitchFamily="34" charset="0"/>
              </a:rPr>
              <a:t>Phiên bản miễn phí chỉ có ít chức năng.</a:t>
            </a:r>
            <a:endParaRPr lang="vi-VN">
              <a:latin typeface="Calibri" panose="020F0502020204030204" pitchFamily="34" charset="0"/>
              <a:cs typeface="Calibri" panose="020F0502020204030204" pitchFamily="34" charset="0"/>
            </a:endParaRPr>
          </a:p>
          <a:p>
            <a:pPr algn="l">
              <a:buFont typeface="Arial" panose="020B0604020202020204" pitchFamily="34" charset="0"/>
              <a:buChar char="•"/>
            </a:pPr>
            <a:r>
              <a:rPr lang="vi-VN" b="0" i="0">
                <a:solidFill>
                  <a:srgbClr val="333333"/>
                </a:solidFill>
                <a:effectLst/>
                <a:latin typeface="Calibri" panose="020F0502020204030204" pitchFamily="34" charset="0"/>
                <a:cs typeface="Calibri" panose="020F0502020204030204" pitchFamily="34" charset="0"/>
              </a:rPr>
              <a:t>Không có nút hoàn tác trong quá trình sử dụng, list lịch sử sửa đổi không phải lúc nào cũng lý tưởng cho tất cả mọi người.</a:t>
            </a:r>
          </a:p>
        </p:txBody>
      </p:sp>
    </p:spTree>
    <p:extLst>
      <p:ext uri="{BB962C8B-B14F-4D97-AF65-F5344CB8AC3E}">
        <p14:creationId xmlns:p14="http://schemas.microsoft.com/office/powerpoint/2010/main" val="3729303509"/>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A97BAB-4023-48B2-AE5C-4129C4A41958}"/>
              </a:ext>
            </a:extLst>
          </p:cNvPr>
          <p:cNvSpPr>
            <a:spLocks noGrp="1"/>
          </p:cNvSpPr>
          <p:nvPr>
            <p:ph type="title"/>
          </p:nvPr>
        </p:nvSpPr>
        <p:spPr/>
        <p:txBody>
          <a:bodyPr/>
          <a:lstStyle/>
          <a:p>
            <a:r>
              <a:rPr lang="en-US">
                <a:latin typeface="Calibri" panose="020F0502020204030204" pitchFamily="34" charset="0"/>
                <a:cs typeface="Calibri" panose="020F0502020204030204" pitchFamily="34" charset="0"/>
              </a:rPr>
              <a:t>3. </a:t>
            </a:r>
            <a:r>
              <a:rPr lang="en-US" err="1">
                <a:latin typeface="Calibri" panose="020F0502020204030204" pitchFamily="34" charset="0"/>
                <a:cs typeface="Calibri" panose="020F0502020204030204" pitchFamily="34" charset="0"/>
              </a:rPr>
              <a:t>Tính</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năng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của</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Elementor</a:t>
            </a:r>
            <a:endParaRPr lang="en-US"/>
          </a:p>
        </p:txBody>
      </p:sp>
      <p:sp>
        <p:nvSpPr>
          <p:cNvPr id="3" name="Content Placeholder 2">
            <a:extLst>
              <a:ext uri="{FF2B5EF4-FFF2-40B4-BE49-F238E27FC236}">
                <a16:creationId xmlns="" xmlns:a16="http://schemas.microsoft.com/office/drawing/2014/main" id="{49748DDD-DAEC-4EDF-8154-6A5B0B33C668}"/>
              </a:ext>
            </a:extLst>
          </p:cNvPr>
          <p:cNvSpPr>
            <a:spLocks noGrp="1"/>
          </p:cNvSpPr>
          <p:nvPr>
            <p:ph idx="1"/>
          </p:nvPr>
        </p:nvSpPr>
        <p:spPr>
          <a:xfrm>
            <a:off x="677334" y="1574801"/>
            <a:ext cx="8596668" cy="4466562"/>
          </a:xfrm>
        </p:spPr>
        <p:txBody>
          <a:bodyPr/>
          <a:lstStyle/>
          <a:p>
            <a:pPr>
              <a:buFont typeface="Wingdings" panose="05000000000000000000" pitchFamily="2" charset="2"/>
              <a:buChar char="v"/>
            </a:pPr>
            <a:r>
              <a:rPr lang="vi-VN" i="0">
                <a:solidFill>
                  <a:srgbClr val="000000"/>
                </a:solidFill>
                <a:effectLst/>
                <a:latin typeface="Calibri" panose="020F0502020204030204" pitchFamily="34" charset="0"/>
                <a:cs typeface="Calibri" panose="020F0502020204030204" pitchFamily="34" charset="0"/>
              </a:rPr>
              <a:t>Thư viện mẫu Elementor</a:t>
            </a:r>
            <a:endParaRPr lang="en-US">
              <a:solidFill>
                <a:srgbClr val="000000"/>
              </a:solidFill>
              <a:latin typeface="Calibri" panose="020F0502020204030204" pitchFamily="34" charset="0"/>
              <a:cs typeface="Calibri" panose="020F0502020204030204" pitchFamily="34" charset="0"/>
            </a:endParaRPr>
          </a:p>
          <a:p>
            <a:pPr algn="l"/>
            <a:r>
              <a:rPr lang="vi-VN" b="0" i="0">
                <a:solidFill>
                  <a:srgbClr val="333333"/>
                </a:solidFill>
                <a:effectLst/>
                <a:latin typeface="Calibri" panose="020F0502020204030204" pitchFamily="34" charset="0"/>
                <a:cs typeface="Calibri" panose="020F0502020204030204" pitchFamily="34" charset="0"/>
              </a:rPr>
              <a:t>Thư viện này bao gồm một loạt các mẫu mà bạn có thể chèn chỉ bằng một cú nhấp chuột. </a:t>
            </a:r>
            <a:r>
              <a:rPr lang="en-US" b="0" i="0">
                <a:solidFill>
                  <a:srgbClr val="333333"/>
                </a:solidFill>
                <a:effectLst/>
                <a:latin typeface="Calibri" panose="020F0502020204030204" pitchFamily="34" charset="0"/>
                <a:cs typeface="Calibri" panose="020F0502020204030204" pitchFamily="34" charset="0"/>
              </a:rPr>
              <a:t>C</a:t>
            </a:r>
            <a:r>
              <a:rPr lang="vi-VN" b="0" i="0">
                <a:solidFill>
                  <a:srgbClr val="333333"/>
                </a:solidFill>
                <a:effectLst/>
                <a:latin typeface="Calibri" panose="020F0502020204030204" pitchFamily="34" charset="0"/>
                <a:cs typeface="Calibri" panose="020F0502020204030204" pitchFamily="34" charset="0"/>
              </a:rPr>
              <a:t>ác mẫu có hai định dạng:</a:t>
            </a:r>
          </a:p>
          <a:p>
            <a:pPr algn="l">
              <a:buFont typeface="Arial" panose="020B0604020202020204" pitchFamily="34" charset="0"/>
              <a:buChar char="•"/>
            </a:pPr>
            <a:r>
              <a:rPr lang="vi-VN" b="1" i="0">
                <a:solidFill>
                  <a:srgbClr val="333333"/>
                </a:solidFill>
                <a:effectLst/>
                <a:latin typeface="Calibri" panose="020F0502020204030204" pitchFamily="34" charset="0"/>
                <a:cs typeface="Calibri" panose="020F0502020204030204" pitchFamily="34" charset="0"/>
              </a:rPr>
              <a:t>Page</a:t>
            </a:r>
            <a:r>
              <a:rPr lang="vi-VN" b="0" i="0">
                <a:solidFill>
                  <a:srgbClr val="333333"/>
                </a:solidFill>
                <a:effectLst/>
                <a:latin typeface="Calibri" panose="020F0502020204030204" pitchFamily="34" charset="0"/>
                <a:cs typeface="Calibri" panose="020F0502020204030204" pitchFamily="34" charset="0"/>
              </a:rPr>
              <a:t> – Những thiết kế toàn trang mà bạn có thể nhập và sau đó chỉnh sửa nội dung theo mong muốn.</a:t>
            </a:r>
          </a:p>
          <a:p>
            <a:pPr algn="l">
              <a:buFont typeface="Arial" panose="020B0604020202020204" pitchFamily="34" charset="0"/>
              <a:buChar char="•"/>
            </a:pPr>
            <a:r>
              <a:rPr lang="vi-VN" b="1" i="0">
                <a:solidFill>
                  <a:srgbClr val="333333"/>
                </a:solidFill>
                <a:effectLst/>
                <a:latin typeface="Calibri" panose="020F0502020204030204" pitchFamily="34" charset="0"/>
                <a:cs typeface="Calibri" panose="020F0502020204030204" pitchFamily="34" charset="0"/>
              </a:rPr>
              <a:t>Block</a:t>
            </a:r>
            <a:r>
              <a:rPr lang="vi-VN" b="0" i="0">
                <a:solidFill>
                  <a:srgbClr val="333333"/>
                </a:solidFill>
                <a:effectLst/>
                <a:latin typeface="Calibri" panose="020F0502020204030204" pitchFamily="34" charset="0"/>
                <a:cs typeface="Calibri" panose="020F0502020204030204" pitchFamily="34" charset="0"/>
              </a:rPr>
              <a:t> – Những mẫu thiết kế cho ” một phần” riêng biệt, chứ không phải toàn bộ trang.</a:t>
            </a:r>
          </a:p>
          <a:p>
            <a:pPr>
              <a:buFont typeface="Wingdings" panose="05000000000000000000" pitchFamily="2" charset="2"/>
              <a:buChar char="v"/>
            </a:pPr>
            <a:endParaRPr lang="vi-VN" b="1" i="0">
              <a:solidFill>
                <a:srgbClr val="000000"/>
              </a:solidFill>
              <a:effectLst/>
              <a:latin typeface="Calibri" panose="020F0502020204030204" pitchFamily="34" charset="0"/>
              <a:cs typeface="Calibri" panose="020F0502020204030204" pitchFamily="34" charset="0"/>
            </a:endParaRPr>
          </a:p>
          <a:p>
            <a:pPr>
              <a:buFont typeface="+mj-lt"/>
              <a:buAutoNum type="alphaLcPeriod"/>
            </a:pP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3821077"/>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A97BAB-4023-48B2-AE5C-4129C4A41958}"/>
              </a:ext>
            </a:extLst>
          </p:cNvPr>
          <p:cNvSpPr>
            <a:spLocks noGrp="1"/>
          </p:cNvSpPr>
          <p:nvPr>
            <p:ph type="title"/>
          </p:nvPr>
        </p:nvSpPr>
        <p:spPr/>
        <p:txBody>
          <a:bodyPr/>
          <a:lstStyle/>
          <a:p>
            <a:r>
              <a:rPr lang="en-US">
                <a:latin typeface="Calibri" panose="020F0502020204030204" pitchFamily="34" charset="0"/>
                <a:cs typeface="Calibri" panose="020F0502020204030204" pitchFamily="34" charset="0"/>
              </a:rPr>
              <a:t>3. Tính năng của Elementor</a:t>
            </a:r>
            <a:endParaRPr lang="en-US"/>
          </a:p>
        </p:txBody>
      </p:sp>
      <p:sp>
        <p:nvSpPr>
          <p:cNvPr id="3" name="Content Placeholder 2">
            <a:extLst>
              <a:ext uri="{FF2B5EF4-FFF2-40B4-BE49-F238E27FC236}">
                <a16:creationId xmlns="" xmlns:a16="http://schemas.microsoft.com/office/drawing/2014/main" id="{49748DDD-DAEC-4EDF-8154-6A5B0B33C668}"/>
              </a:ext>
            </a:extLst>
          </p:cNvPr>
          <p:cNvSpPr>
            <a:spLocks noGrp="1"/>
          </p:cNvSpPr>
          <p:nvPr>
            <p:ph idx="1"/>
          </p:nvPr>
        </p:nvSpPr>
        <p:spPr>
          <a:xfrm>
            <a:off x="677335" y="1930400"/>
            <a:ext cx="3145366" cy="4110963"/>
          </a:xfrm>
        </p:spPr>
        <p:txBody>
          <a:bodyPr/>
          <a:lstStyle/>
          <a:p>
            <a:pPr>
              <a:buFont typeface="Wingdings" panose="05000000000000000000" pitchFamily="2" charset="2"/>
              <a:buChar char="§"/>
            </a:pPr>
            <a:r>
              <a:rPr lang="vi-VN" b="0" i="0">
                <a:solidFill>
                  <a:srgbClr val="333333"/>
                </a:solidFill>
                <a:effectLst/>
                <a:latin typeface="Calibri" panose="020F0502020204030204" pitchFamily="34" charset="0"/>
                <a:cs typeface="Calibri" panose="020F0502020204030204" pitchFamily="34" charset="0"/>
              </a:rPr>
              <a:t>Hiện nay, một phần lớn lưu lượng truy cập của web sẽ đến từ thiết bị di động. Vì vậy, bạn cần bố trí sao cho nội dung và bố cục bài đăng hiển thị tốt nhất trên mobile.</a:t>
            </a:r>
            <a:endParaRPr lang="vi-VN" b="1" i="0">
              <a:solidFill>
                <a:srgbClr val="000000"/>
              </a:solidFill>
              <a:effectLst/>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p:txBody>
      </p:sp>
      <p:pic>
        <p:nvPicPr>
          <p:cNvPr id="5" name="Picture 4">
            <a:extLst>
              <a:ext uri="{FF2B5EF4-FFF2-40B4-BE49-F238E27FC236}">
                <a16:creationId xmlns="" xmlns:a16="http://schemas.microsoft.com/office/drawing/2014/main" id="{4EEA4A88-3E51-475F-851B-4FEC95457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7397" y="2133601"/>
            <a:ext cx="7538102" cy="4724400"/>
          </a:xfrm>
          <a:prstGeom prst="rect">
            <a:avLst/>
          </a:prstGeom>
        </p:spPr>
      </p:pic>
      <p:sp>
        <p:nvSpPr>
          <p:cNvPr id="7" name="Content Placeholder 2">
            <a:extLst>
              <a:ext uri="{FF2B5EF4-FFF2-40B4-BE49-F238E27FC236}">
                <a16:creationId xmlns="" xmlns:a16="http://schemas.microsoft.com/office/drawing/2014/main" id="{A9527393-7F62-44AB-962B-999047A4711E}"/>
              </a:ext>
            </a:extLst>
          </p:cNvPr>
          <p:cNvSpPr txBox="1">
            <a:spLocks/>
          </p:cNvSpPr>
          <p:nvPr/>
        </p:nvSpPr>
        <p:spPr>
          <a:xfrm>
            <a:off x="767482" y="1337339"/>
            <a:ext cx="5150717" cy="79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vi-VN" i="0">
                <a:solidFill>
                  <a:srgbClr val="000000"/>
                </a:solidFill>
                <a:effectLst/>
                <a:latin typeface="Calibri" panose="020F0502020204030204" pitchFamily="34" charset="0"/>
                <a:cs typeface="Calibri" panose="020F0502020204030204" pitchFamily="34" charset="0"/>
              </a:rPr>
              <a:t> Xem trước trên di động và tùy chỉnh thiết kế</a:t>
            </a:r>
          </a:p>
          <a:p>
            <a:pPr>
              <a:buFont typeface="Wingdings" panose="05000000000000000000" pitchFamily="2" charset="2"/>
              <a:buChar char="v"/>
            </a:pP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08326"/>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A97BAB-4023-48B2-AE5C-4129C4A41958}"/>
              </a:ext>
            </a:extLst>
          </p:cNvPr>
          <p:cNvSpPr>
            <a:spLocks noGrp="1"/>
          </p:cNvSpPr>
          <p:nvPr>
            <p:ph type="title"/>
          </p:nvPr>
        </p:nvSpPr>
        <p:spPr/>
        <p:txBody>
          <a:bodyPr/>
          <a:lstStyle/>
          <a:p>
            <a:r>
              <a:rPr lang="en-US">
                <a:latin typeface="Calibri" panose="020F0502020204030204" pitchFamily="34" charset="0"/>
                <a:cs typeface="Calibri" panose="020F0502020204030204" pitchFamily="34" charset="0"/>
              </a:rPr>
              <a:t>3. Tính năng của Elementor</a:t>
            </a:r>
            <a:endParaRPr lang="en-US"/>
          </a:p>
        </p:txBody>
      </p:sp>
      <p:sp>
        <p:nvSpPr>
          <p:cNvPr id="3" name="Content Placeholder 2">
            <a:extLst>
              <a:ext uri="{FF2B5EF4-FFF2-40B4-BE49-F238E27FC236}">
                <a16:creationId xmlns="" xmlns:a16="http://schemas.microsoft.com/office/drawing/2014/main" id="{49748DDD-DAEC-4EDF-8154-6A5B0B33C668}"/>
              </a:ext>
            </a:extLst>
          </p:cNvPr>
          <p:cNvSpPr>
            <a:spLocks noGrp="1"/>
          </p:cNvSpPr>
          <p:nvPr>
            <p:ph idx="1"/>
          </p:nvPr>
        </p:nvSpPr>
        <p:spPr>
          <a:xfrm>
            <a:off x="677334" y="1397000"/>
            <a:ext cx="9698566" cy="4644363"/>
          </a:xfrm>
        </p:spPr>
        <p:txBody>
          <a:bodyPr/>
          <a:lstStyle/>
          <a:p>
            <a:pPr algn="l">
              <a:buFont typeface="Wingdings" panose="05000000000000000000" pitchFamily="2" charset="2"/>
              <a:buChar char="v"/>
            </a:pPr>
            <a:r>
              <a:rPr lang="en-US" i="0">
                <a:solidFill>
                  <a:srgbClr val="000000"/>
                </a:solidFill>
                <a:effectLst/>
                <a:latin typeface="Calibri" panose="020F0502020204030204" pitchFamily="34" charset="0"/>
                <a:cs typeface="Calibri" panose="020F0502020204030204" pitchFamily="34" charset="0"/>
              </a:rPr>
              <a:t>Cài đặt bố cục bài đăng dễ dàng</a:t>
            </a:r>
          </a:p>
          <a:p>
            <a:pPr algn="l">
              <a:buFont typeface="Arial" panose="020B0604020202020204" pitchFamily="34" charset="0"/>
              <a:buChar char="•"/>
            </a:pPr>
            <a:r>
              <a:rPr lang="vi-VN" b="0" i="0">
                <a:solidFill>
                  <a:srgbClr val="333333"/>
                </a:solidFill>
                <a:effectLst/>
                <a:latin typeface="Calibri" panose="020F0502020204030204" pitchFamily="34" charset="0"/>
                <a:cs typeface="Calibri" panose="020F0502020204030204" pitchFamily="34" charset="0"/>
              </a:rPr>
              <a:t>Elementor cung cấp cho bạn rất nhiều điều khiển trực quan để đảm bảo rằng bạn có thể đặt mọi tiện ích, mục và cột chính xác nơi bạn muốn.</a:t>
            </a:r>
            <a:endParaRPr lang="en-US" i="0">
              <a:solidFill>
                <a:srgbClr val="000000"/>
              </a:solidFill>
              <a:effectLst/>
              <a:latin typeface="Calibri" panose="020F0502020204030204" pitchFamily="34" charset="0"/>
              <a:cs typeface="Calibri" panose="020F0502020204030204" pitchFamily="34" charset="0"/>
            </a:endParaRPr>
          </a:p>
          <a:p>
            <a:pPr>
              <a:buFont typeface="Wingdings" panose="05000000000000000000" pitchFamily="2" charset="2"/>
              <a:buChar char="v"/>
            </a:pPr>
            <a:endParaRPr lang="vi-VN" b="1" i="0">
              <a:solidFill>
                <a:srgbClr val="000000"/>
              </a:solidFill>
              <a:effectLst/>
              <a:latin typeface="Calibri" panose="020F0502020204030204" pitchFamily="34" charset="0"/>
              <a:cs typeface="Calibri" panose="020F0502020204030204" pitchFamily="34" charset="0"/>
            </a:endParaRPr>
          </a:p>
          <a:p>
            <a:pPr>
              <a:buFont typeface="+mj-lt"/>
              <a:buAutoNum type="alphaLcPeriod"/>
            </a:pPr>
            <a:endParaRPr lang="en-US">
              <a:latin typeface="Calibri" panose="020F0502020204030204" pitchFamily="34" charset="0"/>
              <a:cs typeface="Calibri" panose="020F0502020204030204" pitchFamily="34" charset="0"/>
            </a:endParaRPr>
          </a:p>
        </p:txBody>
      </p:sp>
      <p:pic>
        <p:nvPicPr>
          <p:cNvPr id="5" name="Picture 4">
            <a:extLst>
              <a:ext uri="{FF2B5EF4-FFF2-40B4-BE49-F238E27FC236}">
                <a16:creationId xmlns="" xmlns:a16="http://schemas.microsoft.com/office/drawing/2014/main" id="{136985F5-1D17-4D5B-9625-4BBF78589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462" y="2590800"/>
            <a:ext cx="9572838" cy="4267200"/>
          </a:xfrm>
          <a:prstGeom prst="rect">
            <a:avLst/>
          </a:prstGeom>
        </p:spPr>
      </p:pic>
    </p:spTree>
    <p:extLst>
      <p:ext uri="{BB962C8B-B14F-4D97-AF65-F5344CB8AC3E}">
        <p14:creationId xmlns:p14="http://schemas.microsoft.com/office/powerpoint/2010/main" val="4171293205"/>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42E7ED-FBEA-46E4-A585-D56700F10BCE}"/>
              </a:ext>
            </a:extLst>
          </p:cNvPr>
          <p:cNvSpPr>
            <a:spLocks noGrp="1"/>
          </p:cNvSpPr>
          <p:nvPr>
            <p:ph type="title"/>
          </p:nvPr>
        </p:nvSpPr>
        <p:spPr/>
        <p:txBody>
          <a:bodyPr/>
          <a:lstStyle/>
          <a:p>
            <a:r>
              <a:rPr lang="en-US">
                <a:latin typeface="Calibri" panose="020F0502020204030204" pitchFamily="34" charset="0"/>
                <a:cs typeface="Calibri" panose="020F0502020204030204" pitchFamily="34" charset="0"/>
              </a:rPr>
              <a:t>3. Tính năng của Elementor</a:t>
            </a:r>
            <a:endParaRPr lang="en-US"/>
          </a:p>
        </p:txBody>
      </p:sp>
      <p:sp>
        <p:nvSpPr>
          <p:cNvPr id="3" name="Content Placeholder 2">
            <a:extLst>
              <a:ext uri="{FF2B5EF4-FFF2-40B4-BE49-F238E27FC236}">
                <a16:creationId xmlns="" xmlns:a16="http://schemas.microsoft.com/office/drawing/2014/main" id="{72435F14-9C47-45C3-881D-F72E108C9791}"/>
              </a:ext>
            </a:extLst>
          </p:cNvPr>
          <p:cNvSpPr>
            <a:spLocks noGrp="1"/>
          </p:cNvSpPr>
          <p:nvPr>
            <p:ph idx="1"/>
          </p:nvPr>
        </p:nvSpPr>
        <p:spPr>
          <a:xfrm>
            <a:off x="677334" y="1562101"/>
            <a:ext cx="8596668" cy="4479262"/>
          </a:xfrm>
        </p:spPr>
        <p:txBody>
          <a:bodyPr/>
          <a:lstStyle/>
          <a:p>
            <a:pPr>
              <a:buFont typeface="Wingdings" panose="05000000000000000000" pitchFamily="2" charset="2"/>
              <a:buChar char="v"/>
            </a:pPr>
            <a:r>
              <a:rPr lang="en-US" i="0">
                <a:solidFill>
                  <a:srgbClr val="000000"/>
                </a:solidFill>
                <a:effectLst/>
                <a:latin typeface="Calibri" panose="020F0502020204030204" pitchFamily="34" charset="0"/>
                <a:cs typeface="Calibri" panose="020F0502020204030204" pitchFamily="34" charset="0"/>
              </a:rPr>
              <a:t>Chỉnh sửa văn bản trực tiếp</a:t>
            </a:r>
          </a:p>
          <a:p>
            <a:endParaRPr lang="en-US">
              <a:latin typeface="Calibri" panose="020F0502020204030204" pitchFamily="34" charset="0"/>
              <a:cs typeface="Calibri" panose="020F0502020204030204" pitchFamily="34" charset="0"/>
            </a:endParaRPr>
          </a:p>
        </p:txBody>
      </p:sp>
      <p:pic>
        <p:nvPicPr>
          <p:cNvPr id="5" name="Picture 4">
            <a:extLst>
              <a:ext uri="{FF2B5EF4-FFF2-40B4-BE49-F238E27FC236}">
                <a16:creationId xmlns="" xmlns:a16="http://schemas.microsoft.com/office/drawing/2014/main" id="{C4FBAAC4-F703-4805-A5A5-38310D57A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235" y="1930401"/>
            <a:ext cx="7862320" cy="4927600"/>
          </a:xfrm>
          <a:prstGeom prst="rect">
            <a:avLst/>
          </a:prstGeom>
        </p:spPr>
      </p:pic>
    </p:spTree>
    <p:extLst>
      <p:ext uri="{BB962C8B-B14F-4D97-AF65-F5344CB8AC3E}">
        <p14:creationId xmlns:p14="http://schemas.microsoft.com/office/powerpoint/2010/main" val="1655549675"/>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42E7ED-FBEA-46E4-A585-D56700F10BCE}"/>
              </a:ext>
            </a:extLst>
          </p:cNvPr>
          <p:cNvSpPr>
            <a:spLocks noGrp="1"/>
          </p:cNvSpPr>
          <p:nvPr>
            <p:ph type="title"/>
          </p:nvPr>
        </p:nvSpPr>
        <p:spPr/>
        <p:txBody>
          <a:bodyPr/>
          <a:lstStyle/>
          <a:p>
            <a:r>
              <a:rPr lang="en-US">
                <a:latin typeface="Calibri" panose="020F0502020204030204" pitchFamily="34" charset="0"/>
                <a:cs typeface="Calibri" panose="020F0502020204030204" pitchFamily="34" charset="0"/>
              </a:rPr>
              <a:t>3. Tính năng của Elementor</a:t>
            </a:r>
            <a:endParaRPr lang="en-US"/>
          </a:p>
        </p:txBody>
      </p:sp>
      <p:sp>
        <p:nvSpPr>
          <p:cNvPr id="3" name="Content Placeholder 2">
            <a:extLst>
              <a:ext uri="{FF2B5EF4-FFF2-40B4-BE49-F238E27FC236}">
                <a16:creationId xmlns="" xmlns:a16="http://schemas.microsoft.com/office/drawing/2014/main" id="{72435F14-9C47-45C3-881D-F72E108C9791}"/>
              </a:ext>
            </a:extLst>
          </p:cNvPr>
          <p:cNvSpPr>
            <a:spLocks noGrp="1"/>
          </p:cNvSpPr>
          <p:nvPr>
            <p:ph idx="1"/>
          </p:nvPr>
        </p:nvSpPr>
        <p:spPr>
          <a:xfrm>
            <a:off x="677334" y="1562101"/>
            <a:ext cx="3297766" cy="4479262"/>
          </a:xfrm>
        </p:spPr>
        <p:txBody>
          <a:bodyPr/>
          <a:lstStyle/>
          <a:p>
            <a:pPr>
              <a:buFont typeface="Wingdings" panose="05000000000000000000" pitchFamily="2" charset="2"/>
              <a:buChar char="v"/>
            </a:pPr>
            <a:r>
              <a:rPr lang="en-US" i="0">
                <a:solidFill>
                  <a:srgbClr val="000000"/>
                </a:solidFill>
                <a:effectLst/>
                <a:latin typeface="Calibri" panose="020F0502020204030204" pitchFamily="34" charset="0"/>
                <a:cs typeface="Calibri" panose="020F0502020204030204" pitchFamily="34" charset="0"/>
              </a:rPr>
              <a:t>Dễ dàng hoàn tác và lịch sử sửa đổi đầy </a:t>
            </a:r>
            <a:r>
              <a:rPr lang="en-US" i="0" smtClean="0">
                <a:solidFill>
                  <a:srgbClr val="000000"/>
                </a:solidFill>
                <a:effectLst/>
                <a:latin typeface="Calibri" panose="020F0502020204030204" pitchFamily="34" charset="0"/>
                <a:cs typeface="Calibri" panose="020F0502020204030204" pitchFamily="34" charset="0"/>
              </a:rPr>
              <a:t>đủ.</a:t>
            </a:r>
            <a:endParaRPr lang="en-US" i="0">
              <a:solidFill>
                <a:srgbClr val="000000"/>
              </a:solidFill>
              <a:effectLst/>
              <a:latin typeface="Calibri" panose="020F0502020204030204" pitchFamily="34" charset="0"/>
              <a:cs typeface="Calibri" panose="020F0502020204030204" pitchFamily="34" charset="0"/>
            </a:endParaRPr>
          </a:p>
          <a:p>
            <a:pPr>
              <a:buFont typeface="Wingdings" panose="05000000000000000000" pitchFamily="2" charset="2"/>
              <a:buChar char="v"/>
            </a:pPr>
            <a:endParaRPr lang="en-US" i="0">
              <a:solidFill>
                <a:srgbClr val="000000"/>
              </a:solidFill>
              <a:effectLst/>
              <a:latin typeface="Calibri" panose="020F0502020204030204" pitchFamily="34" charset="0"/>
              <a:cs typeface="Calibri" panose="020F0502020204030204" pitchFamily="34" charset="0"/>
            </a:endParaRPr>
          </a:p>
          <a:p>
            <a:endParaRPr lang="en-US" b="1">
              <a:latin typeface="Calibri" panose="020F0502020204030204" pitchFamily="34" charset="0"/>
              <a:cs typeface="Calibri" panose="020F0502020204030204" pitchFamily="34" charset="0"/>
            </a:endParaRPr>
          </a:p>
        </p:txBody>
      </p:sp>
      <p:pic>
        <p:nvPicPr>
          <p:cNvPr id="6" name="Picture 5">
            <a:extLst>
              <a:ext uri="{FF2B5EF4-FFF2-40B4-BE49-F238E27FC236}">
                <a16:creationId xmlns="" xmlns:a16="http://schemas.microsoft.com/office/drawing/2014/main" id="{557410C5-0A69-4215-ADC1-22A5ACC39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069" y="1583709"/>
            <a:ext cx="7995781" cy="5011244"/>
          </a:xfrm>
          <a:prstGeom prst="rect">
            <a:avLst/>
          </a:prstGeom>
        </p:spPr>
      </p:pic>
    </p:spTree>
    <p:extLst>
      <p:ext uri="{BB962C8B-B14F-4D97-AF65-F5344CB8AC3E}">
        <p14:creationId xmlns:p14="http://schemas.microsoft.com/office/powerpoint/2010/main" val="4282997177"/>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A97BAB-4023-48B2-AE5C-4129C4A41958}"/>
              </a:ext>
            </a:extLst>
          </p:cNvPr>
          <p:cNvSpPr>
            <a:spLocks noGrp="1"/>
          </p:cNvSpPr>
          <p:nvPr>
            <p:ph type="title"/>
          </p:nvPr>
        </p:nvSpPr>
        <p:spPr>
          <a:xfrm>
            <a:off x="677334" y="596900"/>
            <a:ext cx="8596668" cy="1320800"/>
          </a:xfrm>
        </p:spPr>
        <p:txBody>
          <a:bodyPr/>
          <a:lstStyle/>
          <a:p>
            <a:r>
              <a:rPr lang="en-US">
                <a:latin typeface="Calibri" panose="020F0502020204030204" pitchFamily="34" charset="0"/>
                <a:cs typeface="Calibri" panose="020F0502020204030204" pitchFamily="34" charset="0"/>
              </a:rPr>
              <a:t>4. Cài đặt và sử dụng Elementor</a:t>
            </a:r>
          </a:p>
        </p:txBody>
      </p:sp>
      <p:pic>
        <p:nvPicPr>
          <p:cNvPr id="4" name="Content Placeholder 3">
            <a:extLst>
              <a:ext uri="{FF2B5EF4-FFF2-40B4-BE49-F238E27FC236}">
                <a16:creationId xmlns="" xmlns:a16="http://schemas.microsoft.com/office/drawing/2014/main" id="{CA475696-BB2A-4F24-971B-A556C039D1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634" y="1752600"/>
            <a:ext cx="10914257" cy="5105400"/>
          </a:xfrm>
        </p:spPr>
      </p:pic>
    </p:spTree>
    <p:extLst>
      <p:ext uri="{BB962C8B-B14F-4D97-AF65-F5344CB8AC3E}">
        <p14:creationId xmlns:p14="http://schemas.microsoft.com/office/powerpoint/2010/main" val="2630703832"/>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1D365E-B9FB-421C-8E18-B9C8F4AD3DE3}"/>
              </a:ext>
            </a:extLst>
          </p:cNvPr>
          <p:cNvSpPr>
            <a:spLocks noGrp="1"/>
          </p:cNvSpPr>
          <p:nvPr>
            <p:ph type="title"/>
          </p:nvPr>
        </p:nvSpPr>
        <p:spPr/>
        <p:txBody>
          <a:bodyPr/>
          <a:lstStyle/>
          <a:p>
            <a:r>
              <a:rPr lang="en-US">
                <a:latin typeface="Calibri" pitchFamily="34" charset="0"/>
                <a:cs typeface="Calibri" pitchFamily="34" charset="0"/>
              </a:rPr>
              <a:t>5.Tài liệu tham khảo</a:t>
            </a:r>
          </a:p>
        </p:txBody>
      </p:sp>
      <p:sp>
        <p:nvSpPr>
          <p:cNvPr id="3" name="Content Placeholder 2">
            <a:extLst>
              <a:ext uri="{FF2B5EF4-FFF2-40B4-BE49-F238E27FC236}">
                <a16:creationId xmlns="" xmlns:a16="http://schemas.microsoft.com/office/drawing/2014/main" id="{97B6383F-3838-4E3B-9638-2807378F4451}"/>
              </a:ext>
            </a:extLst>
          </p:cNvPr>
          <p:cNvSpPr>
            <a:spLocks noGrp="1"/>
          </p:cNvSpPr>
          <p:nvPr>
            <p:ph idx="1"/>
          </p:nvPr>
        </p:nvSpPr>
        <p:spPr/>
        <p:txBody>
          <a:bodyPr/>
          <a:lstStyle/>
          <a:p>
            <a:r>
              <a:rPr lang="en-US">
                <a:solidFill>
                  <a:srgbClr val="7030A0"/>
                </a:solidFill>
                <a:latin typeface="Calibri" panose="020F0502020204030204" pitchFamily="34" charset="0"/>
                <a:cs typeface="Calibri" panose="020F0502020204030204" pitchFamily="34" charset="0"/>
              </a:rPr>
              <a:t>1. </a:t>
            </a:r>
            <a:r>
              <a:rPr lang="en-US">
                <a:solidFill>
                  <a:srgbClr val="7030A0"/>
                </a:solidFill>
                <a:latin typeface="Calibri" panose="020F0502020204030204" pitchFamily="34" charset="0"/>
                <a:cs typeface="Calibri" panose="020F0502020204030204" pitchFamily="34" charset="0"/>
                <a:hlinkClick r:id="rId2">
                  <a:extLst>
                    <a:ext uri="{A12FA001-AC4F-418D-AE19-62706E023703}">
                      <ahyp:hlinkClr xmlns="" xmlns:ahyp="http://schemas.microsoft.com/office/drawing/2018/hyperlinkcolor" val="tx"/>
                    </a:ext>
                  </a:extLst>
                </a:hlinkClick>
              </a:rPr>
              <a:t>https://vi.wordpress.org/plugins/elementor/</a:t>
            </a:r>
            <a:endParaRPr lang="en-US">
              <a:solidFill>
                <a:srgbClr val="7030A0"/>
              </a:solidFill>
              <a:latin typeface="Calibri" panose="020F0502020204030204" pitchFamily="34" charset="0"/>
              <a:cs typeface="Calibri" panose="020F0502020204030204" pitchFamily="34" charset="0"/>
            </a:endParaRPr>
          </a:p>
          <a:p>
            <a:r>
              <a:rPr lang="en-US">
                <a:solidFill>
                  <a:srgbClr val="7030A0"/>
                </a:solidFill>
                <a:latin typeface="Calibri" panose="020F0502020204030204" pitchFamily="34" charset="0"/>
                <a:cs typeface="Calibri" panose="020F0502020204030204" pitchFamily="34" charset="0"/>
              </a:rPr>
              <a:t>2. </a:t>
            </a:r>
            <a:r>
              <a:rPr lang="en-US">
                <a:solidFill>
                  <a:srgbClr val="7030A0"/>
                </a:solidFill>
                <a:latin typeface="Calibri" panose="020F0502020204030204" pitchFamily="34" charset="0"/>
                <a:cs typeface="Calibri" panose="020F0502020204030204" pitchFamily="34" charset="0"/>
                <a:hlinkClick r:id="rId3">
                  <a:extLst>
                    <a:ext uri="{A12FA001-AC4F-418D-AE19-62706E023703}">
                      <ahyp:hlinkClr xmlns="" xmlns:ahyp="http://schemas.microsoft.com/office/drawing/2018/hyperlinkcolor" val="tx"/>
                    </a:ext>
                  </a:extLst>
                </a:hlinkClick>
              </a:rPr>
              <a:t>https://www.vinhxd.com/huong-dan-su-dung-elementor/</a:t>
            </a:r>
            <a:endParaRPr lang="en-US">
              <a:solidFill>
                <a:srgbClr val="7030A0"/>
              </a:solidFill>
              <a:latin typeface="Calibri" panose="020F0502020204030204" pitchFamily="34" charset="0"/>
              <a:cs typeface="Calibri" panose="020F0502020204030204" pitchFamily="34" charset="0"/>
            </a:endParaRPr>
          </a:p>
          <a:p>
            <a:r>
              <a:rPr lang="en-US">
                <a:solidFill>
                  <a:srgbClr val="7030A0"/>
                </a:solidFill>
                <a:latin typeface="Calibri" panose="020F0502020204030204" pitchFamily="34" charset="0"/>
                <a:cs typeface="Calibri" panose="020F0502020204030204" pitchFamily="34" charset="0"/>
              </a:rPr>
              <a:t>3. </a:t>
            </a:r>
            <a:r>
              <a:rPr lang="en-US">
                <a:solidFill>
                  <a:srgbClr val="7030A0"/>
                </a:solidFill>
                <a:latin typeface="Calibri" panose="020F0502020204030204" pitchFamily="34" charset="0"/>
                <a:cs typeface="Calibri" panose="020F0502020204030204" pitchFamily="34" charset="0"/>
                <a:hlinkClick r:id="rId4">
                  <a:extLst>
                    <a:ext uri="{A12FA001-AC4F-418D-AE19-62706E023703}">
                      <ahyp:hlinkClr xmlns="" xmlns:ahyp="http://schemas.microsoft.com/office/drawing/2018/hyperlinkcolor" val="tx"/>
                    </a:ext>
                  </a:extLst>
                </a:hlinkClick>
              </a:rPr>
              <a:t>https://daobaluc.com/elementor-la-gi.html#ftoc-heading-1</a:t>
            </a:r>
            <a:endParaRPr lang="en-US">
              <a:solidFill>
                <a:srgbClr val="7030A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5616429"/>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8AB755A5-F9C6-4A2C-9BF2-912782CCC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28772"/>
          </a:xfrm>
          <a:prstGeom prst="rect">
            <a:avLst/>
          </a:prstGeom>
        </p:spPr>
      </p:pic>
    </p:spTree>
    <p:extLst>
      <p:ext uri="{BB962C8B-B14F-4D97-AF65-F5344CB8AC3E}">
        <p14:creationId xmlns:p14="http://schemas.microsoft.com/office/powerpoint/2010/main" val="1595477309"/>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28DC7C-0A78-4183-B5FB-019054596EC0}"/>
              </a:ext>
            </a:extLst>
          </p:cNvPr>
          <p:cNvSpPr>
            <a:spLocks noGrp="1"/>
          </p:cNvSpPr>
          <p:nvPr>
            <p:ph type="ctrTitle"/>
          </p:nvPr>
        </p:nvSpPr>
        <p:spPr>
          <a:xfrm>
            <a:off x="1735667" y="1397000"/>
            <a:ext cx="7766936" cy="3047536"/>
          </a:xfrm>
        </p:spPr>
        <p:txBody>
          <a:bodyPr/>
          <a:lstStyle/>
          <a:p>
            <a:pPr algn="ctr"/>
            <a:r>
              <a:rPr lang="en-US" sz="8000" b="1">
                <a:ln w="9525">
                  <a:solidFill>
                    <a:schemeClr val="tx1">
                      <a:lumMod val="95000"/>
                      <a:lumOff val="5000"/>
                    </a:schemeClr>
                  </a:solidFill>
                  <a:prstDash val="solid"/>
                </a:ln>
                <a:solidFill>
                  <a:schemeClr val="accent2">
                    <a:lumMod val="75000"/>
                  </a:schemeClr>
                </a:solidFill>
                <a:effectLst>
                  <a:outerShdw blurRad="12700" dist="38100" dir="2700000" algn="tl" rotWithShape="0">
                    <a:schemeClr val="accent5">
                      <a:lumMod val="60000"/>
                      <a:lumOff val="40000"/>
                    </a:schemeClr>
                  </a:outerShdw>
                  <a:reflection blurRad="6350" stA="60000" endA="900" endPos="58000" dir="5400000" sy="-100000" algn="bl" rotWithShape="0"/>
                </a:effectLst>
                <a:latin typeface="Calibri" panose="020F0502020204030204" pitchFamily="34" charset="0"/>
                <a:cs typeface="Calibri" panose="020F0502020204030204" pitchFamily="34" charset="0"/>
              </a:rPr>
              <a:t>THANKS</a:t>
            </a:r>
            <a:br>
              <a:rPr lang="en-US" sz="8000" b="1">
                <a:ln w="9525">
                  <a:solidFill>
                    <a:schemeClr val="tx1">
                      <a:lumMod val="95000"/>
                      <a:lumOff val="5000"/>
                    </a:schemeClr>
                  </a:solidFill>
                  <a:prstDash val="solid"/>
                </a:ln>
                <a:solidFill>
                  <a:schemeClr val="accent2">
                    <a:lumMod val="75000"/>
                  </a:schemeClr>
                </a:solidFill>
                <a:effectLst>
                  <a:outerShdw blurRad="12700" dist="38100" dir="2700000" algn="tl" rotWithShape="0">
                    <a:schemeClr val="accent5">
                      <a:lumMod val="60000"/>
                      <a:lumOff val="40000"/>
                    </a:schemeClr>
                  </a:outerShdw>
                  <a:reflection blurRad="6350" stA="60000" endA="900" endPos="58000" dir="5400000" sy="-100000" algn="bl" rotWithShape="0"/>
                </a:effectLst>
                <a:latin typeface="Calibri" panose="020F0502020204030204" pitchFamily="34" charset="0"/>
                <a:cs typeface="Calibri" panose="020F0502020204030204" pitchFamily="34" charset="0"/>
              </a:rPr>
            </a:br>
            <a:r>
              <a:rPr lang="en-US" sz="8000" b="1">
                <a:ln w="9525">
                  <a:solidFill>
                    <a:schemeClr val="tx1">
                      <a:lumMod val="95000"/>
                      <a:lumOff val="5000"/>
                    </a:schemeClr>
                  </a:solidFill>
                  <a:prstDash val="solid"/>
                </a:ln>
                <a:solidFill>
                  <a:schemeClr val="accent2">
                    <a:lumMod val="75000"/>
                  </a:schemeClr>
                </a:solidFill>
                <a:effectLst>
                  <a:outerShdw blurRad="12700" dist="38100" dir="2700000" algn="tl" rotWithShape="0">
                    <a:schemeClr val="accent5">
                      <a:lumMod val="60000"/>
                      <a:lumOff val="40000"/>
                    </a:schemeClr>
                  </a:outerShdw>
                  <a:reflection blurRad="6350" stA="60000" endA="900" endPos="58000" dir="5400000" sy="-100000" algn="bl" rotWithShape="0"/>
                </a:effectLst>
                <a:latin typeface="Calibri" panose="020F0502020204030204" pitchFamily="34" charset="0"/>
                <a:cs typeface="Calibri" panose="020F0502020204030204" pitchFamily="34" charset="0"/>
              </a:rPr>
              <a:t>FOR WATCHING</a:t>
            </a:r>
          </a:p>
        </p:txBody>
      </p:sp>
    </p:spTree>
    <p:extLst>
      <p:ext uri="{BB962C8B-B14F-4D97-AF65-F5344CB8AC3E}">
        <p14:creationId xmlns:p14="http://schemas.microsoft.com/office/powerpoint/2010/main" val="1066280700"/>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C730C-F14A-4948-A880-1C9F0AA2A31A}"/>
              </a:ext>
            </a:extLst>
          </p:cNvPr>
          <p:cNvSpPr>
            <a:spLocks noGrp="1"/>
          </p:cNvSpPr>
          <p:nvPr>
            <p:ph type="title"/>
          </p:nvPr>
        </p:nvSpPr>
        <p:spPr/>
        <p:txBody>
          <a:bodyPr/>
          <a:lstStyle/>
          <a:p>
            <a:r>
              <a:rPr lang="en-US" err="1">
                <a:latin typeface="Calibri" pitchFamily="34" charset="0"/>
                <a:cs typeface="Calibri" pitchFamily="34" charset="0"/>
              </a:rPr>
              <a:t>Mục</a:t>
            </a:r>
            <a:r>
              <a:rPr lang="en-US">
                <a:latin typeface="Calibri" pitchFamily="34" charset="0"/>
                <a:cs typeface="Calibri" pitchFamily="34" charset="0"/>
              </a:rPr>
              <a:t> </a:t>
            </a:r>
            <a:r>
              <a:rPr lang="en-US" err="1">
                <a:latin typeface="Calibri" pitchFamily="34" charset="0"/>
                <a:cs typeface="Calibri" pitchFamily="34" charset="0"/>
              </a:rPr>
              <a:t>lục</a:t>
            </a:r>
            <a:endParaRPr lang="en-US">
              <a:latin typeface="Calibri" pitchFamily="34" charset="0"/>
              <a:cs typeface="Calibri" pitchFamily="34" charset="0"/>
            </a:endParaRPr>
          </a:p>
        </p:txBody>
      </p:sp>
      <p:sp>
        <p:nvSpPr>
          <p:cNvPr id="3" name="Content Placeholder 2">
            <a:extLst>
              <a:ext uri="{FF2B5EF4-FFF2-40B4-BE49-F238E27FC236}">
                <a16:creationId xmlns="" xmlns:a16="http://schemas.microsoft.com/office/drawing/2014/main" id="{EAF9892C-C591-4898-9ED0-AE5B7C1F8200}"/>
              </a:ext>
            </a:extLst>
          </p:cNvPr>
          <p:cNvSpPr>
            <a:spLocks noGrp="1"/>
          </p:cNvSpPr>
          <p:nvPr>
            <p:ph idx="1"/>
          </p:nvPr>
        </p:nvSpPr>
        <p:spPr>
          <a:xfrm>
            <a:off x="677334" y="1930400"/>
            <a:ext cx="8596668" cy="3880773"/>
          </a:xfrm>
        </p:spPr>
        <p:txBody>
          <a:bodyPr/>
          <a:lstStyle/>
          <a:p>
            <a:pPr>
              <a:buFont typeface="+mj-lt"/>
              <a:buAutoNum type="arabicPeriod"/>
            </a:pPr>
            <a:r>
              <a:rPr lang="en-US" err="1">
                <a:latin typeface="Calibri" panose="020F0502020204030204" pitchFamily="34" charset="0"/>
                <a:cs typeface="Calibri" panose="020F0502020204030204" pitchFamily="34" charset="0"/>
              </a:rPr>
              <a:t>Elementor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là</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gì</a:t>
            </a:r>
            <a:r>
              <a:rPr lang="en-US">
                <a:latin typeface="Calibri" panose="020F0502020204030204" pitchFamily="34" charset="0"/>
                <a:cs typeface="Calibri" panose="020F0502020204030204" pitchFamily="34" charset="0"/>
              </a:rPr>
              <a:t>?</a:t>
            </a:r>
          </a:p>
          <a:p>
            <a:pPr>
              <a:buFont typeface="+mj-lt"/>
              <a:buAutoNum type="arabicPeriod"/>
            </a:pPr>
            <a:r>
              <a:rPr lang="en-US" err="1">
                <a:latin typeface="Calibri" panose="020F0502020204030204" pitchFamily="34" charset="0"/>
                <a:cs typeface="Calibri" panose="020F0502020204030204" pitchFamily="34" charset="0"/>
              </a:rPr>
              <a:t>Ưu</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và</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nhược</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điểm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của</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Elementor</a:t>
            </a:r>
            <a:endParaRPr lang="en-US">
              <a:latin typeface="Calibri" panose="020F0502020204030204" pitchFamily="34" charset="0"/>
              <a:cs typeface="Calibri" panose="020F0502020204030204" pitchFamily="34" charset="0"/>
            </a:endParaRPr>
          </a:p>
          <a:p>
            <a:pPr>
              <a:buFont typeface="+mj-lt"/>
              <a:buAutoNum type="arabicPeriod"/>
            </a:pPr>
            <a:r>
              <a:rPr lang="en-US" err="1">
                <a:latin typeface="Calibri" panose="020F0502020204030204" pitchFamily="34" charset="0"/>
                <a:cs typeface="Calibri" panose="020F0502020204030204" pitchFamily="34" charset="0"/>
              </a:rPr>
              <a:t>Lợi</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ích</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của</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việc</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sử</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dụng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Elementor</a:t>
            </a:r>
            <a:endParaRPr lang="en-US">
              <a:latin typeface="Calibri" panose="020F0502020204030204" pitchFamily="34" charset="0"/>
              <a:cs typeface="Calibri" panose="020F0502020204030204" pitchFamily="34" charset="0"/>
            </a:endParaRPr>
          </a:p>
          <a:p>
            <a:pPr>
              <a:buFont typeface="+mj-lt"/>
              <a:buAutoNum type="arabicPeriod"/>
            </a:pPr>
            <a:r>
              <a:rPr lang="en-US" err="1">
                <a:latin typeface="Calibri" panose="020F0502020204030204" pitchFamily="34" charset="0"/>
                <a:cs typeface="Calibri" panose="020F0502020204030204" pitchFamily="34" charset="0"/>
              </a:rPr>
              <a:t>Cài</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đặt</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và</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sử</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dụng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Elementor</a:t>
            </a:r>
            <a:endParaRPr lang="en-US">
              <a:latin typeface="Calibri" panose="020F0502020204030204" pitchFamily="34" charset="0"/>
              <a:cs typeface="Calibri" panose="020F0502020204030204" pitchFamily="34" charset="0"/>
            </a:endParaRPr>
          </a:p>
          <a:p>
            <a:pPr>
              <a:buFont typeface="+mj-lt"/>
              <a:buAutoNum type="arabicPeriod"/>
            </a:pPr>
            <a:r>
              <a:rPr lang="en-US" err="1">
                <a:latin typeface="Calibri" panose="020F0502020204030204" pitchFamily="34" charset="0"/>
                <a:cs typeface="Calibri" panose="020F0502020204030204" pitchFamily="34" charset="0"/>
              </a:rPr>
              <a:t>Tài</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liệu</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tham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khảo</a:t>
            </a:r>
            <a:endParaRPr lang="en-US">
              <a:latin typeface="Calibri" panose="020F0502020204030204" pitchFamily="34" charset="0"/>
              <a:cs typeface="Calibri" panose="020F0502020204030204" pitchFamily="34" charset="0"/>
            </a:endParaRPr>
          </a:p>
          <a:p>
            <a:pPr>
              <a:buFont typeface="+mj-lt"/>
              <a:buAutoNum type="arabicPeriod"/>
            </a:pPr>
            <a:r>
              <a:rPr lang="en-US">
                <a:latin typeface="Calibri" panose="020F0502020204030204" pitchFamily="34" charset="0"/>
                <a:cs typeface="Calibri" panose="020F0502020204030204" pitchFamily="34" charset="0"/>
              </a:rPr>
              <a:t>Q&amp;A</a:t>
            </a:r>
          </a:p>
        </p:txBody>
      </p:sp>
    </p:spTree>
    <p:extLst>
      <p:ext uri="{BB962C8B-B14F-4D97-AF65-F5344CB8AC3E}">
        <p14:creationId xmlns:p14="http://schemas.microsoft.com/office/powerpoint/2010/main" val="2144823971"/>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8711BC-1B2A-4A52-B61A-3C89C34D497A}"/>
              </a:ext>
            </a:extLst>
          </p:cNvPr>
          <p:cNvSpPr>
            <a:spLocks noGrp="1"/>
          </p:cNvSpPr>
          <p:nvPr>
            <p:ph type="title"/>
          </p:nvPr>
        </p:nvSpPr>
        <p:spPr/>
        <p:txBody>
          <a:bodyPr/>
          <a:lstStyle/>
          <a:p>
            <a:r>
              <a:rPr lang="en-US">
                <a:latin typeface="Calibri" pitchFamily="34" charset="0"/>
                <a:cs typeface="Calibri" pitchFamily="34" charset="0"/>
              </a:rPr>
              <a:t>1. </a:t>
            </a:r>
            <a:r>
              <a:rPr lang="en-US" err="1">
                <a:latin typeface="Calibri" pitchFamily="34" charset="0"/>
                <a:cs typeface="Calibri" pitchFamily="34" charset="0"/>
              </a:rPr>
              <a:t>Elementor</a:t>
            </a:r>
            <a:r>
              <a:rPr lang="en-US">
                <a:latin typeface="Calibri" pitchFamily="34" charset="0"/>
                <a:cs typeface="Calibri" pitchFamily="34" charset="0"/>
              </a:rPr>
              <a:t> </a:t>
            </a:r>
            <a:r>
              <a:rPr lang="en-US" err="1">
                <a:latin typeface="Calibri" pitchFamily="34" charset="0"/>
                <a:cs typeface="Calibri" pitchFamily="34" charset="0"/>
              </a:rPr>
              <a:t>là</a:t>
            </a:r>
            <a:r>
              <a:rPr lang="en-US">
                <a:latin typeface="Calibri" pitchFamily="34" charset="0"/>
                <a:cs typeface="Calibri" pitchFamily="34" charset="0"/>
              </a:rPr>
              <a:t> </a:t>
            </a:r>
            <a:r>
              <a:rPr lang="en-US" err="1">
                <a:latin typeface="Calibri" pitchFamily="34" charset="0"/>
                <a:cs typeface="Calibri" pitchFamily="34" charset="0"/>
              </a:rPr>
              <a:t>gì</a:t>
            </a:r>
            <a:r>
              <a:rPr lang="en-US">
                <a:latin typeface="Calibri" pitchFamily="34" charset="0"/>
                <a:cs typeface="Calibri" pitchFamily="34" charset="0"/>
              </a:rPr>
              <a:t>?</a:t>
            </a:r>
          </a:p>
        </p:txBody>
      </p:sp>
      <p:sp>
        <p:nvSpPr>
          <p:cNvPr id="3" name="Content Placeholder 2">
            <a:extLst>
              <a:ext uri="{FF2B5EF4-FFF2-40B4-BE49-F238E27FC236}">
                <a16:creationId xmlns="" xmlns:a16="http://schemas.microsoft.com/office/drawing/2014/main" id="{AD2EA50E-50E8-49BF-91DC-324D10933911}"/>
              </a:ext>
            </a:extLst>
          </p:cNvPr>
          <p:cNvSpPr>
            <a:spLocks noGrp="1"/>
          </p:cNvSpPr>
          <p:nvPr>
            <p:ph idx="1"/>
          </p:nvPr>
        </p:nvSpPr>
        <p:spPr>
          <a:xfrm>
            <a:off x="677334" y="1765301"/>
            <a:ext cx="10308166" cy="4276062"/>
          </a:xfrm>
        </p:spPr>
        <p:txBody>
          <a:bodyPr/>
          <a:lstStyle/>
          <a:p>
            <a:r>
              <a:rPr lang="en-US" b="1" err="1">
                <a:latin typeface="Calibri" panose="020F0502020204030204" pitchFamily="34" charset="0"/>
                <a:cs typeface="Calibri" panose="020F0502020204030204" pitchFamily="34" charset="0"/>
              </a:rPr>
              <a:t>Elementor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là</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một</a:t>
            </a:r>
            <a:r>
              <a:rPr lang="en-US">
                <a:latin typeface="Calibri" panose="020F0502020204030204" pitchFamily="34" charset="0"/>
                <a:cs typeface="Calibri" panose="020F0502020204030204" pitchFamily="34" charset="0"/>
              </a:rPr>
              <a:t> plugin </a:t>
            </a:r>
            <a:r>
              <a:rPr lang="en-US" err="1">
                <a:latin typeface="Calibri" panose="020F0502020204030204" pitchFamily="34" charset="0"/>
                <a:cs typeface="Calibri" panose="020F0502020204030204" pitchFamily="34" charset="0"/>
              </a:rPr>
              <a:t>trình</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tạo</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trang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kéo</a:t>
            </a:r>
            <a:r>
              <a:rPr lang="en-US">
                <a:latin typeface="Calibri" panose="020F0502020204030204" pitchFamily="34" charset="0"/>
                <a:cs typeface="Calibri" panose="020F0502020204030204" pitchFamily="34" charset="0"/>
              </a:rPr>
              <a:t>/</a:t>
            </a:r>
            <a:r>
              <a:rPr lang="en-US" err="1">
                <a:latin typeface="Calibri" panose="020F0502020204030204" pitchFamily="34" charset="0"/>
                <a:cs typeface="Calibri" panose="020F0502020204030204" pitchFamily="34" charset="0"/>
              </a:rPr>
              <a:t>thả</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cho</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WordPress</a:t>
            </a:r>
            <a:r>
              <a:rPr lang="en-US">
                <a:latin typeface="Calibri" panose="020F0502020204030204" pitchFamily="34" charset="0"/>
                <a:cs typeface="Calibri" panose="020F0502020204030204" pitchFamily="34" charset="0"/>
              </a:rPr>
              <a:t>.</a:t>
            </a:r>
          </a:p>
          <a:p>
            <a:r>
              <a:rPr lang="en-US" err="1">
                <a:latin typeface="Calibri" panose="020F0502020204030204" pitchFamily="34" charset="0"/>
                <a:cs typeface="Calibri" panose="020F0502020204030204" pitchFamily="34" charset="0"/>
              </a:rPr>
              <a:t>Các</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đặc</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điểm</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chính:</a:t>
            </a:r>
            <a:endParaRPr lang="en-US">
              <a:latin typeface="Calibri" panose="020F0502020204030204" pitchFamily="34" charset="0"/>
              <a:cs typeface="Calibri" panose="020F0502020204030204" pitchFamily="34" charset="0"/>
            </a:endParaRPr>
          </a:p>
          <a:p>
            <a:pPr>
              <a:buFont typeface="Arial" panose="020B0604020202020204" pitchFamily="34" charset="0"/>
              <a:buChar char="•"/>
            </a:pPr>
            <a:r>
              <a:rPr lang="vi-VN">
                <a:latin typeface="Calibri" panose="020F0502020204030204" pitchFamily="34" charset="0"/>
                <a:cs typeface="Calibri" panose="020F0502020204030204" pitchFamily="34" charset="0"/>
              </a:rPr>
              <a:t> Cung cấp giao diện độc đáo và riêng biệt để tạo bài viết, tạo trang và các loại bài đăng tùy chỉnh. </a:t>
            </a:r>
            <a:endParaRPr lang="en-US">
              <a:latin typeface="Calibri" panose="020F0502020204030204" pitchFamily="34" charset="0"/>
              <a:cs typeface="Calibri" panose="020F0502020204030204" pitchFamily="34" charset="0"/>
            </a:endParaRPr>
          </a:p>
        </p:txBody>
      </p:sp>
      <p:pic>
        <p:nvPicPr>
          <p:cNvPr id="5" name="Picture 4">
            <a:extLst>
              <a:ext uri="{FF2B5EF4-FFF2-40B4-BE49-F238E27FC236}">
                <a16:creationId xmlns="" xmlns:a16="http://schemas.microsoft.com/office/drawing/2014/main" id="{C420FFC5-4895-4207-885D-08AE4B2EB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963" y="2953909"/>
            <a:ext cx="9592908" cy="3904091"/>
          </a:xfrm>
          <a:prstGeom prst="rect">
            <a:avLst/>
          </a:prstGeom>
        </p:spPr>
      </p:pic>
    </p:spTree>
    <p:extLst>
      <p:ext uri="{BB962C8B-B14F-4D97-AF65-F5344CB8AC3E}">
        <p14:creationId xmlns:p14="http://schemas.microsoft.com/office/powerpoint/2010/main" val="166024170"/>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02F2F4-8B5C-4318-8000-5C370FF95A13}"/>
              </a:ext>
            </a:extLst>
          </p:cNvPr>
          <p:cNvSpPr>
            <a:spLocks noGrp="1"/>
          </p:cNvSpPr>
          <p:nvPr>
            <p:ph type="title"/>
          </p:nvPr>
        </p:nvSpPr>
        <p:spPr/>
        <p:txBody>
          <a:bodyPr/>
          <a:lstStyle/>
          <a:p>
            <a:r>
              <a:rPr lang="en-US">
                <a:latin typeface="Calibri" pitchFamily="34" charset="0"/>
                <a:cs typeface="Calibri" pitchFamily="34" charset="0"/>
              </a:rPr>
              <a:t>1. </a:t>
            </a:r>
            <a:r>
              <a:rPr lang="en-US" err="1">
                <a:latin typeface="Calibri" pitchFamily="34" charset="0"/>
                <a:cs typeface="Calibri" pitchFamily="34" charset="0"/>
              </a:rPr>
              <a:t>Elementor</a:t>
            </a:r>
            <a:r>
              <a:rPr lang="en-US">
                <a:latin typeface="Calibri" pitchFamily="34" charset="0"/>
                <a:cs typeface="Calibri" pitchFamily="34" charset="0"/>
              </a:rPr>
              <a:t> </a:t>
            </a:r>
            <a:r>
              <a:rPr lang="en-US" err="1">
                <a:latin typeface="Calibri" pitchFamily="34" charset="0"/>
                <a:cs typeface="Calibri" pitchFamily="34" charset="0"/>
              </a:rPr>
              <a:t>là</a:t>
            </a:r>
            <a:r>
              <a:rPr lang="en-US">
                <a:latin typeface="Calibri" pitchFamily="34" charset="0"/>
                <a:cs typeface="Calibri" pitchFamily="34" charset="0"/>
              </a:rPr>
              <a:t> </a:t>
            </a:r>
            <a:r>
              <a:rPr lang="en-US" err="1">
                <a:latin typeface="Calibri" pitchFamily="34" charset="0"/>
                <a:cs typeface="Calibri" pitchFamily="34" charset="0"/>
              </a:rPr>
              <a:t>gì</a:t>
            </a:r>
            <a:r>
              <a:rPr lang="en-US">
                <a:latin typeface="Calibri" pitchFamily="34" charset="0"/>
                <a:cs typeface="Calibri" pitchFamily="34" charset="0"/>
              </a:rPr>
              <a:t>?</a:t>
            </a:r>
          </a:p>
        </p:txBody>
      </p:sp>
      <p:sp>
        <p:nvSpPr>
          <p:cNvPr id="3" name="Content Placeholder 2">
            <a:extLst>
              <a:ext uri="{FF2B5EF4-FFF2-40B4-BE49-F238E27FC236}">
                <a16:creationId xmlns="" xmlns:a16="http://schemas.microsoft.com/office/drawing/2014/main" id="{6537B24C-9E6C-428B-BEE3-BC05B499BCFD}"/>
              </a:ext>
            </a:extLst>
          </p:cNvPr>
          <p:cNvSpPr>
            <a:spLocks noGrp="1"/>
          </p:cNvSpPr>
          <p:nvPr>
            <p:ph idx="1"/>
          </p:nvPr>
        </p:nvSpPr>
        <p:spPr>
          <a:xfrm>
            <a:off x="677334" y="1473201"/>
            <a:ext cx="8596668" cy="4072862"/>
          </a:xfrm>
        </p:spPr>
        <p:txBody>
          <a:bodyPr/>
          <a:lstStyle/>
          <a:p>
            <a:pPr>
              <a:buFont typeface="Arial" panose="020B0604020202020204" pitchFamily="34" charset="0"/>
              <a:buChar char="•"/>
            </a:pPr>
            <a:r>
              <a:rPr lang="vi-VN">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K</a:t>
            </a:r>
            <a:r>
              <a:rPr lang="vi-VN">
                <a:latin typeface="Calibri" panose="020F0502020204030204" pitchFamily="34" charset="0"/>
                <a:cs typeface="Calibri" panose="020F0502020204030204" pitchFamily="34" charset="0"/>
              </a:rPr>
              <a:t>hông đòi hỏi kiến thức hoặc kỹ năng HTML hoặc PHP. Tất cả mọi thứ được thực hiện thông qua một giao diện tiện dụng và thân thiện.</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p:txBody>
      </p:sp>
      <p:pic>
        <p:nvPicPr>
          <p:cNvPr id="9" name="Picture 8">
            <a:extLst>
              <a:ext uri="{FF2B5EF4-FFF2-40B4-BE49-F238E27FC236}">
                <a16:creationId xmlns="" xmlns:a16="http://schemas.microsoft.com/office/drawing/2014/main" id="{B9930956-1031-4133-9A14-CBA9187F6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2287675"/>
            <a:ext cx="7823200" cy="4570325"/>
          </a:xfrm>
          <a:prstGeom prst="rect">
            <a:avLst/>
          </a:prstGeom>
        </p:spPr>
      </p:pic>
    </p:spTree>
    <p:extLst>
      <p:ext uri="{BB962C8B-B14F-4D97-AF65-F5344CB8AC3E}">
        <p14:creationId xmlns:p14="http://schemas.microsoft.com/office/powerpoint/2010/main" val="3075123728"/>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3FD8C7-BED1-413B-B65E-890BEECC01CB}"/>
              </a:ext>
            </a:extLst>
          </p:cNvPr>
          <p:cNvSpPr>
            <a:spLocks noGrp="1"/>
          </p:cNvSpPr>
          <p:nvPr>
            <p:ph type="title"/>
          </p:nvPr>
        </p:nvSpPr>
        <p:spPr/>
        <p:txBody>
          <a:bodyPr/>
          <a:lstStyle/>
          <a:p>
            <a:r>
              <a:rPr lang="en-US">
                <a:latin typeface="Calibri" pitchFamily="34" charset="0"/>
                <a:cs typeface="Calibri" pitchFamily="34" charset="0"/>
              </a:rPr>
              <a:t>2.Ưu </a:t>
            </a:r>
            <a:r>
              <a:rPr lang="en-US" err="1">
                <a:latin typeface="Calibri" pitchFamily="34" charset="0"/>
                <a:cs typeface="Calibri" pitchFamily="34" charset="0"/>
              </a:rPr>
              <a:t>và</a:t>
            </a:r>
            <a:r>
              <a:rPr lang="en-US">
                <a:latin typeface="Calibri" pitchFamily="34" charset="0"/>
                <a:cs typeface="Calibri" pitchFamily="34" charset="0"/>
              </a:rPr>
              <a:t> </a:t>
            </a:r>
            <a:r>
              <a:rPr lang="en-US" err="1">
                <a:latin typeface="Calibri" pitchFamily="34" charset="0"/>
                <a:cs typeface="Calibri" pitchFamily="34" charset="0"/>
              </a:rPr>
              <a:t>nhược</a:t>
            </a:r>
            <a:r>
              <a:rPr lang="en-US">
                <a:latin typeface="Calibri" pitchFamily="34" charset="0"/>
                <a:cs typeface="Calibri" pitchFamily="34" charset="0"/>
              </a:rPr>
              <a:t> </a:t>
            </a:r>
            <a:r>
              <a:rPr lang="en-US" err="1">
                <a:latin typeface="Calibri" pitchFamily="34" charset="0"/>
                <a:cs typeface="Calibri" pitchFamily="34" charset="0"/>
              </a:rPr>
              <a:t>điểm</a:t>
            </a:r>
            <a:r>
              <a:rPr lang="en-US">
                <a:latin typeface="Calibri" pitchFamily="34" charset="0"/>
                <a:cs typeface="Calibri" pitchFamily="34" charset="0"/>
              </a:rPr>
              <a:t> </a:t>
            </a:r>
            <a:r>
              <a:rPr lang="en-US" err="1">
                <a:latin typeface="Calibri" pitchFamily="34" charset="0"/>
                <a:cs typeface="Calibri" pitchFamily="34" charset="0"/>
              </a:rPr>
              <a:t>của</a:t>
            </a:r>
            <a:r>
              <a:rPr lang="en-US">
                <a:latin typeface="Calibri" pitchFamily="34" charset="0"/>
                <a:cs typeface="Calibri" pitchFamily="34" charset="0"/>
              </a:rPr>
              <a:t> </a:t>
            </a:r>
            <a:r>
              <a:rPr lang="en-US" err="1">
                <a:latin typeface="Calibri" pitchFamily="34" charset="0"/>
                <a:cs typeface="Calibri" pitchFamily="34" charset="0"/>
              </a:rPr>
              <a:t>Elementor</a:t>
            </a:r>
            <a:endParaRPr lang="en-US">
              <a:latin typeface="Calibri" pitchFamily="34" charset="0"/>
              <a:cs typeface="Calibri" pitchFamily="34" charset="0"/>
            </a:endParaRPr>
          </a:p>
        </p:txBody>
      </p:sp>
      <p:sp>
        <p:nvSpPr>
          <p:cNvPr id="3" name="Content Placeholder 2">
            <a:extLst>
              <a:ext uri="{FF2B5EF4-FFF2-40B4-BE49-F238E27FC236}">
                <a16:creationId xmlns="" xmlns:a16="http://schemas.microsoft.com/office/drawing/2014/main" id="{22DF6752-5E79-4176-ABC5-0146C995B6D9}"/>
              </a:ext>
            </a:extLst>
          </p:cNvPr>
          <p:cNvSpPr>
            <a:spLocks noGrp="1"/>
          </p:cNvSpPr>
          <p:nvPr>
            <p:ph idx="1"/>
          </p:nvPr>
        </p:nvSpPr>
        <p:spPr>
          <a:xfrm>
            <a:off x="677334" y="1930401"/>
            <a:ext cx="8596668" cy="4110962"/>
          </a:xfrm>
        </p:spPr>
        <p:txBody>
          <a:bodyPr>
            <a:normAutofit/>
          </a:bodyPr>
          <a:lstStyle/>
          <a:p>
            <a:r>
              <a:rPr lang="vi-VN" b="1">
                <a:latin typeface="Calibri" panose="020F0502020204030204" pitchFamily="34" charset="0"/>
                <a:cs typeface="Calibri" panose="020F0502020204030204" pitchFamily="34" charset="0"/>
              </a:rPr>
              <a:t>Ưu điểm:</a:t>
            </a:r>
            <a:endParaRPr lang="vi-VN">
              <a:latin typeface="Calibri" panose="020F0502020204030204" pitchFamily="34" charset="0"/>
              <a:cs typeface="Calibri" panose="020F0502020204030204" pitchFamily="34" charset="0"/>
            </a:endParaRPr>
          </a:p>
          <a:p>
            <a:pPr>
              <a:buFont typeface="Arial" panose="020B0604020202020204" pitchFamily="34" charset="0"/>
              <a:buChar char="•"/>
            </a:pPr>
            <a:r>
              <a:rPr lang="vi-VN">
                <a:latin typeface="Calibri" panose="020F0502020204030204" pitchFamily="34" charset="0"/>
                <a:cs typeface="Calibri" panose="020F0502020204030204" pitchFamily="34" charset="0"/>
              </a:rPr>
              <a:t>Có bản miễn phí</a:t>
            </a:r>
            <a:r>
              <a:rPr lang="en-US">
                <a:latin typeface="Calibri" panose="020F0502020204030204" pitchFamily="34" charset="0"/>
                <a:cs typeface="Calibri" panose="020F0502020204030204" pitchFamily="34" charset="0"/>
              </a:rPr>
              <a:t>.</a:t>
            </a:r>
          </a:p>
          <a:p>
            <a:pPr>
              <a:buFont typeface="Arial" panose="020B0604020202020204" pitchFamily="34" charset="0"/>
              <a:buChar char="•"/>
            </a:pPr>
            <a:r>
              <a:rPr lang="vi-VN">
                <a:latin typeface="Calibri" panose="020F0502020204030204" pitchFamily="34" charset="0"/>
                <a:cs typeface="Calibri" panose="020F0502020204030204" pitchFamily="34" charset="0"/>
              </a:rPr>
              <a:t>Tính năng ấn tượng và dễ dàng sử dụng.</a:t>
            </a:r>
          </a:p>
          <a:p>
            <a:pPr>
              <a:buFont typeface="Arial" panose="020B0604020202020204" pitchFamily="34" charset="0"/>
              <a:buChar char="•"/>
            </a:pPr>
            <a:r>
              <a:rPr lang="vi-VN">
                <a:latin typeface="Calibri" panose="020F0502020204030204" pitchFamily="34" charset="0"/>
                <a:cs typeface="Calibri" panose="020F0502020204030204" pitchFamily="34" charset="0"/>
              </a:rPr>
              <a:t>Giao diện kéo thả có thể nhìn thấy thay đổi </a:t>
            </a:r>
            <a:r>
              <a:rPr lang="vi-VN" smtClean="0">
                <a:latin typeface="Calibri" panose="020F0502020204030204" pitchFamily="34" charset="0"/>
                <a:cs typeface="Calibri" panose="020F0502020204030204" pitchFamily="34" charset="0"/>
              </a:rPr>
              <a:t>realtime</a:t>
            </a:r>
            <a:r>
              <a:rPr lang="en-US"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a:buFont typeface="Arial" panose="020B0604020202020204" pitchFamily="34" charset="0"/>
              <a:buChar char="•"/>
            </a:pPr>
            <a:r>
              <a:rPr lang="en-US">
                <a:latin typeface="Calibri" panose="020F0502020204030204" pitchFamily="34" charset="0"/>
                <a:cs typeface="Calibri" panose="020F0502020204030204" pitchFamily="34" charset="0"/>
              </a:rPr>
              <a:t>W</a:t>
            </a:r>
            <a:r>
              <a:rPr lang="vi-VN" smtClean="0">
                <a:latin typeface="Calibri" panose="020F0502020204030204" pitchFamily="34" charset="0"/>
                <a:cs typeface="Calibri" panose="020F0502020204030204" pitchFamily="34" charset="0"/>
              </a:rPr>
              <a:t>idgets </a:t>
            </a:r>
            <a:r>
              <a:rPr lang="vi-VN">
                <a:latin typeface="Calibri" panose="020F0502020204030204" pitchFamily="34" charset="0"/>
                <a:cs typeface="Calibri" panose="020F0502020204030204" pitchFamily="34" charset="0"/>
              </a:rPr>
              <a:t>phong phú</a:t>
            </a:r>
            <a:r>
              <a:rPr lang="en-US">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a:buFont typeface="Arial" panose="020B0604020202020204" pitchFamily="34" charset="0"/>
              <a:buChar char="•"/>
            </a:pPr>
            <a:r>
              <a:rPr lang="vi-VN">
                <a:latin typeface="Calibri" panose="020F0502020204030204" pitchFamily="34" charset="0"/>
                <a:cs typeface="Calibri" panose="020F0502020204030204" pitchFamily="34" charset="0"/>
              </a:rPr>
              <a:t>Tối ưu với SEO</a:t>
            </a:r>
            <a:r>
              <a:rPr lang="en-US">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a:buFont typeface="Arial" panose="020B0604020202020204" pitchFamily="34" charset="0"/>
              <a:buChar char="•"/>
            </a:pPr>
            <a:r>
              <a:rPr lang="vi-VN">
                <a:latin typeface="Calibri" panose="020F0502020204030204" pitchFamily="34" charset="0"/>
                <a:cs typeface="Calibri" panose="020F0502020204030204" pitchFamily="34" charset="0"/>
              </a:rPr>
              <a:t>Cho phép custom CSS</a:t>
            </a:r>
            <a:r>
              <a:rPr lang="en-US">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endParaRPr lang="vi-VN">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2858093"/>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3FD8C7-BED1-413B-B65E-890BEECC01CB}"/>
              </a:ext>
            </a:extLst>
          </p:cNvPr>
          <p:cNvSpPr>
            <a:spLocks noGrp="1"/>
          </p:cNvSpPr>
          <p:nvPr>
            <p:ph type="title"/>
          </p:nvPr>
        </p:nvSpPr>
        <p:spPr/>
        <p:txBody>
          <a:bodyPr/>
          <a:lstStyle/>
          <a:p>
            <a:r>
              <a:rPr lang="en-US">
                <a:latin typeface="Calibri" pitchFamily="34" charset="0"/>
                <a:cs typeface="Calibri" pitchFamily="34" charset="0"/>
              </a:rPr>
              <a:t>2.Ưu và nhược điểm của Elementor</a:t>
            </a:r>
          </a:p>
        </p:txBody>
      </p:sp>
      <p:sp>
        <p:nvSpPr>
          <p:cNvPr id="3" name="Content Placeholder 2">
            <a:extLst>
              <a:ext uri="{FF2B5EF4-FFF2-40B4-BE49-F238E27FC236}">
                <a16:creationId xmlns="" xmlns:a16="http://schemas.microsoft.com/office/drawing/2014/main" id="{22DF6752-5E79-4176-ABC5-0146C995B6D9}"/>
              </a:ext>
            </a:extLst>
          </p:cNvPr>
          <p:cNvSpPr>
            <a:spLocks noGrp="1"/>
          </p:cNvSpPr>
          <p:nvPr>
            <p:ph idx="1"/>
          </p:nvPr>
        </p:nvSpPr>
        <p:spPr>
          <a:xfrm>
            <a:off x="677334" y="1562101"/>
            <a:ext cx="4034366" cy="4479262"/>
          </a:xfrm>
        </p:spPr>
        <p:txBody>
          <a:bodyPr>
            <a:normAutofit/>
          </a:bodyPr>
          <a:lstStyle/>
          <a:p>
            <a:r>
              <a:rPr lang="vi-VN" b="1">
                <a:latin typeface="Calibri" panose="020F0502020204030204" pitchFamily="34" charset="0"/>
                <a:cs typeface="Calibri" panose="020F0502020204030204" pitchFamily="34" charset="0"/>
              </a:rPr>
              <a:t>Ưu điểm:</a:t>
            </a:r>
            <a:endParaRPr lang="vi-VN">
              <a:latin typeface="Calibri" panose="020F0502020204030204" pitchFamily="34" charset="0"/>
              <a:cs typeface="Calibri" panose="020F0502020204030204" pitchFamily="34" charset="0"/>
            </a:endParaRPr>
          </a:p>
          <a:p>
            <a:pPr>
              <a:buFont typeface="Arial" panose="020B0604020202020204" pitchFamily="34" charset="0"/>
              <a:buChar char="•"/>
            </a:pPr>
            <a:r>
              <a:rPr lang="vi-VN">
                <a:latin typeface="Calibri" panose="020F0502020204030204" pitchFamily="34" charset="0"/>
                <a:cs typeface="Calibri" panose="020F0502020204030204" pitchFamily="34" charset="0"/>
              </a:rPr>
              <a:t>Cho phép tạo các bố cục và thiết kế trang tùy</a:t>
            </a:r>
            <a:r>
              <a:rPr lang="en-US">
                <a:latin typeface="Calibri" panose="020F0502020204030204" pitchFamily="34" charset="0"/>
                <a:cs typeface="Calibri" panose="020F0502020204030204" pitchFamily="34" charset="0"/>
              </a:rPr>
              <a:t> ý</a:t>
            </a:r>
            <a:r>
              <a:rPr lang="vi-VN">
                <a:latin typeface="Calibri" panose="020F0502020204030204" pitchFamily="34" charset="0"/>
                <a:cs typeface="Calibri" panose="020F0502020204030204" pitchFamily="34" charset="0"/>
              </a:rPr>
              <a:t> mà không yêu cầu kỹ năng HTML, CSS hoặc PHP</a:t>
            </a:r>
            <a:r>
              <a:rPr lang="en-US">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p:txBody>
      </p:sp>
      <p:pic>
        <p:nvPicPr>
          <p:cNvPr id="5" name="Picture 4">
            <a:extLst>
              <a:ext uri="{FF2B5EF4-FFF2-40B4-BE49-F238E27FC236}">
                <a16:creationId xmlns="" xmlns:a16="http://schemas.microsoft.com/office/drawing/2014/main" id="{8C956047-95BE-4287-BAEE-0270BF7F6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5300" y="2136310"/>
            <a:ext cx="7886700" cy="4836766"/>
          </a:xfrm>
          <a:prstGeom prst="rect">
            <a:avLst/>
          </a:prstGeom>
        </p:spPr>
      </p:pic>
    </p:spTree>
    <p:extLst>
      <p:ext uri="{BB962C8B-B14F-4D97-AF65-F5344CB8AC3E}">
        <p14:creationId xmlns:p14="http://schemas.microsoft.com/office/powerpoint/2010/main" val="2315717497"/>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3FD8C7-BED1-413B-B65E-890BEECC01CB}"/>
              </a:ext>
            </a:extLst>
          </p:cNvPr>
          <p:cNvSpPr>
            <a:spLocks noGrp="1"/>
          </p:cNvSpPr>
          <p:nvPr>
            <p:ph type="title"/>
          </p:nvPr>
        </p:nvSpPr>
        <p:spPr/>
        <p:txBody>
          <a:bodyPr/>
          <a:lstStyle/>
          <a:p>
            <a:r>
              <a:rPr lang="en-US">
                <a:latin typeface="Calibri" pitchFamily="34" charset="0"/>
                <a:cs typeface="Calibri" pitchFamily="34" charset="0"/>
              </a:rPr>
              <a:t>2.Ưu và nhược điểm của Elementor</a:t>
            </a:r>
          </a:p>
        </p:txBody>
      </p:sp>
      <p:sp>
        <p:nvSpPr>
          <p:cNvPr id="3" name="Content Placeholder 2">
            <a:extLst>
              <a:ext uri="{FF2B5EF4-FFF2-40B4-BE49-F238E27FC236}">
                <a16:creationId xmlns="" xmlns:a16="http://schemas.microsoft.com/office/drawing/2014/main" id="{22DF6752-5E79-4176-ABC5-0146C995B6D9}"/>
              </a:ext>
            </a:extLst>
          </p:cNvPr>
          <p:cNvSpPr>
            <a:spLocks noGrp="1"/>
          </p:cNvSpPr>
          <p:nvPr>
            <p:ph idx="1"/>
          </p:nvPr>
        </p:nvSpPr>
        <p:spPr>
          <a:xfrm>
            <a:off x="677334" y="1587501"/>
            <a:ext cx="8596668" cy="4453862"/>
          </a:xfrm>
        </p:spPr>
        <p:txBody>
          <a:bodyPr>
            <a:normAutofit/>
          </a:bodyPr>
          <a:lstStyle/>
          <a:p>
            <a:r>
              <a:rPr lang="vi-VN" b="1">
                <a:latin typeface="Calibri" panose="020F0502020204030204" pitchFamily="34" charset="0"/>
                <a:cs typeface="Calibri" panose="020F0502020204030204" pitchFamily="34" charset="0"/>
              </a:rPr>
              <a:t>Ưu điểm:</a:t>
            </a:r>
            <a:endParaRPr lang="vi-VN">
              <a:latin typeface="Calibri" panose="020F0502020204030204" pitchFamily="34" charset="0"/>
              <a:cs typeface="Calibri" panose="020F0502020204030204" pitchFamily="34" charset="0"/>
            </a:endParaRPr>
          </a:p>
          <a:p>
            <a:pPr>
              <a:buFont typeface="Arial" panose="020B0604020202020204" pitchFamily="34" charset="0"/>
              <a:buChar char="•"/>
            </a:pPr>
            <a:r>
              <a:rPr lang="en-US">
                <a:latin typeface="Calibri" panose="020F0502020204030204" pitchFamily="34" charset="0"/>
                <a:cs typeface="Calibri" panose="020F0502020204030204" pitchFamily="34" charset="0"/>
              </a:rPr>
              <a:t>W</a:t>
            </a:r>
            <a:r>
              <a:rPr lang="vi-VN" smtClean="0">
                <a:latin typeface="Calibri" panose="020F0502020204030204" pitchFamily="34" charset="0"/>
                <a:cs typeface="Calibri" panose="020F0502020204030204" pitchFamily="34" charset="0"/>
              </a:rPr>
              <a:t>idgets </a:t>
            </a:r>
            <a:r>
              <a:rPr lang="vi-VN">
                <a:latin typeface="Calibri" panose="020F0502020204030204" pitchFamily="34" charset="0"/>
                <a:cs typeface="Calibri" panose="020F0502020204030204" pitchFamily="34" charset="0"/>
              </a:rPr>
              <a:t>phong phú</a:t>
            </a:r>
            <a:r>
              <a:rPr lang="en-US">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endParaRPr lang="vi-VN">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p:txBody>
      </p:sp>
      <p:pic>
        <p:nvPicPr>
          <p:cNvPr id="5" name="Picture 4">
            <a:extLst>
              <a:ext uri="{FF2B5EF4-FFF2-40B4-BE49-F238E27FC236}">
                <a16:creationId xmlns="" xmlns:a16="http://schemas.microsoft.com/office/drawing/2014/main" id="{08D4C481-795C-426C-B920-729E38623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3290" y="1449715"/>
            <a:ext cx="7739354" cy="5270499"/>
          </a:xfrm>
          <a:prstGeom prst="rect">
            <a:avLst/>
          </a:prstGeom>
        </p:spPr>
      </p:pic>
    </p:spTree>
    <p:extLst>
      <p:ext uri="{BB962C8B-B14F-4D97-AF65-F5344CB8AC3E}">
        <p14:creationId xmlns:p14="http://schemas.microsoft.com/office/powerpoint/2010/main" val="3488027589"/>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3FD8C7-BED1-413B-B65E-890BEECC01CB}"/>
              </a:ext>
            </a:extLst>
          </p:cNvPr>
          <p:cNvSpPr>
            <a:spLocks noGrp="1"/>
          </p:cNvSpPr>
          <p:nvPr>
            <p:ph type="title"/>
          </p:nvPr>
        </p:nvSpPr>
        <p:spPr/>
        <p:txBody>
          <a:bodyPr/>
          <a:lstStyle/>
          <a:p>
            <a:r>
              <a:rPr lang="en-US">
                <a:latin typeface="Calibri" pitchFamily="34" charset="0"/>
                <a:cs typeface="Calibri" pitchFamily="34" charset="0"/>
              </a:rPr>
              <a:t>2.Ưu và nhược điểm của Elementor</a:t>
            </a:r>
          </a:p>
        </p:txBody>
      </p:sp>
      <p:sp>
        <p:nvSpPr>
          <p:cNvPr id="3" name="Content Placeholder 2">
            <a:extLst>
              <a:ext uri="{FF2B5EF4-FFF2-40B4-BE49-F238E27FC236}">
                <a16:creationId xmlns="" xmlns:a16="http://schemas.microsoft.com/office/drawing/2014/main" id="{22DF6752-5E79-4176-ABC5-0146C995B6D9}"/>
              </a:ext>
            </a:extLst>
          </p:cNvPr>
          <p:cNvSpPr>
            <a:spLocks noGrp="1"/>
          </p:cNvSpPr>
          <p:nvPr>
            <p:ph idx="1"/>
          </p:nvPr>
        </p:nvSpPr>
        <p:spPr>
          <a:xfrm>
            <a:off x="677334" y="1600201"/>
            <a:ext cx="4224866" cy="4441162"/>
          </a:xfrm>
        </p:spPr>
        <p:txBody>
          <a:bodyPr>
            <a:normAutofit/>
          </a:bodyPr>
          <a:lstStyle/>
          <a:p>
            <a:r>
              <a:rPr lang="vi-VN" b="1">
                <a:latin typeface="Calibri" panose="020F0502020204030204" pitchFamily="34" charset="0"/>
                <a:cs typeface="Calibri" panose="020F0502020204030204" pitchFamily="34" charset="0"/>
              </a:rPr>
              <a:t>Ưu điểm:</a:t>
            </a:r>
            <a:endParaRPr lang="vi-VN">
              <a:latin typeface="Calibri" panose="020F0502020204030204" pitchFamily="34" charset="0"/>
              <a:cs typeface="Calibri" panose="020F0502020204030204" pitchFamily="34" charset="0"/>
            </a:endParaRPr>
          </a:p>
          <a:p>
            <a:pPr>
              <a:buFont typeface="Arial" panose="020B0604020202020204" pitchFamily="34" charset="0"/>
              <a:buChar char="•"/>
            </a:pPr>
            <a:r>
              <a:rPr lang="vi-VN">
                <a:latin typeface="Calibri" panose="020F0502020204030204" pitchFamily="34" charset="0"/>
                <a:cs typeface="Calibri" panose="020F0502020204030204" pitchFamily="34" charset="0"/>
              </a:rPr>
              <a:t>Mẫu trang Canvas giúp bài đăng ẩn vùng header, sidebar, footer… cho phép bạn chỉ sử dụng các khối và phần tử của Elementor. </a:t>
            </a:r>
            <a:endParaRPr lang="en-US">
              <a:latin typeface="Calibri" panose="020F0502020204030204" pitchFamily="34" charset="0"/>
              <a:cs typeface="Calibri" panose="020F0502020204030204" pitchFamily="34" charset="0"/>
            </a:endParaRPr>
          </a:p>
          <a:p>
            <a:endParaRPr lang="vi-VN">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p:txBody>
      </p:sp>
      <p:pic>
        <p:nvPicPr>
          <p:cNvPr id="5" name="Picture 4">
            <a:extLst>
              <a:ext uri="{FF2B5EF4-FFF2-40B4-BE49-F238E27FC236}">
                <a16:creationId xmlns="" xmlns:a16="http://schemas.microsoft.com/office/drawing/2014/main" id="{8D8916D3-8759-440D-BE44-981C112DD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773" y="1627699"/>
            <a:ext cx="7071913" cy="4441162"/>
          </a:xfrm>
          <a:prstGeom prst="rect">
            <a:avLst/>
          </a:prstGeom>
        </p:spPr>
      </p:pic>
    </p:spTree>
    <p:extLst>
      <p:ext uri="{BB962C8B-B14F-4D97-AF65-F5344CB8AC3E}">
        <p14:creationId xmlns:p14="http://schemas.microsoft.com/office/powerpoint/2010/main" val="916008507"/>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3FD8C7-BED1-413B-B65E-890BEECC01CB}"/>
              </a:ext>
            </a:extLst>
          </p:cNvPr>
          <p:cNvSpPr>
            <a:spLocks noGrp="1"/>
          </p:cNvSpPr>
          <p:nvPr>
            <p:ph type="title"/>
          </p:nvPr>
        </p:nvSpPr>
        <p:spPr/>
        <p:txBody>
          <a:bodyPr/>
          <a:lstStyle/>
          <a:p>
            <a:r>
              <a:rPr lang="en-US">
                <a:latin typeface="Calibri" pitchFamily="34" charset="0"/>
                <a:cs typeface="Calibri" pitchFamily="34" charset="0"/>
              </a:rPr>
              <a:t>2.Ưu và nhược điểm của Elementor</a:t>
            </a:r>
          </a:p>
        </p:txBody>
      </p:sp>
      <p:sp>
        <p:nvSpPr>
          <p:cNvPr id="3" name="Content Placeholder 2">
            <a:extLst>
              <a:ext uri="{FF2B5EF4-FFF2-40B4-BE49-F238E27FC236}">
                <a16:creationId xmlns="" xmlns:a16="http://schemas.microsoft.com/office/drawing/2014/main" id="{22DF6752-5E79-4176-ABC5-0146C995B6D9}"/>
              </a:ext>
            </a:extLst>
          </p:cNvPr>
          <p:cNvSpPr>
            <a:spLocks noGrp="1"/>
          </p:cNvSpPr>
          <p:nvPr>
            <p:ph idx="1"/>
          </p:nvPr>
        </p:nvSpPr>
        <p:spPr>
          <a:xfrm>
            <a:off x="677334" y="1473201"/>
            <a:ext cx="3310466" cy="4568162"/>
          </a:xfrm>
        </p:spPr>
        <p:txBody>
          <a:bodyPr>
            <a:normAutofit/>
          </a:bodyPr>
          <a:lstStyle/>
          <a:p>
            <a:r>
              <a:rPr lang="vi-VN" b="1">
                <a:latin typeface="Calibri" panose="020F0502020204030204" pitchFamily="34" charset="0"/>
                <a:cs typeface="Calibri" panose="020F0502020204030204" pitchFamily="34" charset="0"/>
              </a:rPr>
              <a:t>Ưu điểm:</a:t>
            </a:r>
            <a:endParaRPr lang="vi-VN">
              <a:latin typeface="Calibri" panose="020F0502020204030204" pitchFamily="34" charset="0"/>
              <a:cs typeface="Calibri" panose="020F0502020204030204" pitchFamily="34" charset="0"/>
            </a:endParaRPr>
          </a:p>
          <a:p>
            <a:pPr>
              <a:buFont typeface="Arial" panose="020B0604020202020204" pitchFamily="34" charset="0"/>
              <a:buChar char="•"/>
            </a:pPr>
            <a:r>
              <a:rPr lang="vi-VN">
                <a:latin typeface="Calibri" panose="020F0502020204030204" pitchFamily="34" charset="0"/>
                <a:cs typeface="Calibri" panose="020F0502020204030204" pitchFamily="34" charset="0"/>
              </a:rPr>
              <a:t>Khả năng điều chỉnh chế độ xem trên máy tính, máy tính bảng và thiết bị di động một cách riêng biệt.</a:t>
            </a:r>
            <a:endParaRPr lang="en-US">
              <a:latin typeface="Calibri" panose="020F0502020204030204" pitchFamily="34" charset="0"/>
              <a:cs typeface="Calibri" panose="020F0502020204030204" pitchFamily="34" charset="0"/>
            </a:endParaRPr>
          </a:p>
          <a:p>
            <a:pPr>
              <a:buFont typeface="Arial" panose="020B0604020202020204" pitchFamily="34" charset="0"/>
              <a:buChar char="•"/>
            </a:pPr>
            <a:endParaRPr lang="en-US">
              <a:latin typeface="Calibri" panose="020F0502020204030204" pitchFamily="34" charset="0"/>
              <a:cs typeface="Calibri" panose="020F0502020204030204" pitchFamily="34" charset="0"/>
            </a:endParaRPr>
          </a:p>
          <a:p>
            <a:endParaRPr lang="vi-VN">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p:txBody>
      </p:sp>
      <p:pic>
        <p:nvPicPr>
          <p:cNvPr id="6" name="Picture 5">
            <a:extLst>
              <a:ext uri="{FF2B5EF4-FFF2-40B4-BE49-F238E27FC236}">
                <a16:creationId xmlns="" xmlns:a16="http://schemas.microsoft.com/office/drawing/2014/main" id="{CBD7ED40-C4E9-4865-B3C3-0269ECB9A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4499" y="1714500"/>
            <a:ext cx="7937501" cy="5143500"/>
          </a:xfrm>
          <a:prstGeom prst="rect">
            <a:avLst/>
          </a:prstGeom>
        </p:spPr>
      </p:pic>
    </p:spTree>
    <p:extLst>
      <p:ext uri="{BB962C8B-B14F-4D97-AF65-F5344CB8AC3E}">
        <p14:creationId xmlns:p14="http://schemas.microsoft.com/office/powerpoint/2010/main" val="2033982860"/>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183</TotalTime>
  <Words>493</Words>
  <Application>Microsoft Office PowerPoint</Application>
  <PresentationFormat>Custom</PresentationFormat>
  <Paragraphs>62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PowerPoint Presentation</vt:lpstr>
      <vt:lpstr>Mục lục</vt:lpstr>
      <vt:lpstr>1. Elementor là gì?</vt:lpstr>
      <vt:lpstr>1. Elementor là gì?</vt:lpstr>
      <vt:lpstr>2.Ưu và nhược điểm của Elementor</vt:lpstr>
      <vt:lpstr>2.Ưu và nhược điểm của Elementor</vt:lpstr>
      <vt:lpstr>2.Ưu và nhược điểm của Elementor</vt:lpstr>
      <vt:lpstr>2.Ưu và nhược điểm của Elementor</vt:lpstr>
      <vt:lpstr>2.Ưu và nhược điểm của Elementor</vt:lpstr>
      <vt:lpstr>2.Ưu và nhược điểm của Elementor</vt:lpstr>
      <vt:lpstr>3. Tính năng của Elementor</vt:lpstr>
      <vt:lpstr>3. Tính năng của Elementor</vt:lpstr>
      <vt:lpstr>3. Tính năng của Elementor</vt:lpstr>
      <vt:lpstr>3. Tính năng của Elementor</vt:lpstr>
      <vt:lpstr>3. Tính năng của Elementor</vt:lpstr>
      <vt:lpstr>4. Cài đặt và sử dụng Elementor</vt:lpstr>
      <vt:lpstr>5.Tài liệu tham khảo</vt:lpstr>
      <vt:lpstr>PowerPoint Presentation</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PC</cp:lastModifiedBy>
  <cp:revision>115</cp:revision>
  <dcterms:created xsi:type="dcterms:W3CDTF">2020-10-12T03:19:50Z</dcterms:created>
  <dcterms:modified xsi:type="dcterms:W3CDTF">2020-10-12T08:30:31Z</dcterms:modified>
</cp:coreProperties>
</file>