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7" r:id="rId4"/>
    <p:sldId id="285" r:id="rId5"/>
    <p:sldId id="258" r:id="rId6"/>
    <p:sldId id="261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7" r:id="rId20"/>
    <p:sldId id="273" r:id="rId21"/>
    <p:sldId id="274" r:id="rId22"/>
    <p:sldId id="275" r:id="rId23"/>
    <p:sldId id="276" r:id="rId24"/>
    <p:sldId id="278" r:id="rId25"/>
    <p:sldId id="279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396" autoAdjust="0"/>
  </p:normalViewPr>
  <p:slideViewPr>
    <p:cSldViewPr snapToGrid="0">
      <p:cViewPr varScale="1">
        <p:scale>
          <a:sx n="53" d="100"/>
          <a:sy n="53" d="100"/>
        </p:scale>
        <p:origin x="13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E7480-8DD3-433B-85C9-471A847EE1E3}" type="datetimeFigureOut">
              <a:rPr lang="en-ID" smtClean="0"/>
              <a:t>27/04/2019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418D4-AA06-4A58-8E31-C3C1A0F5B4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7977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tahap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semua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nilai-nilai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dataset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diidentifikasi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dipelajari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beberapa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kasus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nilai-nilai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kosong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hilang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anomali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dataset,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dimana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nilai-nilai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perlu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diisi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biasanya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diisi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kemungkinan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paling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besar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diabaikan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dan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kasus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lain,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kosong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hilang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memang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dataset (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misalnya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kolom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pendapatan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rumah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tangga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seringkali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sengaja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dibiarkan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kosong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 orang-orang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pendapatan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tinggi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Pada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tahap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seharusnya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juga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mengidentifikasi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nilai-nilai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‘noisy’/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menggangu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misalnya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seharusnya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/data yang salah) dan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mengeluarkan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Selain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ketidak-konsistensian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(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variabel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seharusnya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juga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ditangani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pendapat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ahli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‘knowledge’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domain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bersangkutan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418D4-AA06-4A58-8E31-C3C1A0F5B432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750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A34-C556-4136-9C73-2E52C164561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2621-30A4-449B-8FB0-9F8E98895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8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A34-C556-4136-9C73-2E52C164561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2621-30A4-449B-8FB0-9F8E98895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8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A34-C556-4136-9C73-2E52C164561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2621-30A4-449B-8FB0-9F8E98895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8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A34-C556-4136-9C73-2E52C164561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2621-30A4-449B-8FB0-9F8E98895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9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A34-C556-4136-9C73-2E52C164561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2621-30A4-449B-8FB0-9F8E98895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8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A34-C556-4136-9C73-2E52C164561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2621-30A4-449B-8FB0-9F8E98895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A34-C556-4136-9C73-2E52C164561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2621-30A4-449B-8FB0-9F8E98895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1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A34-C556-4136-9C73-2E52C164561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2621-30A4-449B-8FB0-9F8E98895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3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A34-C556-4136-9C73-2E52C164561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2621-30A4-449B-8FB0-9F8E98895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1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A34-C556-4136-9C73-2E52C164561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2621-30A4-449B-8FB0-9F8E98895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8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FA34-C556-4136-9C73-2E52C164561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2621-30A4-449B-8FB0-9F8E98895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9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FFA34-C556-4136-9C73-2E52C164561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02621-30A4-449B-8FB0-9F8E98895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4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user_guide/merging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0769" y="618978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5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Cleansing</a:t>
            </a:r>
            <a:br>
              <a:rPr lang="en-US" sz="5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Manipulation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0769" y="3109668"/>
            <a:ext cx="9144000" cy="1655762"/>
          </a:xfrm>
        </p:spPr>
        <p:txBody>
          <a:bodyPr/>
          <a:lstStyle/>
          <a:p>
            <a:pPr algn="r"/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OmahTI Learning Center</a:t>
            </a:r>
            <a:br>
              <a:rPr lang="en-US" b="1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2256476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Jenis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Numerik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Kategorik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3124835"/>
            <a:ext cx="8864600" cy="280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7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Data numerik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Data yang bisa dihitung dan selalu direpresentasikan dengan angka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Diskrit	: memiliki awal/akhir, biasanya bernilai bulat (tapi tidak harus)</a:t>
            </a:r>
            <a:b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Contoh	: banyak kendaraan, hari kerja, dsb.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Kontinu	: tidak memiliki akhir, biasanya bisa bernilai tidak bulat</a:t>
            </a:r>
            <a:b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Contoh	: suhu hari ini, tinggi badan, dsb.</a:t>
            </a:r>
          </a:p>
        </p:txBody>
      </p:sp>
    </p:spTree>
    <p:extLst>
      <p:ext uri="{BB962C8B-B14F-4D97-AF65-F5344CB8AC3E}">
        <p14:creationId xmlns:p14="http://schemas.microsoft.com/office/powerpoint/2010/main" val="2940959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Data kategorik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Data yang tidak bisa direpresentasikan dengan angka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Binary	: yang hanya terdiri dari dua nilai</a:t>
            </a:r>
            <a:b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Contoh	: ya atau tidak, sudah atau belum, dsb.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Ordinal	: bisa terdiri dari lebih dari dua nilai, </a:t>
            </a:r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dan memiliki urutan</a:t>
            </a:r>
            <a:b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Contoh	: {jarang, biasa, sering}, {muda, tua}, {pertama, kedua, ketiga}, dsb.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Nominal	: bisa terdiri dari lebih dari dua nilai, dan tidak memiliki urutan</a:t>
            </a:r>
            <a:b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Contoh	: kota, komentar, dsb.</a:t>
            </a:r>
          </a:p>
        </p:txBody>
      </p:sp>
    </p:spTree>
    <p:extLst>
      <p:ext uri="{BB962C8B-B14F-4D97-AF65-F5344CB8AC3E}">
        <p14:creationId xmlns:p14="http://schemas.microsoft.com/office/powerpoint/2010/main" val="2008745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Data Cleansing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Handling redundancy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Handling structural errors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Handling missing values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Handling outliers</a:t>
            </a:r>
          </a:p>
        </p:txBody>
      </p:sp>
    </p:spTree>
    <p:extLst>
      <p:ext uri="{BB962C8B-B14F-4D97-AF65-F5344CB8AC3E}">
        <p14:creationId xmlns:p14="http://schemas.microsoft.com/office/powerpoint/2010/main" val="2449536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Handling Redundancy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108" y="2471942"/>
            <a:ext cx="4363783" cy="290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23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Handling Redundancy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363" y="1690688"/>
            <a:ext cx="3695274" cy="481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5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Structural Errors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719" y="1690688"/>
            <a:ext cx="7600561" cy="497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Structural Errors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For instance, you can check for typos or inconsistent capitalization. This is mostly a concern for categorical features, and you can look at your bar plots to check.</a:t>
            </a:r>
          </a:p>
        </p:txBody>
      </p:sp>
    </p:spTree>
    <p:extLst>
      <p:ext uri="{BB962C8B-B14F-4D97-AF65-F5344CB8AC3E}">
        <p14:creationId xmlns:p14="http://schemas.microsoft.com/office/powerpoint/2010/main" val="731997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Structural Errors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807" y="1690688"/>
            <a:ext cx="8414385" cy="46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67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Structural Errors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Finally, check for mislabeled classes, i.e. separate classes that should really be the same.</a:t>
            </a:r>
          </a:p>
          <a:p>
            <a:pPr lvl="1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e.g. If ’N/A’ and ’Not Applicable’ appear as two separate classes, you should combine them.</a:t>
            </a:r>
          </a:p>
          <a:p>
            <a:pPr lvl="1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e.g. ’IT’ and ’information_technology’ should be a single class.</a:t>
            </a:r>
          </a:p>
        </p:txBody>
      </p:sp>
    </p:spTree>
    <p:extLst>
      <p:ext uri="{BB962C8B-B14F-4D97-AF65-F5344CB8AC3E}">
        <p14:creationId xmlns:p14="http://schemas.microsoft.com/office/powerpoint/2010/main" val="381256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36" y="1690688"/>
            <a:ext cx="9071527" cy="47573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Oval 4"/>
          <p:cNvSpPr/>
          <p:nvPr/>
        </p:nvSpPr>
        <p:spPr>
          <a:xfrm>
            <a:off x="3896751" y="2212499"/>
            <a:ext cx="1631852" cy="16075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38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Missing Values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Modeling algorithm can not accept missing data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Two possible ways:</a:t>
            </a:r>
          </a:p>
          <a:p>
            <a:pPr lvl="1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Drop</a:t>
            </a:r>
          </a:p>
          <a:p>
            <a:pPr lvl="1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Impute</a:t>
            </a:r>
          </a:p>
          <a:p>
            <a:pPr marL="0" indent="0">
              <a:buNone/>
            </a:pP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102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Missing Values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838" y="1690688"/>
            <a:ext cx="5224323" cy="489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56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Missing Values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Drop	: can drop by rows or columns if unsignificant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Impute	: fill with median or mean (if numerical), or mode (if categorical)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Mean get stretched if outliers exist</a:t>
            </a:r>
          </a:p>
        </p:txBody>
      </p:sp>
    </p:spTree>
    <p:extLst>
      <p:ext uri="{BB962C8B-B14F-4D97-AF65-F5344CB8AC3E}">
        <p14:creationId xmlns:p14="http://schemas.microsoft.com/office/powerpoint/2010/main" val="4129827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Outliers</a:t>
            </a:r>
          </a:p>
        </p:txBody>
      </p:sp>
      <p:sp>
        <p:nvSpPr>
          <p:cNvPr id="6" name="Text Box 4"/>
          <p:cNvSpPr txBox="1"/>
          <p:nvPr/>
        </p:nvSpPr>
        <p:spPr>
          <a:xfrm>
            <a:off x="5652770" y="1691005"/>
            <a:ext cx="63417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Outliers can cause problems with certain types of models. For example, linear regression models are less robust to outliers than decision tree models.</a:t>
            </a:r>
          </a:p>
          <a:p>
            <a:endParaRPr lang="en-US"/>
          </a:p>
          <a:p>
            <a:r>
              <a:rPr lang="en-US"/>
              <a:t>In general, if you have a legitimate reason to remove an outlier, it will help your model’s performance.</a:t>
            </a:r>
          </a:p>
          <a:p>
            <a:endParaRPr lang="en-US"/>
          </a:p>
          <a:p>
            <a:r>
              <a:rPr lang="en-US"/>
              <a:t>However, outliers are innocent until proven guilty. You should never remove an outlier just because it’s a "big number." That big number could be very informative for your model.</a:t>
            </a:r>
          </a:p>
          <a:p>
            <a:endParaRPr lang="en-US"/>
          </a:p>
          <a:p>
            <a:r>
              <a:rPr lang="en-US"/>
              <a:t>We can’t stress this enough: you must have a good reason for removing an outlier, such as suspicious measurements that are unlikely to be real data.</a:t>
            </a:r>
          </a:p>
          <a:p>
            <a:endParaRPr lang="en-US"/>
          </a:p>
          <a:p>
            <a:r>
              <a:rPr lang="en-US"/>
              <a:t>Simply: there is no absolute rule to handle outliers</a:t>
            </a: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1005"/>
            <a:ext cx="4351655" cy="435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96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Data Manipulation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Data scaling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Dummy variable/one-hot encoding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Join table / merge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130818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Data Scaling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Very useful in algorithm that use “distance” in its process</a:t>
            </a:r>
            <a:b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e.g. K-Nearest Neighbor, Support Vector Machine, K-Means, etc.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Sometimes used in modeling using neural network or in image processing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36" y="3449730"/>
            <a:ext cx="3682928" cy="272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85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Data Manipulation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Change categorical data by create new columns whose values are binary</a:t>
            </a:r>
          </a:p>
        </p:txBody>
      </p:sp>
      <p:pic>
        <p:nvPicPr>
          <p:cNvPr id="5" name="Content Placeholder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24" y="2982351"/>
            <a:ext cx="1963538" cy="3508618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050" y="2982351"/>
            <a:ext cx="5863719" cy="350861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593345" y="4434204"/>
            <a:ext cx="1209821" cy="604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27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Join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Menggabungkan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2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buah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table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mencari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wawasan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baru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Jenis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Jenis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Join/Merge :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Left Join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Right Join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Outer Join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Inner Join</a:t>
            </a:r>
          </a:p>
          <a:p>
            <a:pPr marL="0" indent="0">
              <a:buNone/>
            </a:pPr>
            <a:r>
              <a:rPr lang="en-ID" dirty="0">
                <a:hlinkClick r:id="rId2"/>
              </a:rPr>
              <a:t>https://pandas.pydata.org/pandas-docs/stable/user_guide/merging.html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89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Case Study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AirBNB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849809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EF517-0A18-4D34-BF29-C43640F9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dilakukan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71D64-C05A-4650-8D89-1FC81DA4E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D" dirty="0"/>
              <a:t>Drop </a:t>
            </a:r>
            <a:r>
              <a:rPr lang="en-ID" dirty="0" err="1"/>
              <a:t>semua</a:t>
            </a:r>
            <a:r>
              <a:rPr lang="en-ID" dirty="0"/>
              <a:t> table yang </a:t>
            </a:r>
            <a:r>
              <a:rPr lang="en-ID" dirty="0" err="1"/>
              <a:t>mengandung</a:t>
            </a:r>
            <a:r>
              <a:rPr lang="en-ID" dirty="0"/>
              <a:t> </a:t>
            </a:r>
            <a:r>
              <a:rPr lang="en-ID" dirty="0" err="1"/>
              <a:t>url</a:t>
            </a:r>
            <a:endParaRPr lang="en-ID" dirty="0"/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Drop column yang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mengandung</a:t>
            </a:r>
            <a:r>
              <a:rPr lang="en-ID" dirty="0"/>
              <a:t> missing value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Isi </a:t>
            </a:r>
            <a:r>
              <a:rPr lang="en-ID" dirty="0" err="1"/>
              <a:t>coumn</a:t>
            </a:r>
            <a:r>
              <a:rPr lang="en-ID" dirty="0"/>
              <a:t> “</a:t>
            </a:r>
            <a:r>
              <a:rPr lang="en-ID" dirty="0" err="1"/>
              <a:t>cleaning_fee</a:t>
            </a:r>
            <a:r>
              <a:rPr lang="en-ID" dirty="0"/>
              <a:t>”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rata-</a:t>
            </a:r>
            <a:r>
              <a:rPr lang="en-ID" dirty="0" err="1"/>
              <a:t>ratanya</a:t>
            </a:r>
            <a:endParaRPr lang="en-ID" dirty="0"/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Drop </a:t>
            </a:r>
            <a:r>
              <a:rPr lang="en-ID" dirty="0" err="1"/>
              <a:t>semua</a:t>
            </a:r>
            <a:r>
              <a:rPr lang="en-ID" dirty="0"/>
              <a:t> data </a:t>
            </a:r>
            <a:r>
              <a:rPr lang="en-ID" dirty="0" err="1"/>
              <a:t>perumahan</a:t>
            </a:r>
            <a:r>
              <a:rPr lang="en-ID" dirty="0"/>
              <a:t>/hotel/</a:t>
            </a:r>
            <a:r>
              <a:rPr lang="en-ID" dirty="0" err="1"/>
              <a:t>apartemen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pernah</a:t>
            </a:r>
            <a:r>
              <a:rPr lang="en-ID" dirty="0"/>
              <a:t> </a:t>
            </a:r>
            <a:r>
              <a:rPr lang="en-ID" dirty="0" err="1"/>
              <a:t>direview</a:t>
            </a:r>
            <a:endParaRPr lang="en-ID" dirty="0"/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Check </a:t>
            </a:r>
            <a:r>
              <a:rPr lang="en-ID" dirty="0" err="1"/>
              <a:t>perumahan</a:t>
            </a:r>
            <a:r>
              <a:rPr lang="en-ID" dirty="0"/>
              <a:t>/hotel/</a:t>
            </a:r>
            <a:r>
              <a:rPr lang="en-ID" dirty="0" err="1"/>
              <a:t>apartemen</a:t>
            </a:r>
            <a:r>
              <a:rPr lang="en-ID" dirty="0"/>
              <a:t> yang </a:t>
            </a:r>
            <a:r>
              <a:rPr lang="en-ID" dirty="0" err="1"/>
              <a:t>dicatat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sekali</a:t>
            </a:r>
            <a:r>
              <a:rPr lang="en-ID" dirty="0"/>
              <a:t>.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hapus</a:t>
            </a:r>
            <a:r>
              <a:rPr lang="en-ID" dirty="0"/>
              <a:t> yang </a:t>
            </a:r>
            <a:r>
              <a:rPr lang="en-ID" dirty="0" err="1"/>
              <a:t>berulang</a:t>
            </a:r>
            <a:endParaRPr lang="en-ID" dirty="0"/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Lakukan</a:t>
            </a:r>
            <a:r>
              <a:rPr lang="en-ID" dirty="0"/>
              <a:t> Scaling pada data “</a:t>
            </a:r>
            <a:r>
              <a:rPr lang="en-ID" dirty="0" err="1"/>
              <a:t>cleaning_fee</a:t>
            </a:r>
            <a:r>
              <a:rPr lang="en-ID" dirty="0"/>
              <a:t>” dan “</a:t>
            </a:r>
            <a:r>
              <a:rPr lang="en-ID" dirty="0" err="1"/>
              <a:t>extra_people</a:t>
            </a:r>
            <a:r>
              <a:rPr lang="en-ID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Encoding “</a:t>
            </a:r>
            <a:r>
              <a:rPr lang="en-ID" dirty="0" err="1"/>
              <a:t>cancellation_policy</a:t>
            </a:r>
            <a:r>
              <a:rPr lang="en-ID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102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and why data cleansing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types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cleansing techniques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manipulation techniques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Case study: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AirBNB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56900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3274-C945-4CBF-BD20-C73BE16A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is Data Cleansing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5AE3E-4187-49BE-8BEB-0587A5CE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Identifying and removing (or correcting) inaccurate records from a dataset, table, or database and refers to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recognising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unfinished, unreliable, inaccurate or non-relevant parts of the data and then restoring,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remodelling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or removing the dirty or crude data.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3600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is Data Cleansing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“Clean” data to format that machine would understand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Change the looks of data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9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What is Data Cleansing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Very useful for modeling (using machine learning/statistical models)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Format that human understands != format that machine understands</a:t>
            </a:r>
          </a:p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63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Why Data Cleansing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825625"/>
            <a:ext cx="8953500" cy="40957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43117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Why Data Cleansing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“data scientists spend 80% of their time cleaning and manipulating data and only 20% of their time actually analyzing it.”</a:t>
            </a:r>
          </a:p>
        </p:txBody>
      </p:sp>
    </p:spTree>
    <p:extLst>
      <p:ext uri="{BB962C8B-B14F-4D97-AF65-F5344CB8AC3E}">
        <p14:creationId xmlns:p14="http://schemas.microsoft.com/office/powerpoint/2010/main" val="4814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Why Data Cleansing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Better data beats fancier algorithms.</a:t>
            </a:r>
          </a:p>
          <a:p>
            <a:pPr lvl="1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In fact, if you have a properly cleaned dataset, even simple algorithms can learn impressive insights from the data!</a:t>
            </a:r>
          </a:p>
          <a:p>
            <a:pPr lvl="0"/>
            <a:r>
              <a:rPr lang="en-US" altLang="en-US" b="1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ifferent types of data will require different types of cleaning. </a:t>
            </a:r>
          </a:p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83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714</Words>
  <Application>Microsoft Office PowerPoint</Application>
  <PresentationFormat>Widescreen</PresentationFormat>
  <Paragraphs>102</Paragraphs>
  <Slides>29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Segoe UI</vt:lpstr>
      <vt:lpstr>Office Theme</vt:lpstr>
      <vt:lpstr>Data Cleansing and Manipulation</vt:lpstr>
      <vt:lpstr>Review</vt:lpstr>
      <vt:lpstr>Outline</vt:lpstr>
      <vt:lpstr>What is Data Cleansing</vt:lpstr>
      <vt:lpstr>What is Data Cleansing</vt:lpstr>
      <vt:lpstr>What is Data Cleansing (cont.)</vt:lpstr>
      <vt:lpstr>Why Data Cleansing</vt:lpstr>
      <vt:lpstr>Why Data Cleansing (cont.)</vt:lpstr>
      <vt:lpstr>Why Data Cleansing (cont.)</vt:lpstr>
      <vt:lpstr>Jenis data</vt:lpstr>
      <vt:lpstr>Data numerik</vt:lpstr>
      <vt:lpstr>Data kategorik</vt:lpstr>
      <vt:lpstr>Data Cleansing Techniques</vt:lpstr>
      <vt:lpstr>Handling Redundancy</vt:lpstr>
      <vt:lpstr>Handling Redundancy</vt:lpstr>
      <vt:lpstr>Structural Errors</vt:lpstr>
      <vt:lpstr>Structural Errors</vt:lpstr>
      <vt:lpstr>Structural Errors</vt:lpstr>
      <vt:lpstr>Structural Errors</vt:lpstr>
      <vt:lpstr>Missing Values</vt:lpstr>
      <vt:lpstr>Missing Values</vt:lpstr>
      <vt:lpstr>Missing Values</vt:lpstr>
      <vt:lpstr>Outliers</vt:lpstr>
      <vt:lpstr>Data Manipulation</vt:lpstr>
      <vt:lpstr>Data Scaling</vt:lpstr>
      <vt:lpstr>Data Manipulation</vt:lpstr>
      <vt:lpstr>Join</vt:lpstr>
      <vt:lpstr>Case Study</vt:lpstr>
      <vt:lpstr>Yang Harus dilakukan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Cleansing</dc:title>
  <dc:creator>asus</dc:creator>
  <cp:lastModifiedBy>ANDIKA RAHIM DARUSALAM</cp:lastModifiedBy>
  <cp:revision>168</cp:revision>
  <dcterms:created xsi:type="dcterms:W3CDTF">2019-04-25T15:07:58Z</dcterms:created>
  <dcterms:modified xsi:type="dcterms:W3CDTF">2019-04-27T19:36:25Z</dcterms:modified>
</cp:coreProperties>
</file>