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55BC60-2DB2-41FC-93BF-60F9C39D1198}">
  <a:tblStyle styleId="{8D55BC60-2DB2-41FC-93BF-60F9C39D1198}" styleName="Table_0">
    <a:wholeTbl>
      <a:tcTxStyle b="off" i="off">
        <a:font>
          <a:latin typeface="Calibri"/>
          <a:ea typeface="Calibri"/>
          <a:cs typeface="Calibri"/>
        </a:font>
        <a:schemeClr val="dk1"/>
      </a:tcTxStyle>
      <a:tcStyle>
        <a:tcBdr>
          <a:left>
            <a:ln cap="flat" cmpd="sng" w="12700">
              <a:solidFill>
                <a:schemeClr val="accent4"/>
              </a:solidFill>
              <a:prstDash val="solid"/>
              <a:round/>
              <a:headEnd len="sm" w="sm" type="none"/>
              <a:tailEnd len="sm" w="sm" type="none"/>
            </a:ln>
          </a:left>
          <a:right>
            <a:ln cap="flat" cmpd="sng" w="12700">
              <a:solidFill>
                <a:schemeClr val="accent4"/>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12700">
              <a:solidFill>
                <a:schemeClr val="accent4"/>
              </a:solidFill>
              <a:prstDash val="solid"/>
              <a:round/>
              <a:headEnd len="sm" w="sm" type="none"/>
              <a:tailEnd len="sm" w="sm" type="none"/>
            </a:ln>
          </a:insideH>
          <a:insideV>
            <a:ln cap="flat" cmpd="sng" w="12700">
              <a:solidFill>
                <a:schemeClr val="accent4"/>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4">
              <a:alpha val="20000"/>
            </a:schemeClr>
          </a:solidFill>
        </a:fill>
      </a:tcStyle>
    </a:band1H>
    <a:band2H>
      <a:tcTxStyle b="off" i="off"/>
    </a:band2H>
    <a:band1V>
      <a:tcTxStyle b="off" i="off"/>
      <a:tcStyle>
        <a:fill>
          <a:solidFill>
            <a:schemeClr val="accent4">
              <a:alpha val="20000"/>
            </a:schemeClr>
          </a:solidFill>
        </a:fill>
      </a:tcStyle>
    </a:band1V>
    <a:band2V>
      <a:tcTxStyle b="off" i="off"/>
    </a:band2V>
    <a:lastCol>
      <a:tcTxStyle b="on" i="off"/>
    </a:lastCol>
    <a:firstCol>
      <a:tcTxStyle b="on" i="off"/>
    </a:firstCol>
    <a:lastRow>
      <a:tcTxStyle b="on" i="off"/>
      <a:tcStyle>
        <a:tcBdr>
          <a:top>
            <a:ln cap="flat" cmpd="sng" w="50800">
              <a:solidFill>
                <a:schemeClr val="accent4"/>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accent4"/>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D661F696-45E6-4F0C-A8E1-B6A841D05E66}"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A"/>
          </a:solidFill>
        </a:fill>
      </a:tcStyle>
    </a:wholeTbl>
    <a:band1H>
      <a:tcTxStyle b="off" i="off"/>
      <a:tcStyle>
        <a:fill>
          <a:solidFill>
            <a:srgbClr val="CACED1"/>
          </a:solidFill>
        </a:fill>
      </a:tcStyle>
    </a:band1H>
    <a:band2H>
      <a:tcTxStyle b="off" i="off"/>
    </a:band2H>
    <a:band1V>
      <a:tcTxStyle b="off" i="off"/>
      <a:tcStyle>
        <a:fill>
          <a:solidFill>
            <a:srgbClr val="CACED1"/>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65ad48392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65ad48392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365ad48392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65ad483920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65ad483920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365ad483920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over">
    <p:spTree>
      <p:nvGrpSpPr>
        <p:cNvPr id="14" name="Shape 14"/>
        <p:cNvGrpSpPr/>
        <p:nvPr/>
      </p:nvGrpSpPr>
      <p:grpSpPr>
        <a:xfrm>
          <a:off x="0" y="0"/>
          <a:ext cx="0" cy="0"/>
          <a:chOff x="0" y="0"/>
          <a:chExt cx="0" cy="0"/>
        </a:xfrm>
      </p:grpSpPr>
      <p:sp>
        <p:nvSpPr>
          <p:cNvPr id="15" name="Google Shape;15;p2"/>
          <p:cNvSpPr txBox="1"/>
          <p:nvPr>
            <p:ph type="ctrTitle"/>
          </p:nvPr>
        </p:nvSpPr>
        <p:spPr>
          <a:xfrm>
            <a:off x="1524000" y="4698999"/>
            <a:ext cx="9144000" cy="113506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400"/>
              <a:buFont typeface="Arial"/>
              <a:buNone/>
              <a:defRPr sz="4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 type="subTitle"/>
          </p:nvPr>
        </p:nvSpPr>
        <p:spPr>
          <a:xfrm>
            <a:off x="1524000" y="5926138"/>
            <a:ext cx="9144000" cy="7159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atin typeface="Arial"/>
                <a:ea typeface="Arial"/>
                <a:cs typeface="Arial"/>
                <a:sym typeface="Arial"/>
              </a:defRPr>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12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17" name="Google Shape;17;p2"/>
          <p:cNvGrpSpPr/>
          <p:nvPr/>
        </p:nvGrpSpPr>
        <p:grpSpPr>
          <a:xfrm>
            <a:off x="0" y="4048503"/>
            <a:ext cx="12191999" cy="157339"/>
            <a:chOff x="1" y="4541660"/>
            <a:chExt cx="9144000" cy="151705"/>
          </a:xfrm>
        </p:grpSpPr>
        <p:sp>
          <p:nvSpPr>
            <p:cNvPr id="18" name="Google Shape;18;p2"/>
            <p:cNvSpPr/>
            <p:nvPr/>
          </p:nvSpPr>
          <p:spPr>
            <a:xfrm>
              <a:off x="1" y="4541660"/>
              <a:ext cx="3047368" cy="151705"/>
            </a:xfrm>
            <a:prstGeom prst="rect">
              <a:avLst/>
            </a:prstGeom>
            <a:solidFill>
              <a:srgbClr val="293C9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2"/>
            <p:cNvSpPr/>
            <p:nvPr/>
          </p:nvSpPr>
          <p:spPr>
            <a:xfrm>
              <a:off x="3053058" y="4541660"/>
              <a:ext cx="3047368" cy="151705"/>
            </a:xfrm>
            <a:prstGeom prst="rect">
              <a:avLst/>
            </a:prstGeom>
            <a:solidFill>
              <a:srgbClr val="F1F1F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2"/>
            <p:cNvSpPr/>
            <p:nvPr/>
          </p:nvSpPr>
          <p:spPr>
            <a:xfrm>
              <a:off x="6096633" y="4541660"/>
              <a:ext cx="3047368" cy="151705"/>
            </a:xfrm>
            <a:prstGeom prst="rect">
              <a:avLst/>
            </a:prstGeom>
            <a:solidFill>
              <a:srgbClr val="06F8D0"/>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1" name="Google Shape;21;p2"/>
          <p:cNvSpPr/>
          <p:nvPr>
            <p:ph idx="2" type="pic"/>
          </p:nvPr>
        </p:nvSpPr>
        <p:spPr>
          <a:xfrm>
            <a:off x="0" y="0"/>
            <a:ext cx="12191999" cy="3945276"/>
          </a:xfrm>
          <a:prstGeom prst="rect">
            <a:avLst/>
          </a:prstGeom>
          <a:solidFill>
            <a:schemeClr val="lt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1">
    <p:bg>
      <p:bgPr>
        <a:solidFill>
          <a:schemeClr val="lt1"/>
        </a:solidFill>
      </p:bgPr>
    </p:bg>
    <p:spTree>
      <p:nvGrpSpPr>
        <p:cNvPr id="22" name="Shape 22"/>
        <p:cNvGrpSpPr/>
        <p:nvPr/>
      </p:nvGrpSpPr>
      <p:grpSpPr>
        <a:xfrm>
          <a:off x="0" y="0"/>
          <a:ext cx="0" cy="0"/>
          <a:chOff x="0" y="0"/>
          <a:chExt cx="0" cy="0"/>
        </a:xfrm>
      </p:grpSpPr>
      <p:sp>
        <p:nvSpPr>
          <p:cNvPr id="23" name="Google Shape;23;p3"/>
          <p:cNvSpPr txBox="1"/>
          <p:nvPr>
            <p:ph type="title"/>
          </p:nvPr>
        </p:nvSpPr>
        <p:spPr>
          <a:xfrm>
            <a:off x="1952625" y="697476"/>
            <a:ext cx="9401175" cy="95940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90000"/>
              </a:lnSpc>
              <a:spcBef>
                <a:spcPts val="12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12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12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12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p:nvPr/>
        </p:nvSpPr>
        <p:spPr>
          <a:xfrm>
            <a:off x="1400175" y="7"/>
            <a:ext cx="10791824" cy="697476"/>
          </a:xfrm>
          <a:prstGeom prst="rect">
            <a:avLst/>
          </a:prstGeom>
          <a:solidFill>
            <a:schemeClr val="lt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3"/>
          <p:cNvSpPr/>
          <p:nvPr/>
        </p:nvSpPr>
        <p:spPr>
          <a:xfrm>
            <a:off x="0" y="0"/>
            <a:ext cx="431187" cy="1463195"/>
          </a:xfrm>
          <a:prstGeom prst="rect">
            <a:avLst/>
          </a:prstGeom>
          <a:solidFill>
            <a:srgbClr val="293C9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3"/>
          <p:cNvSpPr/>
          <p:nvPr/>
        </p:nvSpPr>
        <p:spPr>
          <a:xfrm>
            <a:off x="435925" y="0"/>
            <a:ext cx="431187" cy="1257551"/>
          </a:xfrm>
          <a:prstGeom prst="rect">
            <a:avLst/>
          </a:prstGeom>
          <a:solidFill>
            <a:srgbClr val="F1F1F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 name="Google Shape;28;p3"/>
          <p:cNvSpPr/>
          <p:nvPr/>
        </p:nvSpPr>
        <p:spPr>
          <a:xfrm>
            <a:off x="862373" y="0"/>
            <a:ext cx="431187" cy="994102"/>
          </a:xfrm>
          <a:prstGeom prst="rect">
            <a:avLst/>
          </a:prstGeom>
          <a:solidFill>
            <a:srgbClr val="06F8D0"/>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A picture containing email&#10;&#10;Description automatically generated" id="29" name="Google Shape;29;p3"/>
          <p:cNvPicPr preferRelativeResize="0"/>
          <p:nvPr/>
        </p:nvPicPr>
        <p:blipFill rotWithShape="1">
          <a:blip r:embed="rId2">
            <a:alphaModFix/>
          </a:blip>
          <a:srcRect b="0" l="0" r="0" t="0"/>
          <a:stretch/>
        </p:blipFill>
        <p:spPr>
          <a:xfrm>
            <a:off x="9717588" y="6176963"/>
            <a:ext cx="2474412" cy="725932"/>
          </a:xfrm>
          <a:prstGeom prst="rect">
            <a:avLst/>
          </a:prstGeom>
          <a:noFill/>
          <a:ln>
            <a:noFill/>
          </a:ln>
        </p:spPr>
      </p:pic>
      <p:pic>
        <p:nvPicPr>
          <p:cNvPr id="30" name="Google Shape;30;p3"/>
          <p:cNvPicPr preferRelativeResize="0"/>
          <p:nvPr/>
        </p:nvPicPr>
        <p:blipFill rotWithShape="1">
          <a:blip r:embed="rId3">
            <a:alphaModFix/>
          </a:blip>
          <a:srcRect b="38642" l="18529" r="15956" t="34797"/>
          <a:stretch/>
        </p:blipFill>
        <p:spPr>
          <a:xfrm>
            <a:off x="10745838" y="803669"/>
            <a:ext cx="1267027" cy="51355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spTree>
      <p:nvGrpSpPr>
        <p:cNvPr id="31" name="Shape 31"/>
        <p:cNvGrpSpPr/>
        <p:nvPr/>
      </p:nvGrpSpPr>
      <p:grpSpPr>
        <a:xfrm>
          <a:off x="0" y="0"/>
          <a:ext cx="0" cy="0"/>
          <a:chOff x="0" y="0"/>
          <a:chExt cx="0" cy="0"/>
        </a:xfrm>
      </p:grpSpPr>
      <p:sp>
        <p:nvSpPr>
          <p:cNvPr id="32" name="Google Shape;32;p4"/>
          <p:cNvSpPr txBox="1"/>
          <p:nvPr>
            <p:ph type="title"/>
          </p:nvPr>
        </p:nvSpPr>
        <p:spPr>
          <a:xfrm>
            <a:off x="831850" y="1709738"/>
            <a:ext cx="6011863"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sz="4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 type="body"/>
          </p:nvPr>
        </p:nvSpPr>
        <p:spPr>
          <a:xfrm>
            <a:off x="831850" y="4589463"/>
            <a:ext cx="6011863"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latin typeface="Arial"/>
                <a:ea typeface="Arial"/>
                <a:cs typeface="Arial"/>
                <a:sym typeface="Arial"/>
              </a:defRPr>
            </a:lvl1pPr>
            <a:lvl2pPr indent="-228600" lvl="1" marL="914400" algn="l">
              <a:lnSpc>
                <a:spcPct val="90000"/>
              </a:lnSpc>
              <a:spcBef>
                <a:spcPts val="1200"/>
              </a:spcBef>
              <a:spcAft>
                <a:spcPts val="0"/>
              </a:spcAft>
              <a:buClr>
                <a:srgbClr val="888888"/>
              </a:buClr>
              <a:buSzPts val="2000"/>
              <a:buNone/>
              <a:defRPr sz="2000">
                <a:solidFill>
                  <a:srgbClr val="888888"/>
                </a:solidFill>
              </a:defRPr>
            </a:lvl2pPr>
            <a:lvl3pPr indent="-228600" lvl="2" marL="1371600" algn="l">
              <a:lnSpc>
                <a:spcPct val="90000"/>
              </a:lnSpc>
              <a:spcBef>
                <a:spcPts val="1200"/>
              </a:spcBef>
              <a:spcAft>
                <a:spcPts val="0"/>
              </a:spcAft>
              <a:buClr>
                <a:srgbClr val="888888"/>
              </a:buClr>
              <a:buSzPts val="1800"/>
              <a:buNone/>
              <a:defRPr sz="1800">
                <a:solidFill>
                  <a:srgbClr val="888888"/>
                </a:solidFill>
              </a:defRPr>
            </a:lvl3pPr>
            <a:lvl4pPr indent="-228600" lvl="3" marL="1828800" algn="l">
              <a:lnSpc>
                <a:spcPct val="90000"/>
              </a:lnSpc>
              <a:spcBef>
                <a:spcPts val="1200"/>
              </a:spcBef>
              <a:spcAft>
                <a:spcPts val="0"/>
              </a:spcAft>
              <a:buClr>
                <a:srgbClr val="888888"/>
              </a:buClr>
              <a:buSzPts val="1600"/>
              <a:buNone/>
              <a:defRPr sz="1600">
                <a:solidFill>
                  <a:srgbClr val="888888"/>
                </a:solidFill>
              </a:defRPr>
            </a:lvl4pPr>
            <a:lvl5pPr indent="-228600" lvl="4" marL="2286000" algn="l">
              <a:lnSpc>
                <a:spcPct val="90000"/>
              </a:lnSpc>
              <a:spcBef>
                <a:spcPts val="1200"/>
              </a:spcBef>
              <a:spcAft>
                <a:spcPts val="0"/>
              </a:spcAft>
              <a:buClr>
                <a:srgbClr val="888888"/>
              </a:buClr>
              <a:buSzPts val="1600"/>
              <a:buNone/>
              <a:defRPr sz="1600">
                <a:solidFill>
                  <a:srgbClr val="888888"/>
                </a:solidFill>
              </a:defRPr>
            </a:lvl5pPr>
            <a:lvl6pPr indent="-228600" lvl="5" marL="2743200" algn="l">
              <a:lnSpc>
                <a:spcPct val="90000"/>
              </a:lnSpc>
              <a:spcBef>
                <a:spcPts val="12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4"/>
          <p:cNvSpPr/>
          <p:nvPr/>
        </p:nvSpPr>
        <p:spPr>
          <a:xfrm>
            <a:off x="7121790" y="0"/>
            <a:ext cx="433854" cy="5929014"/>
          </a:xfrm>
          <a:prstGeom prst="rect">
            <a:avLst/>
          </a:prstGeom>
          <a:solidFill>
            <a:srgbClr val="293C9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4"/>
          <p:cNvSpPr/>
          <p:nvPr/>
        </p:nvSpPr>
        <p:spPr>
          <a:xfrm>
            <a:off x="7550876" y="0"/>
            <a:ext cx="433854" cy="5606724"/>
          </a:xfrm>
          <a:prstGeom prst="rect">
            <a:avLst/>
          </a:prstGeom>
          <a:solidFill>
            <a:srgbClr val="F1F1F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 name="Google Shape;36;p4"/>
          <p:cNvSpPr/>
          <p:nvPr/>
        </p:nvSpPr>
        <p:spPr>
          <a:xfrm>
            <a:off x="7989497" y="0"/>
            <a:ext cx="433854" cy="5192892"/>
          </a:xfrm>
          <a:prstGeom prst="rect">
            <a:avLst/>
          </a:prstGeom>
          <a:solidFill>
            <a:srgbClr val="06F8D0"/>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A picture containing email&#10;&#10;Description automatically generated" id="37" name="Google Shape;37;p4"/>
          <p:cNvPicPr preferRelativeResize="0"/>
          <p:nvPr/>
        </p:nvPicPr>
        <p:blipFill rotWithShape="1">
          <a:blip r:embed="rId2">
            <a:alphaModFix/>
          </a:blip>
          <a:srcRect b="0" l="0" r="0" t="0"/>
          <a:stretch/>
        </p:blipFill>
        <p:spPr>
          <a:xfrm>
            <a:off x="9717588" y="6132068"/>
            <a:ext cx="2474412" cy="725932"/>
          </a:xfrm>
          <a:prstGeom prst="rect">
            <a:avLst/>
          </a:prstGeom>
          <a:noFill/>
          <a:ln>
            <a:noFill/>
          </a:ln>
        </p:spPr>
      </p:pic>
      <p:pic>
        <p:nvPicPr>
          <p:cNvPr id="38" name="Google Shape;38;p4"/>
          <p:cNvPicPr preferRelativeResize="0"/>
          <p:nvPr/>
        </p:nvPicPr>
        <p:blipFill rotWithShape="1">
          <a:blip r:embed="rId3">
            <a:alphaModFix/>
          </a:blip>
          <a:srcRect b="38642" l="18529" r="15956" t="34797"/>
          <a:stretch/>
        </p:blipFill>
        <p:spPr>
          <a:xfrm>
            <a:off x="10745838" y="803669"/>
            <a:ext cx="1267027" cy="51355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spTree>
      <p:nvGrpSpPr>
        <p:cNvPr id="39" name="Shape 39"/>
        <p:cNvGrpSpPr/>
        <p:nvPr/>
      </p:nvGrpSpPr>
      <p:grpSpPr>
        <a:xfrm>
          <a:off x="0" y="0"/>
          <a:ext cx="0" cy="0"/>
          <a:chOff x="0" y="0"/>
          <a:chExt cx="0" cy="0"/>
        </a:xfrm>
      </p:grpSpPr>
      <p:grpSp>
        <p:nvGrpSpPr>
          <p:cNvPr id="40" name="Google Shape;40;p5"/>
          <p:cNvGrpSpPr/>
          <p:nvPr/>
        </p:nvGrpSpPr>
        <p:grpSpPr>
          <a:xfrm>
            <a:off x="0" y="5976939"/>
            <a:ext cx="12192000" cy="881061"/>
            <a:chOff x="120472200" y="174891700"/>
            <a:chExt cx="16264893" cy="1173486"/>
          </a:xfrm>
        </p:grpSpPr>
        <p:sp>
          <p:nvSpPr>
            <p:cNvPr id="41" name="Google Shape;41;p5"/>
            <p:cNvSpPr/>
            <p:nvPr/>
          </p:nvSpPr>
          <p:spPr>
            <a:xfrm>
              <a:off x="120472200" y="174891700"/>
              <a:ext cx="5419093" cy="203200"/>
            </a:xfrm>
            <a:prstGeom prst="rect">
              <a:avLst/>
            </a:prstGeom>
            <a:solidFill>
              <a:srgbClr val="293C9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 name="Google Shape;42;p5"/>
            <p:cNvSpPr/>
            <p:nvPr/>
          </p:nvSpPr>
          <p:spPr>
            <a:xfrm>
              <a:off x="125895100" y="174891700"/>
              <a:ext cx="5419093" cy="203200"/>
            </a:xfrm>
            <a:prstGeom prst="rect">
              <a:avLst/>
            </a:prstGeom>
            <a:solidFill>
              <a:srgbClr val="F1F1F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 name="Google Shape;43;p5"/>
            <p:cNvSpPr/>
            <p:nvPr/>
          </p:nvSpPr>
          <p:spPr>
            <a:xfrm>
              <a:off x="131318000" y="174891700"/>
              <a:ext cx="5419093" cy="203200"/>
            </a:xfrm>
            <a:prstGeom prst="rect">
              <a:avLst/>
            </a:prstGeom>
            <a:solidFill>
              <a:srgbClr val="06F8D0"/>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p5"/>
            <p:cNvSpPr/>
            <p:nvPr/>
          </p:nvSpPr>
          <p:spPr>
            <a:xfrm>
              <a:off x="120472200" y="175158400"/>
              <a:ext cx="16264893" cy="906786"/>
            </a:xfrm>
            <a:prstGeom prst="rect">
              <a:avLst/>
            </a:prstGeom>
            <a:solidFill>
              <a:schemeClr val="lt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5" name="Google Shape;4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
          <p:cNvSpPr txBox="1"/>
          <p:nvPr>
            <p:ph idx="1" type="body"/>
          </p:nvPr>
        </p:nvSpPr>
        <p:spPr>
          <a:xfrm>
            <a:off x="838200" y="1825625"/>
            <a:ext cx="10515600" cy="4014789"/>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90000"/>
              </a:lnSpc>
              <a:spcBef>
                <a:spcPts val="12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12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12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12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5"/>
          <p:cNvSpPr txBox="1"/>
          <p:nvPr>
            <p:ph idx="12" type="sldNum"/>
          </p:nvPr>
        </p:nvSpPr>
        <p:spPr>
          <a:xfrm>
            <a:off x="838200" y="6335026"/>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descr="A picture containing email&#10;&#10;Description automatically generated" id="48" name="Google Shape;48;p5"/>
          <p:cNvPicPr preferRelativeResize="0"/>
          <p:nvPr/>
        </p:nvPicPr>
        <p:blipFill rotWithShape="1">
          <a:blip r:embed="rId2">
            <a:alphaModFix/>
          </a:blip>
          <a:srcRect b="0" l="0" r="0" t="0"/>
          <a:stretch/>
        </p:blipFill>
        <p:spPr>
          <a:xfrm>
            <a:off x="9717586" y="6154622"/>
            <a:ext cx="2474412" cy="725932"/>
          </a:xfrm>
          <a:prstGeom prst="rect">
            <a:avLst/>
          </a:prstGeom>
          <a:noFill/>
          <a:ln>
            <a:noFill/>
          </a:ln>
        </p:spPr>
      </p:pic>
      <p:pic>
        <p:nvPicPr>
          <p:cNvPr id="49" name="Google Shape;49;p5"/>
          <p:cNvPicPr preferRelativeResize="0"/>
          <p:nvPr/>
        </p:nvPicPr>
        <p:blipFill rotWithShape="1">
          <a:blip r:embed="rId3">
            <a:alphaModFix/>
          </a:blip>
          <a:srcRect b="38642" l="18529" r="15956" t="34797"/>
          <a:stretch/>
        </p:blipFill>
        <p:spPr>
          <a:xfrm>
            <a:off x="10745838" y="803669"/>
            <a:ext cx="1267027" cy="51355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 1">
    <p:spTree>
      <p:nvGrpSpPr>
        <p:cNvPr id="50" name="Shape 50"/>
        <p:cNvGrpSpPr/>
        <p:nvPr/>
      </p:nvGrpSpPr>
      <p:grpSpPr>
        <a:xfrm>
          <a:off x="0" y="0"/>
          <a:ext cx="0" cy="0"/>
          <a:chOff x="0" y="0"/>
          <a:chExt cx="0" cy="0"/>
        </a:xfrm>
      </p:grpSpPr>
      <p:sp>
        <p:nvSpPr>
          <p:cNvPr id="51" name="Google Shape;51;p6"/>
          <p:cNvSpPr txBox="1"/>
          <p:nvPr>
            <p:ph type="title"/>
          </p:nvPr>
        </p:nvSpPr>
        <p:spPr>
          <a:xfrm>
            <a:off x="1514474" y="3429000"/>
            <a:ext cx="9832975" cy="11334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sz="4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 type="body"/>
          </p:nvPr>
        </p:nvSpPr>
        <p:spPr>
          <a:xfrm>
            <a:off x="1514474" y="4589463"/>
            <a:ext cx="9832975"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latin typeface="Arial"/>
                <a:ea typeface="Arial"/>
                <a:cs typeface="Arial"/>
                <a:sym typeface="Arial"/>
              </a:defRPr>
            </a:lvl1pPr>
            <a:lvl2pPr indent="-228600" lvl="1" marL="914400" algn="l">
              <a:lnSpc>
                <a:spcPct val="90000"/>
              </a:lnSpc>
              <a:spcBef>
                <a:spcPts val="1200"/>
              </a:spcBef>
              <a:spcAft>
                <a:spcPts val="0"/>
              </a:spcAft>
              <a:buClr>
                <a:srgbClr val="888888"/>
              </a:buClr>
              <a:buSzPts val="2000"/>
              <a:buNone/>
              <a:defRPr sz="2000">
                <a:solidFill>
                  <a:srgbClr val="888888"/>
                </a:solidFill>
              </a:defRPr>
            </a:lvl2pPr>
            <a:lvl3pPr indent="-228600" lvl="2" marL="1371600" algn="l">
              <a:lnSpc>
                <a:spcPct val="90000"/>
              </a:lnSpc>
              <a:spcBef>
                <a:spcPts val="1200"/>
              </a:spcBef>
              <a:spcAft>
                <a:spcPts val="0"/>
              </a:spcAft>
              <a:buClr>
                <a:srgbClr val="888888"/>
              </a:buClr>
              <a:buSzPts val="1800"/>
              <a:buNone/>
              <a:defRPr sz="1800">
                <a:solidFill>
                  <a:srgbClr val="888888"/>
                </a:solidFill>
              </a:defRPr>
            </a:lvl3pPr>
            <a:lvl4pPr indent="-228600" lvl="3" marL="1828800" algn="l">
              <a:lnSpc>
                <a:spcPct val="90000"/>
              </a:lnSpc>
              <a:spcBef>
                <a:spcPts val="1200"/>
              </a:spcBef>
              <a:spcAft>
                <a:spcPts val="0"/>
              </a:spcAft>
              <a:buClr>
                <a:srgbClr val="888888"/>
              </a:buClr>
              <a:buSzPts val="1600"/>
              <a:buNone/>
              <a:defRPr sz="1600">
                <a:solidFill>
                  <a:srgbClr val="888888"/>
                </a:solidFill>
              </a:defRPr>
            </a:lvl4pPr>
            <a:lvl5pPr indent="-228600" lvl="4" marL="2286000" algn="l">
              <a:lnSpc>
                <a:spcPct val="90000"/>
              </a:lnSpc>
              <a:spcBef>
                <a:spcPts val="1200"/>
              </a:spcBef>
              <a:spcAft>
                <a:spcPts val="0"/>
              </a:spcAft>
              <a:buClr>
                <a:srgbClr val="888888"/>
              </a:buClr>
              <a:buSzPts val="1600"/>
              <a:buNone/>
              <a:defRPr sz="1600">
                <a:solidFill>
                  <a:srgbClr val="888888"/>
                </a:solidFill>
              </a:defRPr>
            </a:lvl5pPr>
            <a:lvl6pPr indent="-228600" lvl="5" marL="2743200" algn="l">
              <a:lnSpc>
                <a:spcPct val="90000"/>
              </a:lnSpc>
              <a:spcBef>
                <a:spcPts val="12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3" name="Google Shape;53;p6"/>
          <p:cNvSpPr/>
          <p:nvPr/>
        </p:nvSpPr>
        <p:spPr>
          <a:xfrm>
            <a:off x="0" y="0"/>
            <a:ext cx="431187" cy="3781175"/>
          </a:xfrm>
          <a:prstGeom prst="rect">
            <a:avLst/>
          </a:prstGeom>
          <a:solidFill>
            <a:srgbClr val="293C9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p6"/>
          <p:cNvSpPr/>
          <p:nvPr/>
        </p:nvSpPr>
        <p:spPr>
          <a:xfrm>
            <a:off x="435925" y="0"/>
            <a:ext cx="431187" cy="3575531"/>
          </a:xfrm>
          <a:prstGeom prst="rect">
            <a:avLst/>
          </a:prstGeom>
          <a:solidFill>
            <a:srgbClr val="F1F1F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6"/>
          <p:cNvSpPr/>
          <p:nvPr/>
        </p:nvSpPr>
        <p:spPr>
          <a:xfrm>
            <a:off x="862373" y="0"/>
            <a:ext cx="431187" cy="3312082"/>
          </a:xfrm>
          <a:prstGeom prst="rect">
            <a:avLst/>
          </a:prstGeom>
          <a:solidFill>
            <a:srgbClr val="06F8D0"/>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A picture containing logo&#10;&#10;Description automatically generated" id="56" name="Google Shape;56;p6"/>
          <p:cNvPicPr preferRelativeResize="0"/>
          <p:nvPr/>
        </p:nvPicPr>
        <p:blipFill rotWithShape="1">
          <a:blip r:embed="rId2">
            <a:alphaModFix/>
          </a:blip>
          <a:srcRect b="0" l="0" r="0" t="0"/>
          <a:stretch/>
        </p:blipFill>
        <p:spPr>
          <a:xfrm>
            <a:off x="11353800" y="-366"/>
            <a:ext cx="838199" cy="697476"/>
          </a:xfrm>
          <a:prstGeom prst="rect">
            <a:avLst/>
          </a:prstGeom>
          <a:noFill/>
          <a:ln>
            <a:noFill/>
          </a:ln>
        </p:spPr>
      </p:pic>
      <p:sp>
        <p:nvSpPr>
          <p:cNvPr id="57" name="Google Shape;57;p6"/>
          <p:cNvSpPr/>
          <p:nvPr/>
        </p:nvSpPr>
        <p:spPr>
          <a:xfrm>
            <a:off x="1400175" y="7"/>
            <a:ext cx="10791824" cy="697476"/>
          </a:xfrm>
          <a:prstGeom prst="rect">
            <a:avLst/>
          </a:prstGeom>
          <a:solidFill>
            <a:schemeClr val="lt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A picture containing email&#10;&#10;Description automatically generated" id="58" name="Google Shape;58;p6"/>
          <p:cNvPicPr preferRelativeResize="0"/>
          <p:nvPr/>
        </p:nvPicPr>
        <p:blipFill rotWithShape="1">
          <a:blip r:embed="rId3">
            <a:alphaModFix/>
          </a:blip>
          <a:srcRect b="0" l="0" r="0" t="0"/>
          <a:stretch/>
        </p:blipFill>
        <p:spPr>
          <a:xfrm>
            <a:off x="9626811" y="6116638"/>
            <a:ext cx="2474412" cy="725932"/>
          </a:xfrm>
          <a:prstGeom prst="rect">
            <a:avLst/>
          </a:prstGeom>
          <a:noFill/>
          <a:ln>
            <a:noFill/>
          </a:ln>
        </p:spPr>
      </p:pic>
      <p:pic>
        <p:nvPicPr>
          <p:cNvPr id="59" name="Google Shape;59;p6"/>
          <p:cNvPicPr preferRelativeResize="0"/>
          <p:nvPr/>
        </p:nvPicPr>
        <p:blipFill rotWithShape="1">
          <a:blip r:embed="rId4">
            <a:alphaModFix/>
          </a:blip>
          <a:srcRect b="38642" l="18529" r="15956" t="34797"/>
          <a:stretch/>
        </p:blipFill>
        <p:spPr>
          <a:xfrm>
            <a:off x="10745838" y="803669"/>
            <a:ext cx="1267027" cy="51355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 2">
    <p:spTree>
      <p:nvGrpSpPr>
        <p:cNvPr id="60" name="Shape 60"/>
        <p:cNvGrpSpPr/>
        <p:nvPr/>
      </p:nvGrpSpPr>
      <p:grpSpPr>
        <a:xfrm>
          <a:off x="0" y="0"/>
          <a:ext cx="0" cy="0"/>
          <a:chOff x="0" y="0"/>
          <a:chExt cx="0" cy="0"/>
        </a:xfrm>
      </p:grpSpPr>
      <p:sp>
        <p:nvSpPr>
          <p:cNvPr id="61" name="Google Shape;61;p7"/>
          <p:cNvSpPr/>
          <p:nvPr/>
        </p:nvSpPr>
        <p:spPr>
          <a:xfrm>
            <a:off x="0" y="3002457"/>
            <a:ext cx="4062098" cy="152564"/>
          </a:xfrm>
          <a:prstGeom prst="rect">
            <a:avLst/>
          </a:prstGeom>
          <a:solidFill>
            <a:srgbClr val="293C9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7"/>
          <p:cNvSpPr/>
          <p:nvPr/>
        </p:nvSpPr>
        <p:spPr>
          <a:xfrm>
            <a:off x="4064951" y="3002457"/>
            <a:ext cx="4062098" cy="152564"/>
          </a:xfrm>
          <a:prstGeom prst="rect">
            <a:avLst/>
          </a:prstGeom>
          <a:solidFill>
            <a:srgbClr val="F1F1F2"/>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7"/>
          <p:cNvSpPr/>
          <p:nvPr/>
        </p:nvSpPr>
        <p:spPr>
          <a:xfrm>
            <a:off x="8129902" y="3002457"/>
            <a:ext cx="4062098" cy="152564"/>
          </a:xfrm>
          <a:prstGeom prst="rect">
            <a:avLst/>
          </a:prstGeom>
          <a:solidFill>
            <a:srgbClr val="06F8D0"/>
          </a:solid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 name="Google Shape;64;p7"/>
          <p:cNvSpPr txBox="1"/>
          <p:nvPr>
            <p:ph type="title"/>
          </p:nvPr>
        </p:nvSpPr>
        <p:spPr>
          <a:xfrm>
            <a:off x="831850" y="769309"/>
            <a:ext cx="10515600" cy="114075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sz="44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7"/>
          <p:cNvSpPr txBox="1"/>
          <p:nvPr>
            <p:ph idx="1" type="body"/>
          </p:nvPr>
        </p:nvSpPr>
        <p:spPr>
          <a:xfrm>
            <a:off x="831850" y="1937051"/>
            <a:ext cx="10515600" cy="6683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latin typeface="Arial"/>
                <a:ea typeface="Arial"/>
                <a:cs typeface="Arial"/>
                <a:sym typeface="Arial"/>
              </a:defRPr>
            </a:lvl1pPr>
            <a:lvl2pPr indent="-228600" lvl="1" marL="914400" algn="l">
              <a:lnSpc>
                <a:spcPct val="90000"/>
              </a:lnSpc>
              <a:spcBef>
                <a:spcPts val="1200"/>
              </a:spcBef>
              <a:spcAft>
                <a:spcPts val="0"/>
              </a:spcAft>
              <a:buClr>
                <a:srgbClr val="888888"/>
              </a:buClr>
              <a:buSzPts val="2000"/>
              <a:buNone/>
              <a:defRPr sz="2000">
                <a:solidFill>
                  <a:srgbClr val="888888"/>
                </a:solidFill>
              </a:defRPr>
            </a:lvl2pPr>
            <a:lvl3pPr indent="-228600" lvl="2" marL="1371600" algn="l">
              <a:lnSpc>
                <a:spcPct val="90000"/>
              </a:lnSpc>
              <a:spcBef>
                <a:spcPts val="1200"/>
              </a:spcBef>
              <a:spcAft>
                <a:spcPts val="0"/>
              </a:spcAft>
              <a:buClr>
                <a:srgbClr val="888888"/>
              </a:buClr>
              <a:buSzPts val="1800"/>
              <a:buNone/>
              <a:defRPr sz="1800">
                <a:solidFill>
                  <a:srgbClr val="888888"/>
                </a:solidFill>
              </a:defRPr>
            </a:lvl3pPr>
            <a:lvl4pPr indent="-228600" lvl="3" marL="1828800" algn="l">
              <a:lnSpc>
                <a:spcPct val="90000"/>
              </a:lnSpc>
              <a:spcBef>
                <a:spcPts val="1200"/>
              </a:spcBef>
              <a:spcAft>
                <a:spcPts val="0"/>
              </a:spcAft>
              <a:buClr>
                <a:srgbClr val="888888"/>
              </a:buClr>
              <a:buSzPts val="1600"/>
              <a:buNone/>
              <a:defRPr sz="1600">
                <a:solidFill>
                  <a:srgbClr val="888888"/>
                </a:solidFill>
              </a:defRPr>
            </a:lvl4pPr>
            <a:lvl5pPr indent="-228600" lvl="4" marL="2286000" algn="l">
              <a:lnSpc>
                <a:spcPct val="90000"/>
              </a:lnSpc>
              <a:spcBef>
                <a:spcPts val="1200"/>
              </a:spcBef>
              <a:spcAft>
                <a:spcPts val="0"/>
              </a:spcAft>
              <a:buClr>
                <a:srgbClr val="888888"/>
              </a:buClr>
              <a:buSzPts val="1600"/>
              <a:buNone/>
              <a:defRPr sz="1600">
                <a:solidFill>
                  <a:srgbClr val="888888"/>
                </a:solidFill>
              </a:defRPr>
            </a:lvl5pPr>
            <a:lvl6pPr indent="-228600" lvl="5" marL="2743200" algn="l">
              <a:lnSpc>
                <a:spcPct val="90000"/>
              </a:lnSpc>
              <a:spcBef>
                <a:spcPts val="12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6" name="Google Shape;66;p7"/>
          <p:cNvSpPr txBox="1"/>
          <p:nvPr>
            <p:ph idx="12" type="sldNum"/>
          </p:nvPr>
        </p:nvSpPr>
        <p:spPr>
          <a:xfrm>
            <a:off x="831850" y="6264910"/>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descr="A picture containing email&#10;&#10;Description automatically generated" id="67" name="Google Shape;67;p7"/>
          <p:cNvPicPr preferRelativeResize="0"/>
          <p:nvPr/>
        </p:nvPicPr>
        <p:blipFill rotWithShape="1">
          <a:blip r:embed="rId2">
            <a:alphaModFix/>
          </a:blip>
          <a:srcRect b="0" l="0" r="0" t="0"/>
          <a:stretch/>
        </p:blipFill>
        <p:spPr>
          <a:xfrm>
            <a:off x="9717586" y="6132068"/>
            <a:ext cx="2474412" cy="725932"/>
          </a:xfrm>
          <a:prstGeom prst="rect">
            <a:avLst/>
          </a:prstGeom>
          <a:noFill/>
          <a:ln>
            <a:noFill/>
          </a:ln>
        </p:spPr>
      </p:pic>
      <p:pic>
        <p:nvPicPr>
          <p:cNvPr id="68" name="Google Shape;68;p7"/>
          <p:cNvPicPr preferRelativeResize="0"/>
          <p:nvPr/>
        </p:nvPicPr>
        <p:blipFill rotWithShape="1">
          <a:blip r:embed="rId3">
            <a:alphaModFix/>
          </a:blip>
          <a:srcRect b="38642" l="18529" r="15956" t="34797"/>
          <a:stretch/>
        </p:blipFill>
        <p:spPr>
          <a:xfrm>
            <a:off x="10745838" y="803669"/>
            <a:ext cx="1267027" cy="51355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and Typography">
  <p:cSld name="Color and Typography">
    <p:spTree>
      <p:nvGrpSpPr>
        <p:cNvPr id="69" name="Shape 69"/>
        <p:cNvGrpSpPr/>
        <p:nvPr/>
      </p:nvGrpSpPr>
      <p:grpSpPr>
        <a:xfrm>
          <a:off x="0" y="0"/>
          <a:ext cx="0" cy="0"/>
          <a:chOff x="0" y="0"/>
          <a:chExt cx="0" cy="0"/>
        </a:xfrm>
      </p:grpSpPr>
      <p:grpSp>
        <p:nvGrpSpPr>
          <p:cNvPr id="70" name="Google Shape;70;p8"/>
          <p:cNvGrpSpPr/>
          <p:nvPr/>
        </p:nvGrpSpPr>
        <p:grpSpPr>
          <a:xfrm>
            <a:off x="838199" y="1830763"/>
            <a:ext cx="10515602" cy="1741127"/>
            <a:chOff x="838199" y="1830763"/>
            <a:chExt cx="10515602" cy="1741127"/>
          </a:xfrm>
        </p:grpSpPr>
        <p:sp>
          <p:nvSpPr>
            <p:cNvPr id="71" name="Google Shape;71;p8"/>
            <p:cNvSpPr/>
            <p:nvPr/>
          </p:nvSpPr>
          <p:spPr>
            <a:xfrm>
              <a:off x="838199" y="1830763"/>
              <a:ext cx="894312" cy="1741127"/>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72" name="Google Shape;72;p8"/>
            <p:cNvSpPr/>
            <p:nvPr/>
          </p:nvSpPr>
          <p:spPr>
            <a:xfrm>
              <a:off x="838199" y="1830763"/>
              <a:ext cx="894312" cy="1551307"/>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73" name="Google Shape;73;p8"/>
            <p:cNvSpPr/>
            <p:nvPr/>
          </p:nvSpPr>
          <p:spPr>
            <a:xfrm>
              <a:off x="838199" y="1830763"/>
              <a:ext cx="894312" cy="136148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74" name="Google Shape;74;p8"/>
            <p:cNvSpPr/>
            <p:nvPr/>
          </p:nvSpPr>
          <p:spPr>
            <a:xfrm>
              <a:off x="838199" y="1830763"/>
              <a:ext cx="894312" cy="1171666"/>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75" name="Google Shape;75;p8"/>
            <p:cNvSpPr/>
            <p:nvPr/>
          </p:nvSpPr>
          <p:spPr>
            <a:xfrm>
              <a:off x="838199" y="1830763"/>
              <a:ext cx="894312" cy="98184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76" name="Google Shape;76;p8"/>
            <p:cNvSpPr/>
            <p:nvPr/>
          </p:nvSpPr>
          <p:spPr>
            <a:xfrm>
              <a:off x="838200" y="1830763"/>
              <a:ext cx="894312" cy="78825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77" name="Google Shape;77;p8"/>
            <p:cNvSpPr/>
            <p:nvPr/>
          </p:nvSpPr>
          <p:spPr>
            <a:xfrm>
              <a:off x="1907231" y="1830763"/>
              <a:ext cx="894312" cy="1741127"/>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78" name="Google Shape;78;p8"/>
            <p:cNvSpPr/>
            <p:nvPr/>
          </p:nvSpPr>
          <p:spPr>
            <a:xfrm>
              <a:off x="1907231" y="1830763"/>
              <a:ext cx="894312" cy="1551307"/>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79" name="Google Shape;79;p8"/>
            <p:cNvSpPr/>
            <p:nvPr/>
          </p:nvSpPr>
          <p:spPr>
            <a:xfrm>
              <a:off x="1907231" y="1830763"/>
              <a:ext cx="894312" cy="1361486"/>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80" name="Google Shape;80;p8"/>
            <p:cNvSpPr/>
            <p:nvPr/>
          </p:nvSpPr>
          <p:spPr>
            <a:xfrm>
              <a:off x="1907231" y="1830763"/>
              <a:ext cx="894312" cy="1171666"/>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81" name="Google Shape;81;p8"/>
            <p:cNvSpPr/>
            <p:nvPr/>
          </p:nvSpPr>
          <p:spPr>
            <a:xfrm>
              <a:off x="1907231" y="1830763"/>
              <a:ext cx="894312" cy="981846"/>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82" name="Google Shape;82;p8"/>
            <p:cNvSpPr/>
            <p:nvPr/>
          </p:nvSpPr>
          <p:spPr>
            <a:xfrm>
              <a:off x="1907232" y="1830763"/>
              <a:ext cx="894312" cy="78825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83" name="Google Shape;83;p8"/>
            <p:cNvSpPr/>
            <p:nvPr/>
          </p:nvSpPr>
          <p:spPr>
            <a:xfrm>
              <a:off x="2976263" y="1830763"/>
              <a:ext cx="894312" cy="1741127"/>
            </a:xfrm>
            <a:prstGeom prst="rect">
              <a:avLst/>
            </a:prstGeom>
            <a:solidFill>
              <a:srgbClr val="17161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84" name="Google Shape;84;p8"/>
            <p:cNvSpPr/>
            <p:nvPr/>
          </p:nvSpPr>
          <p:spPr>
            <a:xfrm>
              <a:off x="2976263" y="1830763"/>
              <a:ext cx="894312" cy="1551307"/>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85" name="Google Shape;85;p8"/>
            <p:cNvSpPr/>
            <p:nvPr/>
          </p:nvSpPr>
          <p:spPr>
            <a:xfrm>
              <a:off x="2976263" y="1830763"/>
              <a:ext cx="894312" cy="1361486"/>
            </a:xfrm>
            <a:prstGeom prst="rect">
              <a:avLst/>
            </a:prstGeom>
            <a:solidFill>
              <a:srgbClr val="7570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86" name="Google Shape;86;p8"/>
            <p:cNvSpPr/>
            <p:nvPr/>
          </p:nvSpPr>
          <p:spPr>
            <a:xfrm>
              <a:off x="2976263" y="1830763"/>
              <a:ext cx="894312" cy="1171666"/>
            </a:xfrm>
            <a:prstGeom prst="rect">
              <a:avLst/>
            </a:prstGeom>
            <a:solidFill>
              <a:srgbClr val="AEABA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87" name="Google Shape;87;p8"/>
            <p:cNvSpPr/>
            <p:nvPr/>
          </p:nvSpPr>
          <p:spPr>
            <a:xfrm>
              <a:off x="2976263" y="1830763"/>
              <a:ext cx="894312" cy="981846"/>
            </a:xfrm>
            <a:prstGeom prst="rect">
              <a:avLst/>
            </a:prstGeom>
            <a:solidFill>
              <a:srgbClr val="D0CEC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88" name="Google Shape;88;p8"/>
            <p:cNvSpPr/>
            <p:nvPr/>
          </p:nvSpPr>
          <p:spPr>
            <a:xfrm>
              <a:off x="2976264" y="1830763"/>
              <a:ext cx="894312" cy="78825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89" name="Google Shape;89;p8"/>
            <p:cNvSpPr/>
            <p:nvPr/>
          </p:nvSpPr>
          <p:spPr>
            <a:xfrm>
              <a:off x="4045295" y="1830763"/>
              <a:ext cx="894312" cy="1741127"/>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90" name="Google Shape;90;p8"/>
            <p:cNvSpPr/>
            <p:nvPr/>
          </p:nvSpPr>
          <p:spPr>
            <a:xfrm>
              <a:off x="4045295" y="1830763"/>
              <a:ext cx="894312" cy="1551307"/>
            </a:xfrm>
            <a:prstGeom prst="rect">
              <a:avLst/>
            </a:prstGeom>
            <a:solidFill>
              <a:srgbClr val="323F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91" name="Google Shape;91;p8"/>
            <p:cNvSpPr/>
            <p:nvPr/>
          </p:nvSpPr>
          <p:spPr>
            <a:xfrm>
              <a:off x="4045295" y="1830763"/>
              <a:ext cx="894312" cy="1361486"/>
            </a:xfrm>
            <a:prstGeom prst="rect">
              <a:avLst/>
            </a:prstGeom>
            <a:solidFill>
              <a:srgbClr val="8296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92" name="Google Shape;92;p8"/>
            <p:cNvSpPr/>
            <p:nvPr/>
          </p:nvSpPr>
          <p:spPr>
            <a:xfrm>
              <a:off x="4045295" y="1830763"/>
              <a:ext cx="894312" cy="1171666"/>
            </a:xfrm>
            <a:prstGeom prst="rect">
              <a:avLst/>
            </a:prstGeom>
            <a:solidFill>
              <a:srgbClr val="ACB8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93" name="Google Shape;93;p8"/>
            <p:cNvSpPr/>
            <p:nvPr/>
          </p:nvSpPr>
          <p:spPr>
            <a:xfrm>
              <a:off x="4045295" y="1830763"/>
              <a:ext cx="894312" cy="981846"/>
            </a:xfrm>
            <a:prstGeom prst="rect">
              <a:avLst/>
            </a:prstGeom>
            <a:solidFill>
              <a:srgbClr val="D5DB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94" name="Google Shape;94;p8"/>
            <p:cNvSpPr/>
            <p:nvPr/>
          </p:nvSpPr>
          <p:spPr>
            <a:xfrm>
              <a:off x="4045296" y="1830763"/>
              <a:ext cx="894312" cy="78825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95" name="Google Shape;95;p8"/>
            <p:cNvSpPr/>
            <p:nvPr/>
          </p:nvSpPr>
          <p:spPr>
            <a:xfrm>
              <a:off x="5114327" y="1830763"/>
              <a:ext cx="894312" cy="1741127"/>
            </a:xfrm>
            <a:prstGeom prst="rect">
              <a:avLst/>
            </a:prstGeom>
            <a:solidFill>
              <a:srgbClr val="0925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96" name="Google Shape;96;p8"/>
            <p:cNvSpPr/>
            <p:nvPr/>
          </p:nvSpPr>
          <p:spPr>
            <a:xfrm>
              <a:off x="5114327" y="1830763"/>
              <a:ext cx="894312" cy="1551307"/>
            </a:xfrm>
            <a:prstGeom prst="rect">
              <a:avLst/>
            </a:prstGeom>
            <a:solidFill>
              <a:srgbClr val="0E37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97" name="Google Shape;97;p8"/>
            <p:cNvSpPr/>
            <p:nvPr/>
          </p:nvSpPr>
          <p:spPr>
            <a:xfrm>
              <a:off x="5114327" y="1830763"/>
              <a:ext cx="894312" cy="1361486"/>
            </a:xfrm>
            <a:prstGeom prst="rect">
              <a:avLst/>
            </a:prstGeom>
            <a:solidFill>
              <a:srgbClr val="37A9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98" name="Google Shape;98;p8"/>
            <p:cNvSpPr/>
            <p:nvPr/>
          </p:nvSpPr>
          <p:spPr>
            <a:xfrm>
              <a:off x="5114327" y="1830763"/>
              <a:ext cx="894312" cy="1171666"/>
            </a:xfrm>
            <a:prstGeom prst="rect">
              <a:avLst/>
            </a:prstGeom>
            <a:solidFill>
              <a:srgbClr val="78C6E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99" name="Google Shape;99;p8"/>
            <p:cNvSpPr/>
            <p:nvPr/>
          </p:nvSpPr>
          <p:spPr>
            <a:xfrm>
              <a:off x="5114327" y="1830763"/>
              <a:ext cx="894312" cy="981846"/>
            </a:xfrm>
            <a:prstGeom prst="rect">
              <a:avLst/>
            </a:prstGeom>
            <a:solidFill>
              <a:srgbClr val="B9E1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00" name="Google Shape;100;p8"/>
            <p:cNvSpPr/>
            <p:nvPr/>
          </p:nvSpPr>
          <p:spPr>
            <a:xfrm>
              <a:off x="5114328" y="1830763"/>
              <a:ext cx="894312" cy="7882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01" name="Google Shape;101;p8"/>
            <p:cNvSpPr/>
            <p:nvPr/>
          </p:nvSpPr>
          <p:spPr>
            <a:xfrm>
              <a:off x="6183359" y="1830763"/>
              <a:ext cx="894312" cy="1741127"/>
            </a:xfrm>
            <a:prstGeom prst="rect">
              <a:avLst/>
            </a:prstGeom>
            <a:solidFill>
              <a:srgbClr val="87834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02" name="Google Shape;102;p8"/>
            <p:cNvSpPr/>
            <p:nvPr/>
          </p:nvSpPr>
          <p:spPr>
            <a:xfrm>
              <a:off x="6183359" y="1830763"/>
              <a:ext cx="894312" cy="1551307"/>
            </a:xfrm>
            <a:prstGeom prst="rect">
              <a:avLst/>
            </a:prstGeom>
            <a:solidFill>
              <a:srgbClr val="BAB58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03" name="Google Shape;103;p8"/>
            <p:cNvSpPr/>
            <p:nvPr/>
          </p:nvSpPr>
          <p:spPr>
            <a:xfrm>
              <a:off x="6183359" y="1830763"/>
              <a:ext cx="894312" cy="1361486"/>
            </a:xfrm>
            <a:prstGeom prst="rect">
              <a:avLst/>
            </a:prstGeom>
            <a:solidFill>
              <a:srgbClr val="EBEA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04" name="Google Shape;104;p8"/>
            <p:cNvSpPr/>
            <p:nvPr/>
          </p:nvSpPr>
          <p:spPr>
            <a:xfrm>
              <a:off x="6183359" y="1830763"/>
              <a:ext cx="894312" cy="1171666"/>
            </a:xfrm>
            <a:prstGeom prst="rect">
              <a:avLst/>
            </a:prstGeom>
            <a:solidFill>
              <a:srgbClr val="F1F0E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05" name="Google Shape;105;p8"/>
            <p:cNvSpPr/>
            <p:nvPr/>
          </p:nvSpPr>
          <p:spPr>
            <a:xfrm>
              <a:off x="6183359" y="1830763"/>
              <a:ext cx="894312" cy="981846"/>
            </a:xfrm>
            <a:prstGeom prst="rect">
              <a:avLst/>
            </a:prstGeom>
            <a:solidFill>
              <a:srgbClr val="F8F7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06" name="Google Shape;106;p8"/>
            <p:cNvSpPr/>
            <p:nvPr/>
          </p:nvSpPr>
          <p:spPr>
            <a:xfrm>
              <a:off x="6183360" y="1830763"/>
              <a:ext cx="894312" cy="78825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07" name="Google Shape;107;p8"/>
            <p:cNvSpPr/>
            <p:nvPr/>
          </p:nvSpPr>
          <p:spPr>
            <a:xfrm>
              <a:off x="7252391" y="1830763"/>
              <a:ext cx="894312" cy="1741127"/>
            </a:xfrm>
            <a:prstGeom prst="rect">
              <a:avLst/>
            </a:prstGeom>
            <a:solidFill>
              <a:srgbClr val="9D834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08" name="Google Shape;108;p8"/>
            <p:cNvSpPr/>
            <p:nvPr/>
          </p:nvSpPr>
          <p:spPr>
            <a:xfrm>
              <a:off x="7252391" y="1830763"/>
              <a:ext cx="894312" cy="1551307"/>
            </a:xfrm>
            <a:prstGeom prst="rect">
              <a:avLst/>
            </a:prstGeom>
            <a:solidFill>
              <a:srgbClr val="CBB7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09" name="Google Shape;109;p8"/>
            <p:cNvSpPr/>
            <p:nvPr/>
          </p:nvSpPr>
          <p:spPr>
            <a:xfrm>
              <a:off x="7252391" y="1830763"/>
              <a:ext cx="894312" cy="1361486"/>
            </a:xfrm>
            <a:prstGeom prst="rect">
              <a:avLst/>
            </a:prstGeom>
            <a:solidFill>
              <a:srgbClr val="F4EF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10" name="Google Shape;110;p8"/>
            <p:cNvSpPr/>
            <p:nvPr/>
          </p:nvSpPr>
          <p:spPr>
            <a:xfrm>
              <a:off x="7252391" y="1830763"/>
              <a:ext cx="894312" cy="1171666"/>
            </a:xfrm>
            <a:prstGeom prst="rect">
              <a:avLst/>
            </a:prstGeom>
            <a:solidFill>
              <a:srgbClr val="F7F5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11" name="Google Shape;111;p8"/>
            <p:cNvSpPr/>
            <p:nvPr/>
          </p:nvSpPr>
          <p:spPr>
            <a:xfrm>
              <a:off x="7252391" y="1830763"/>
              <a:ext cx="894312" cy="981846"/>
            </a:xfrm>
            <a:prstGeom prst="rect">
              <a:avLst/>
            </a:prstGeom>
            <a:solidFill>
              <a:srgbClr val="FBF9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12" name="Google Shape;112;p8"/>
            <p:cNvSpPr/>
            <p:nvPr/>
          </p:nvSpPr>
          <p:spPr>
            <a:xfrm>
              <a:off x="7252392" y="1830763"/>
              <a:ext cx="894312" cy="78825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13" name="Google Shape;113;p8"/>
            <p:cNvSpPr/>
            <p:nvPr/>
          </p:nvSpPr>
          <p:spPr>
            <a:xfrm>
              <a:off x="8321423" y="1830763"/>
              <a:ext cx="894312" cy="1741127"/>
            </a:xfrm>
            <a:prstGeom prst="rect">
              <a:avLst/>
            </a:prstGeom>
            <a:solidFill>
              <a:srgbClr val="09202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14" name="Google Shape;114;p8"/>
            <p:cNvSpPr/>
            <p:nvPr/>
          </p:nvSpPr>
          <p:spPr>
            <a:xfrm>
              <a:off x="8321423" y="1830763"/>
              <a:ext cx="894312" cy="1551307"/>
            </a:xfrm>
            <a:prstGeom prst="rect">
              <a:avLst/>
            </a:prstGeom>
            <a:solidFill>
              <a:srgbClr val="0E30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15" name="Google Shape;115;p8"/>
            <p:cNvSpPr/>
            <p:nvPr/>
          </p:nvSpPr>
          <p:spPr>
            <a:xfrm>
              <a:off x="8321423" y="1830763"/>
              <a:ext cx="894312" cy="1361486"/>
            </a:xfrm>
            <a:prstGeom prst="rect">
              <a:avLst/>
            </a:prstGeom>
            <a:solidFill>
              <a:srgbClr val="36A0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16" name="Google Shape;116;p8"/>
            <p:cNvSpPr/>
            <p:nvPr/>
          </p:nvSpPr>
          <p:spPr>
            <a:xfrm>
              <a:off x="8321423" y="1830763"/>
              <a:ext cx="894312" cy="1171666"/>
            </a:xfrm>
            <a:prstGeom prst="rect">
              <a:avLst/>
            </a:prstGeom>
            <a:solidFill>
              <a:srgbClr val="78C1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17" name="Google Shape;117;p8"/>
            <p:cNvSpPr/>
            <p:nvPr/>
          </p:nvSpPr>
          <p:spPr>
            <a:xfrm>
              <a:off x="8321423" y="1830763"/>
              <a:ext cx="894312" cy="981846"/>
            </a:xfrm>
            <a:prstGeom prst="rect">
              <a:avLst/>
            </a:prstGeom>
            <a:solidFill>
              <a:srgbClr val="B9E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18" name="Google Shape;118;p8"/>
            <p:cNvSpPr/>
            <p:nvPr/>
          </p:nvSpPr>
          <p:spPr>
            <a:xfrm>
              <a:off x="8321424" y="1830763"/>
              <a:ext cx="894312" cy="78825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19" name="Google Shape;119;p8"/>
            <p:cNvSpPr/>
            <p:nvPr/>
          </p:nvSpPr>
          <p:spPr>
            <a:xfrm>
              <a:off x="9390455" y="1830763"/>
              <a:ext cx="894312" cy="1741127"/>
            </a:xfrm>
            <a:prstGeom prst="rect">
              <a:avLst/>
            </a:prstGeom>
            <a:solidFill>
              <a:srgbClr val="36414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20" name="Google Shape;120;p8"/>
            <p:cNvSpPr/>
            <p:nvPr/>
          </p:nvSpPr>
          <p:spPr>
            <a:xfrm>
              <a:off x="9390455" y="1830763"/>
              <a:ext cx="894312" cy="1551307"/>
            </a:xfrm>
            <a:prstGeom prst="rect">
              <a:avLst/>
            </a:prstGeom>
            <a:solidFill>
              <a:srgbClr val="52626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21" name="Google Shape;121;p8"/>
            <p:cNvSpPr/>
            <p:nvPr/>
          </p:nvSpPr>
          <p:spPr>
            <a:xfrm>
              <a:off x="9390455" y="1830763"/>
              <a:ext cx="894312" cy="1361486"/>
            </a:xfrm>
            <a:prstGeom prst="rect">
              <a:avLst/>
            </a:prstGeom>
            <a:solidFill>
              <a:srgbClr val="A6B4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22" name="Google Shape;122;p8"/>
            <p:cNvSpPr/>
            <p:nvPr/>
          </p:nvSpPr>
          <p:spPr>
            <a:xfrm>
              <a:off x="9390455" y="1830763"/>
              <a:ext cx="894312" cy="1171666"/>
            </a:xfrm>
            <a:prstGeom prst="rect">
              <a:avLst/>
            </a:prstGeom>
            <a:solidFill>
              <a:srgbClr val="C3CDC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23" name="Google Shape;123;p8"/>
            <p:cNvSpPr/>
            <p:nvPr/>
          </p:nvSpPr>
          <p:spPr>
            <a:xfrm>
              <a:off x="9390455" y="1830763"/>
              <a:ext cx="894312" cy="981846"/>
            </a:xfrm>
            <a:prstGeom prst="rect">
              <a:avLst/>
            </a:prstGeom>
            <a:solidFill>
              <a:srgbClr val="E0E6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24" name="Google Shape;124;p8"/>
            <p:cNvSpPr/>
            <p:nvPr/>
          </p:nvSpPr>
          <p:spPr>
            <a:xfrm>
              <a:off x="9390456" y="1830763"/>
              <a:ext cx="894312" cy="78825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25" name="Google Shape;125;p8"/>
            <p:cNvSpPr/>
            <p:nvPr/>
          </p:nvSpPr>
          <p:spPr>
            <a:xfrm>
              <a:off x="10459488" y="1830763"/>
              <a:ext cx="894312" cy="1741127"/>
            </a:xfrm>
            <a:prstGeom prst="rect">
              <a:avLst/>
            </a:prstGeom>
            <a:solidFill>
              <a:srgbClr val="9A895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26" name="Google Shape;126;p8"/>
            <p:cNvSpPr/>
            <p:nvPr/>
          </p:nvSpPr>
          <p:spPr>
            <a:xfrm>
              <a:off x="10459488" y="1830763"/>
              <a:ext cx="894312" cy="1551307"/>
            </a:xfrm>
            <a:prstGeom prst="rect">
              <a:avLst/>
            </a:prstGeom>
            <a:solidFill>
              <a:srgbClr val="C9BF9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27" name="Google Shape;127;p8"/>
            <p:cNvSpPr/>
            <p:nvPr/>
          </p:nvSpPr>
          <p:spPr>
            <a:xfrm>
              <a:off x="10459488" y="1830763"/>
              <a:ext cx="894312" cy="1361486"/>
            </a:xfrm>
            <a:prstGeom prst="rect">
              <a:avLst/>
            </a:prstGeom>
            <a:solidFill>
              <a:srgbClr val="F8F7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28" name="Google Shape;128;p8"/>
            <p:cNvSpPr/>
            <p:nvPr/>
          </p:nvSpPr>
          <p:spPr>
            <a:xfrm>
              <a:off x="10459488" y="1830763"/>
              <a:ext cx="894312" cy="1171666"/>
            </a:xfrm>
            <a:prstGeom prst="rect">
              <a:avLst/>
            </a:prstGeom>
            <a:solidFill>
              <a:srgbClr val="FAF9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29" name="Google Shape;129;p8"/>
            <p:cNvSpPr/>
            <p:nvPr/>
          </p:nvSpPr>
          <p:spPr>
            <a:xfrm>
              <a:off x="10459488" y="1830763"/>
              <a:ext cx="894312" cy="981846"/>
            </a:xfrm>
            <a:prstGeom prst="rect">
              <a:avLst/>
            </a:prstGeom>
            <a:solidFill>
              <a:srgbClr val="FCFCF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130" name="Google Shape;130;p8"/>
            <p:cNvSpPr/>
            <p:nvPr/>
          </p:nvSpPr>
          <p:spPr>
            <a:xfrm>
              <a:off x="10459489" y="1830763"/>
              <a:ext cx="894312" cy="78825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grpSp>
      <p:sp>
        <p:nvSpPr>
          <p:cNvPr id="131" name="Google Shape;13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8"/>
          <p:cNvSpPr txBox="1"/>
          <p:nvPr>
            <p:ph idx="1" type="body"/>
          </p:nvPr>
        </p:nvSpPr>
        <p:spPr>
          <a:xfrm>
            <a:off x="838199" y="3709150"/>
            <a:ext cx="10515600" cy="13258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400"/>
              <a:buNone/>
              <a:defRPr sz="4400">
                <a:latin typeface="Calibri"/>
                <a:ea typeface="Calibri"/>
                <a:cs typeface="Calibri"/>
                <a:sym typeface="Calibri"/>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8"/>
          <p:cNvSpPr txBox="1"/>
          <p:nvPr/>
        </p:nvSpPr>
        <p:spPr>
          <a:xfrm>
            <a:off x="4677206" y="4033186"/>
            <a:ext cx="2435282" cy="264687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600"/>
              <a:buFont typeface="Arial"/>
              <a:buNone/>
            </a:pPr>
            <a:r>
              <a:rPr b="0" i="0" lang="en-US" sz="16600" u="none" cap="none" strike="noStrike">
                <a:solidFill>
                  <a:schemeClr val="dk1"/>
                </a:solidFill>
                <a:latin typeface="Calibri"/>
                <a:ea typeface="Calibri"/>
                <a:cs typeface="Calibri"/>
                <a:sym typeface="Calibri"/>
              </a:rPr>
              <a:t>Aa</a:t>
            </a:r>
            <a:endParaRPr b="0" i="0" sz="1400" u="none" cap="none" strike="noStrike">
              <a:solidFill>
                <a:srgbClr val="000000"/>
              </a:solidFill>
              <a:latin typeface="Arial"/>
              <a:ea typeface="Arial"/>
              <a:cs typeface="Arial"/>
              <a:sym typeface="Arial"/>
            </a:endParaRPr>
          </a:p>
        </p:txBody>
      </p:sp>
      <p:sp>
        <p:nvSpPr>
          <p:cNvPr id="134" name="Google Shape;134;p8"/>
          <p:cNvSpPr txBox="1"/>
          <p:nvPr>
            <p:ph idx="2" type="body"/>
          </p:nvPr>
        </p:nvSpPr>
        <p:spPr>
          <a:xfrm>
            <a:off x="4697757" y="6124726"/>
            <a:ext cx="2394180" cy="564999"/>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800"/>
              <a:buNone/>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8"/>
          <p:cNvSpPr txBox="1"/>
          <p:nvPr/>
        </p:nvSpPr>
        <p:spPr>
          <a:xfrm>
            <a:off x="7664716" y="4033186"/>
            <a:ext cx="2435282" cy="264687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600"/>
              <a:buFont typeface="Arial"/>
              <a:buNone/>
            </a:pPr>
            <a:r>
              <a:rPr b="0" i="0" lang="en-US" sz="16600" u="none" cap="none" strike="noStrike">
                <a:solidFill>
                  <a:schemeClr val="dk1"/>
                </a:solidFill>
                <a:latin typeface="Calibri"/>
                <a:ea typeface="Calibri"/>
                <a:cs typeface="Calibri"/>
                <a:sym typeface="Calibri"/>
              </a:rPr>
              <a:t>Aa</a:t>
            </a:r>
            <a:endParaRPr b="0" i="0" sz="1400" u="none" cap="none" strike="noStrike">
              <a:solidFill>
                <a:srgbClr val="000000"/>
              </a:solidFill>
              <a:latin typeface="Arial"/>
              <a:ea typeface="Arial"/>
              <a:cs typeface="Arial"/>
              <a:sym typeface="Arial"/>
            </a:endParaRPr>
          </a:p>
        </p:txBody>
      </p:sp>
      <p:sp>
        <p:nvSpPr>
          <p:cNvPr id="136" name="Google Shape;136;p8"/>
          <p:cNvSpPr txBox="1"/>
          <p:nvPr>
            <p:ph idx="3" type="body"/>
          </p:nvPr>
        </p:nvSpPr>
        <p:spPr>
          <a:xfrm>
            <a:off x="7685267" y="6124726"/>
            <a:ext cx="2394180" cy="564999"/>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800"/>
              <a:buNone/>
              <a:defRPr>
                <a:latin typeface="Calibri"/>
                <a:ea typeface="Calibri"/>
                <a:cs typeface="Calibri"/>
                <a:sym typeface="Calibri"/>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838200" y="6310312"/>
            <a:ext cx="542544"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3" name="Google Shape;13;p1"/>
          <p:cNvSpPr txBox="1"/>
          <p:nvPr/>
        </p:nvSpPr>
        <p:spPr>
          <a:xfrm>
            <a:off x="190500" y="6545580"/>
            <a:ext cx="1931988" cy="12192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Calibri"/>
                <a:ea typeface="Calibri"/>
                <a:cs typeface="Calibri"/>
                <a:sym typeface="Calibri"/>
              </a:rPr>
              <a:t>Sensitivity: LNT Construction General Business</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drive.google.com/file/d/1RnzCuNsURrLWkgqWpoAJY-mDkKnaxCAg/view" TargetMode="Externa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mdpi.com/1424-8220/22/22/8980" TargetMode="External"/><Relationship Id="rId4" Type="http://schemas.openxmlformats.org/officeDocument/2006/relationships/hyperlink" Target="https://www.researchgate.net/publication/388837864_Edge_AI-Based_Fraud_Detection_System_for_Smart_Grid_Power_Monitoring" TargetMode="External"/><Relationship Id="rId5" Type="http://schemas.openxmlformats.org/officeDocument/2006/relationships/hyperlink" Target="https://www.mdpi.com/2076-3417/14/23/10933#:~:text=Digital%20Twin%20technology%20represents%20a,physical%20aspects%20of%20electrical%20grids" TargetMode="External"/><Relationship Id="rId6" Type="http://schemas.openxmlformats.org/officeDocument/2006/relationships/hyperlink" Target="https://www.researchgate.net/publication/367972661_A_Review_on_Digital_Twin_Technology_in_Smart_Grid_Transportation_System_and_Smart_City_Challenges_and_Future" TargetMode="External"/><Relationship Id="rId7" Type="http://schemas.openxmlformats.org/officeDocument/2006/relationships/hyperlink" Target="https://www.larsentoubro.com/pressreleases/2024-09-30-lt-makes-new-strides-in-digital-energy-solutions-busines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idx="1" type="subTitle"/>
          </p:nvPr>
        </p:nvSpPr>
        <p:spPr>
          <a:xfrm>
            <a:off x="447039" y="4382429"/>
            <a:ext cx="9310277" cy="19514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20000"/>
              </a:lnSpc>
              <a:spcBef>
                <a:spcPts val="0"/>
              </a:spcBef>
              <a:spcAft>
                <a:spcPts val="0"/>
              </a:spcAft>
              <a:buClr>
                <a:schemeClr val="dk1"/>
              </a:buClr>
              <a:buSzPct val="100000"/>
              <a:buNone/>
            </a:pPr>
            <a:r>
              <a:rPr lang="en-US" sz="2100"/>
              <a:t>Problem Theme : </a:t>
            </a:r>
            <a:r>
              <a:rPr b="1" lang="en-US" sz="2100"/>
              <a:t>Grid Optimization and Control: AR/VR-Enabled Control Centers</a:t>
            </a:r>
            <a:endParaRPr b="1"/>
          </a:p>
          <a:p>
            <a:pPr indent="0" lvl="0" marL="0" rtl="0" algn="l">
              <a:lnSpc>
                <a:spcPct val="120000"/>
              </a:lnSpc>
              <a:spcBef>
                <a:spcPts val="2200"/>
              </a:spcBef>
              <a:spcAft>
                <a:spcPts val="0"/>
              </a:spcAft>
              <a:buClr>
                <a:schemeClr val="dk1"/>
              </a:buClr>
              <a:buSzPct val="100000"/>
              <a:buNone/>
            </a:pPr>
            <a:r>
              <a:rPr lang="en-US" sz="2000"/>
              <a:t>Idea Title : </a:t>
            </a:r>
            <a:r>
              <a:rPr b="1" lang="en-US" sz="2000"/>
              <a:t>$ATURDAY</a:t>
            </a:r>
            <a:endParaRPr b="1"/>
          </a:p>
          <a:p>
            <a:pPr indent="0" lvl="0" marL="0" rtl="0" algn="l">
              <a:lnSpc>
                <a:spcPct val="120000"/>
              </a:lnSpc>
              <a:spcBef>
                <a:spcPts val="2200"/>
              </a:spcBef>
              <a:spcAft>
                <a:spcPts val="0"/>
              </a:spcAft>
              <a:buClr>
                <a:schemeClr val="dk1"/>
              </a:buClr>
              <a:buSzPct val="100000"/>
              <a:buNone/>
            </a:pPr>
            <a:r>
              <a:rPr lang="en-US" sz="2000"/>
              <a:t>Team Name : </a:t>
            </a:r>
            <a:r>
              <a:rPr b="1" lang="en-US" sz="2000"/>
              <a:t>MEGATRON PRIME</a:t>
            </a:r>
            <a:endParaRPr b="1"/>
          </a:p>
          <a:p>
            <a:pPr indent="0" lvl="0" marL="0" rtl="0" algn="l">
              <a:lnSpc>
                <a:spcPct val="120000"/>
              </a:lnSpc>
              <a:spcBef>
                <a:spcPts val="2200"/>
              </a:spcBef>
              <a:spcAft>
                <a:spcPts val="0"/>
              </a:spcAft>
              <a:buClr>
                <a:schemeClr val="dk1"/>
              </a:buClr>
              <a:buSzPct val="100000"/>
              <a:buNone/>
            </a:pPr>
            <a:r>
              <a:rPr lang="en-US" sz="2000"/>
              <a:t>Institute Name: </a:t>
            </a:r>
            <a:r>
              <a:rPr b="1" lang="en-US" sz="2000"/>
              <a:t>Chennai Institute of Technology</a:t>
            </a:r>
            <a:endParaRPr b="1"/>
          </a:p>
        </p:txBody>
      </p:sp>
      <p:sp>
        <p:nvSpPr>
          <p:cNvPr id="143" name="Google Shape;143;p9"/>
          <p:cNvSpPr txBox="1"/>
          <p:nvPr/>
        </p:nvSpPr>
        <p:spPr>
          <a:xfrm>
            <a:off x="447040" y="2648619"/>
            <a:ext cx="11639891" cy="1239582"/>
          </a:xfrm>
          <a:prstGeom prst="rect">
            <a:avLst/>
          </a:prstGeom>
          <a:noFill/>
          <a:ln>
            <a:noFill/>
          </a:ln>
        </p:spPr>
        <p:txBody>
          <a:bodyPr anchorCtr="0" anchor="b" bIns="45700" lIns="91425" spcFirstLastPara="1" rIns="91425" wrap="square" tIns="45700">
            <a:normAutofit fontScale="85000" lnSpcReduction="10000"/>
          </a:bodyPr>
          <a:lstStyle/>
          <a:p>
            <a:pPr indent="0" lvl="0" marL="0" marR="0" rtl="0" algn="l">
              <a:lnSpc>
                <a:spcPct val="90000"/>
              </a:lnSpc>
              <a:spcBef>
                <a:spcPts val="0"/>
              </a:spcBef>
              <a:spcAft>
                <a:spcPts val="0"/>
              </a:spcAft>
              <a:buClr>
                <a:schemeClr val="dk1"/>
              </a:buClr>
              <a:buSzPct val="100000"/>
              <a:buFont typeface="Arial"/>
              <a:buNone/>
            </a:pPr>
            <a:br>
              <a:rPr b="0" i="0" lang="en-US" sz="4400" u="none" cap="none" strike="noStrike">
                <a:solidFill>
                  <a:schemeClr val="dk1"/>
                </a:solidFill>
                <a:latin typeface="Arial"/>
                <a:ea typeface="Arial"/>
                <a:cs typeface="Arial"/>
                <a:sym typeface="Arial"/>
              </a:rPr>
            </a:br>
            <a:r>
              <a:rPr b="1" i="0" lang="en-US" sz="6000" u="none" cap="none" strike="noStrike">
                <a:solidFill>
                  <a:schemeClr val="dk1"/>
                </a:solidFill>
              </a:rPr>
              <a:t>IDEATION CHALLENGE - SEASON 2</a:t>
            </a:r>
            <a:endParaRPr b="1" i="0" sz="4400" u="none" cap="none" strike="noStrike">
              <a:solidFill>
                <a:schemeClr val="dk1"/>
              </a:solidFill>
            </a:endParaRPr>
          </a:p>
        </p:txBody>
      </p:sp>
      <p:pic>
        <p:nvPicPr>
          <p:cNvPr descr="A picture containing email&#10;&#10;Description automatically generated" id="144" name="Google Shape;144;p9"/>
          <p:cNvPicPr preferRelativeResize="0"/>
          <p:nvPr/>
        </p:nvPicPr>
        <p:blipFill rotWithShape="1">
          <a:blip r:embed="rId3">
            <a:alphaModFix/>
          </a:blip>
          <a:srcRect b="0" l="0" r="0" t="0"/>
          <a:stretch/>
        </p:blipFill>
        <p:spPr>
          <a:xfrm>
            <a:off x="9612519" y="6132068"/>
            <a:ext cx="2474412" cy="725932"/>
          </a:xfrm>
          <a:prstGeom prst="rect">
            <a:avLst/>
          </a:prstGeom>
          <a:noFill/>
          <a:ln>
            <a:noFill/>
          </a:ln>
        </p:spPr>
      </p:pic>
      <p:pic>
        <p:nvPicPr>
          <p:cNvPr id="145" name="Google Shape;145;p9"/>
          <p:cNvPicPr preferRelativeResize="0"/>
          <p:nvPr/>
        </p:nvPicPr>
        <p:blipFill rotWithShape="1">
          <a:blip r:embed="rId4">
            <a:alphaModFix/>
          </a:blip>
          <a:srcRect b="38642" l="18529" r="15956" t="34797"/>
          <a:stretch/>
        </p:blipFill>
        <p:spPr>
          <a:xfrm>
            <a:off x="10719543" y="147972"/>
            <a:ext cx="1267027" cy="5135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ph type="title"/>
          </p:nvPr>
        </p:nvSpPr>
        <p:spPr>
          <a:xfrm>
            <a:off x="1301775" y="1"/>
            <a:ext cx="9401100" cy="959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RESULTS</a:t>
            </a:r>
            <a:endParaRPr b="1"/>
          </a:p>
        </p:txBody>
      </p:sp>
      <p:sp>
        <p:nvSpPr>
          <p:cNvPr id="216" name="Google Shape;216;p18"/>
          <p:cNvSpPr txBox="1"/>
          <p:nvPr>
            <p:ph idx="1" type="body"/>
          </p:nvPr>
        </p:nvSpPr>
        <p:spPr>
          <a:xfrm>
            <a:off x="603975" y="5096650"/>
            <a:ext cx="10515600" cy="1655400"/>
          </a:xfrm>
          <a:prstGeom prst="rect">
            <a:avLst/>
          </a:prstGeom>
        </p:spPr>
        <p:txBody>
          <a:bodyPr anchorCtr="0" anchor="t" bIns="45700" lIns="91425" spcFirstLastPara="1" rIns="91425" wrap="square" tIns="45700">
            <a:normAutofit fontScale="77500" lnSpcReduction="20000"/>
          </a:bodyPr>
          <a:lstStyle/>
          <a:p>
            <a:pPr indent="0" lvl="0" marL="0" rtl="0" algn="l">
              <a:spcBef>
                <a:spcPts val="1000"/>
              </a:spcBef>
              <a:spcAft>
                <a:spcPts val="0"/>
              </a:spcAft>
              <a:buNone/>
            </a:pPr>
            <a:r>
              <a:t/>
            </a:r>
            <a:endParaRPr b="1" sz="2300">
              <a:solidFill>
                <a:srgbClr val="1155CC"/>
              </a:solidFill>
            </a:endParaRPr>
          </a:p>
          <a:p>
            <a:pPr indent="0" lvl="0" marL="0" rtl="0" algn="l">
              <a:spcBef>
                <a:spcPts val="1000"/>
              </a:spcBef>
              <a:spcAft>
                <a:spcPts val="0"/>
              </a:spcAft>
              <a:buNone/>
            </a:pPr>
            <a:r>
              <a:rPr b="1" lang="en-US" sz="2300">
                <a:solidFill>
                  <a:srgbClr val="1155CC"/>
                </a:solidFill>
              </a:rPr>
              <a:t>Checklist:</a:t>
            </a:r>
            <a:br>
              <a:rPr lang="en-US" sz="2300"/>
            </a:br>
            <a:r>
              <a:rPr lang="en-US" sz="2300"/>
              <a:t>- Synthetic SCADA data </a:t>
            </a:r>
            <a:br>
              <a:rPr lang="en-US" sz="2300"/>
            </a:br>
            <a:r>
              <a:rPr lang="en-US" sz="2300"/>
              <a:t>- Dashboard (Simulation)</a:t>
            </a:r>
            <a:br>
              <a:rPr lang="en-US" sz="2300"/>
            </a:br>
            <a:r>
              <a:rPr b="1" lang="en-US" sz="2300">
                <a:solidFill>
                  <a:srgbClr val="1155CC"/>
                </a:solidFill>
              </a:rPr>
              <a:t>Under-Development:</a:t>
            </a:r>
            <a:br>
              <a:rPr lang="en-US" sz="2300"/>
            </a:br>
            <a:r>
              <a:rPr lang="en-US" sz="2300"/>
              <a:t>- AR/VR </a:t>
            </a:r>
            <a:br>
              <a:rPr b="1" lang="en-US" sz="2300">
                <a:solidFill>
                  <a:srgbClr val="0000FF"/>
                </a:solidFill>
              </a:rPr>
            </a:br>
            <a:endParaRPr b="1" sz="2300">
              <a:solidFill>
                <a:srgbClr val="0000FF"/>
              </a:solidFill>
            </a:endParaRPr>
          </a:p>
        </p:txBody>
      </p:sp>
      <p:pic>
        <p:nvPicPr>
          <p:cNvPr id="217" name="Google Shape;217;p18" title="SATURDAY_DEMO.mp4">
            <a:hlinkClick r:id="rId3"/>
          </p:cNvPr>
          <p:cNvPicPr preferRelativeResize="0"/>
          <p:nvPr/>
        </p:nvPicPr>
        <p:blipFill>
          <a:blip r:embed="rId4">
            <a:alphaModFix/>
          </a:blip>
          <a:stretch>
            <a:fillRect/>
          </a:stretch>
        </p:blipFill>
        <p:spPr>
          <a:xfrm>
            <a:off x="1998700" y="771375"/>
            <a:ext cx="8007251" cy="4519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txBox="1"/>
          <p:nvPr>
            <p:ph type="title"/>
          </p:nvPr>
        </p:nvSpPr>
        <p:spPr>
          <a:xfrm>
            <a:off x="1405054" y="673914"/>
            <a:ext cx="9333570" cy="95940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FEASIBILITY AND VIABILITY</a:t>
            </a:r>
            <a:endParaRPr b="1"/>
          </a:p>
        </p:txBody>
      </p:sp>
      <p:sp>
        <p:nvSpPr>
          <p:cNvPr id="223" name="Google Shape;223;p19"/>
          <p:cNvSpPr txBox="1"/>
          <p:nvPr>
            <p:ph idx="4294967295" type="sldNum"/>
          </p:nvPr>
        </p:nvSpPr>
        <p:spPr>
          <a:xfrm>
            <a:off x="2677274" y="6369267"/>
            <a:ext cx="2743200" cy="37577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224" name="Google Shape;224;p19"/>
          <p:cNvSpPr txBox="1"/>
          <p:nvPr/>
        </p:nvSpPr>
        <p:spPr>
          <a:xfrm>
            <a:off x="588138" y="1017925"/>
            <a:ext cx="10967400" cy="54921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dk1"/>
              </a:buClr>
              <a:buSzPts val="3200"/>
              <a:buFont typeface="Arial"/>
              <a:buNone/>
            </a:pPr>
            <a:r>
              <a:t/>
            </a:r>
            <a:endParaRPr b="0" i="0" sz="2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Arial"/>
              <a:ea typeface="Arial"/>
              <a:cs typeface="Arial"/>
              <a:sym typeface="Arial"/>
            </a:endParaRPr>
          </a:p>
          <a:p>
            <a:pPr indent="-374650" lvl="0" marL="457200" marR="0" rtl="0" algn="l">
              <a:lnSpc>
                <a:spcPct val="100000"/>
              </a:lnSpc>
              <a:spcBef>
                <a:spcPts val="0"/>
              </a:spcBef>
              <a:spcAft>
                <a:spcPts val="0"/>
              </a:spcAft>
              <a:buClr>
                <a:srgbClr val="333333"/>
              </a:buClr>
              <a:buSzPts val="2300"/>
              <a:buFont typeface="Arial"/>
              <a:buChar char="●"/>
            </a:pPr>
            <a:r>
              <a:rPr b="1" i="0" lang="en-US" sz="2300" u="none" cap="none" strike="noStrike">
                <a:solidFill>
                  <a:srgbClr val="1155CC"/>
                </a:solidFill>
                <a:highlight>
                  <a:srgbClr val="FFFFFF"/>
                </a:highlight>
                <a:latin typeface="Arial"/>
                <a:ea typeface="Arial"/>
                <a:cs typeface="Arial"/>
                <a:sym typeface="Arial"/>
              </a:rPr>
              <a:t>Feasibility:</a:t>
            </a:r>
            <a:r>
              <a:rPr b="1" i="0" lang="en-US" sz="2300" u="none" cap="none" strike="noStrike">
                <a:solidFill>
                  <a:srgbClr val="333333"/>
                </a:solidFill>
                <a:highlight>
                  <a:srgbClr val="FFFFFF"/>
                </a:highlight>
                <a:latin typeface="Arial"/>
                <a:ea typeface="Arial"/>
                <a:cs typeface="Arial"/>
                <a:sym typeface="Arial"/>
              </a:rPr>
              <a:t> </a:t>
            </a:r>
            <a:r>
              <a:rPr b="1" i="1" lang="en-US" sz="2500" u="none" cap="none" strike="noStrike">
                <a:solidFill>
                  <a:schemeClr val="dk1"/>
                </a:solidFill>
                <a:latin typeface="Arial"/>
                <a:ea typeface="Arial"/>
                <a:cs typeface="Arial"/>
                <a:sym typeface="Arial"/>
              </a:rPr>
              <a:t>$aturday</a:t>
            </a:r>
            <a:r>
              <a:rPr b="0" i="0" lang="en-US" sz="2300" u="none" cap="none" strike="noStrike">
                <a:solidFill>
                  <a:schemeClr val="dk1"/>
                </a:solidFill>
                <a:latin typeface="Arial"/>
                <a:ea typeface="Arial"/>
                <a:cs typeface="Arial"/>
                <a:sym typeface="Arial"/>
              </a:rPr>
              <a:t> is technically feasible , needs strong software, hardware, and data security measures &amp; Economically, it has long-term potential, especially in training and real-time monitoring while Operationally, it requires training and cybersecurity focus.</a:t>
            </a:r>
            <a:endParaRPr b="0" i="0" sz="2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Arial"/>
              <a:ea typeface="Arial"/>
              <a:cs typeface="Arial"/>
              <a:sym typeface="Arial"/>
            </a:endParaRPr>
          </a:p>
          <a:p>
            <a:pPr indent="-374650" lvl="0" marL="457200" marR="0" rtl="0" algn="l">
              <a:lnSpc>
                <a:spcPct val="100000"/>
              </a:lnSpc>
              <a:spcBef>
                <a:spcPts val="0"/>
              </a:spcBef>
              <a:spcAft>
                <a:spcPts val="0"/>
              </a:spcAft>
              <a:buClr>
                <a:srgbClr val="333333"/>
              </a:buClr>
              <a:buSzPts val="2300"/>
              <a:buFont typeface="Arial"/>
              <a:buChar char="●"/>
            </a:pPr>
            <a:r>
              <a:rPr b="1" i="0" lang="en-US" sz="2300" u="none" cap="none" strike="noStrike">
                <a:solidFill>
                  <a:srgbClr val="1155CC"/>
                </a:solidFill>
                <a:highlight>
                  <a:srgbClr val="FFFFFF"/>
                </a:highlight>
                <a:latin typeface="Arial"/>
                <a:ea typeface="Arial"/>
                <a:cs typeface="Arial"/>
                <a:sym typeface="Arial"/>
              </a:rPr>
              <a:t>The “Challenging” Part:</a:t>
            </a:r>
            <a:r>
              <a:rPr b="1" i="0" lang="en-US" sz="2300" u="none" cap="none" strike="noStrike">
                <a:solidFill>
                  <a:srgbClr val="333333"/>
                </a:solidFill>
                <a:highlight>
                  <a:srgbClr val="FFFFFF"/>
                </a:highlight>
                <a:latin typeface="Arial"/>
                <a:ea typeface="Arial"/>
                <a:cs typeface="Arial"/>
                <a:sym typeface="Arial"/>
              </a:rPr>
              <a:t> </a:t>
            </a:r>
            <a:r>
              <a:rPr b="0" i="0" lang="en-US" sz="2300" u="none" cap="none" strike="noStrike">
                <a:solidFill>
                  <a:srgbClr val="333333"/>
                </a:solidFill>
                <a:highlight>
                  <a:srgbClr val="FFFFFF"/>
                </a:highlight>
                <a:latin typeface="Arial"/>
                <a:ea typeface="Arial"/>
                <a:cs typeface="Arial"/>
                <a:sym typeface="Arial"/>
              </a:rPr>
              <a:t>There’s a need to develop a middleware layer to extract and visualize data and </a:t>
            </a:r>
            <a:r>
              <a:rPr b="0" i="0" lang="en-US" sz="2300" u="none" cap="none" strike="noStrike">
                <a:solidFill>
                  <a:schemeClr val="dk1"/>
                </a:solidFill>
                <a:latin typeface="Arial"/>
                <a:ea typeface="Arial"/>
                <a:cs typeface="Arial"/>
                <a:sym typeface="Arial"/>
              </a:rPr>
              <a:t>Any new control system must comply with </a:t>
            </a:r>
            <a:r>
              <a:rPr b="1" i="0" lang="en-US" sz="2300" u="none" cap="none" strike="noStrike">
                <a:solidFill>
                  <a:schemeClr val="dk1"/>
                </a:solidFill>
                <a:latin typeface="Arial"/>
                <a:ea typeface="Arial"/>
                <a:cs typeface="Arial"/>
                <a:sym typeface="Arial"/>
              </a:rPr>
              <a:t>IEC 61850 (Smart Grid Standard)</a:t>
            </a:r>
            <a:r>
              <a:rPr b="0" i="0" lang="en-US" sz="2300" u="none" cap="none" strike="noStrike">
                <a:solidFill>
                  <a:schemeClr val="dk1"/>
                </a:solidFill>
                <a:latin typeface="Arial"/>
                <a:ea typeface="Arial"/>
                <a:cs typeface="Arial"/>
                <a:sym typeface="Arial"/>
              </a:rPr>
              <a:t> and </a:t>
            </a:r>
            <a:r>
              <a:rPr b="1" i="0" lang="en-US" sz="2300" u="none" cap="none" strike="noStrike">
                <a:solidFill>
                  <a:schemeClr val="dk1"/>
                </a:solidFill>
                <a:latin typeface="Arial"/>
                <a:ea typeface="Arial"/>
                <a:cs typeface="Arial"/>
                <a:sym typeface="Arial"/>
              </a:rPr>
              <a:t>national power grid regulations</a:t>
            </a:r>
            <a:r>
              <a:rPr b="0" i="0" lang="en-US" sz="2300" u="none" cap="none" strike="noStrike">
                <a:solidFill>
                  <a:schemeClr val="dk1"/>
                </a:solidFill>
                <a:latin typeface="Arial"/>
                <a:ea typeface="Arial"/>
                <a:cs typeface="Arial"/>
                <a:sym typeface="Arial"/>
              </a:rPr>
              <a:t>.</a:t>
            </a:r>
            <a:endParaRPr b="0" i="0" sz="2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Arial"/>
              <a:ea typeface="Arial"/>
              <a:cs typeface="Arial"/>
              <a:sym typeface="Arial"/>
            </a:endParaRPr>
          </a:p>
          <a:p>
            <a:pPr indent="-374650" lvl="0" marL="457200" marR="0" rtl="0" algn="l">
              <a:lnSpc>
                <a:spcPct val="100000"/>
              </a:lnSpc>
              <a:spcBef>
                <a:spcPts val="0"/>
              </a:spcBef>
              <a:spcAft>
                <a:spcPts val="0"/>
              </a:spcAft>
              <a:buClr>
                <a:srgbClr val="333333"/>
              </a:buClr>
              <a:buSzPts val="2300"/>
              <a:buFont typeface="Arial"/>
              <a:buChar char="●"/>
            </a:pPr>
            <a:r>
              <a:rPr b="1" i="0" lang="en-US" sz="2300" u="none" cap="none" strike="noStrike">
                <a:solidFill>
                  <a:srgbClr val="1155CC"/>
                </a:solidFill>
                <a:highlight>
                  <a:srgbClr val="FFFFFF"/>
                </a:highlight>
                <a:latin typeface="Arial"/>
                <a:ea typeface="Arial"/>
                <a:cs typeface="Arial"/>
                <a:sym typeface="Arial"/>
              </a:rPr>
              <a:t>The “Resolve” Part: </a:t>
            </a:r>
            <a:r>
              <a:rPr lang="en-US" sz="2300">
                <a:solidFill>
                  <a:schemeClr val="dk1"/>
                </a:solidFill>
                <a:highlight>
                  <a:srgbClr val="FFFFFF"/>
                </a:highlight>
              </a:rPr>
              <a:t>We </a:t>
            </a:r>
            <a:r>
              <a:rPr lang="en-US" sz="2300">
                <a:solidFill>
                  <a:srgbClr val="333333"/>
                </a:solidFill>
                <a:highlight>
                  <a:srgbClr val="FFFFFF"/>
                </a:highlight>
              </a:rPr>
              <a:t>u</a:t>
            </a:r>
            <a:r>
              <a:rPr b="0" i="0" lang="en-US" sz="2300" u="none" cap="none" strike="noStrike">
                <a:solidFill>
                  <a:srgbClr val="333333"/>
                </a:solidFill>
                <a:highlight>
                  <a:srgbClr val="FFFFFF"/>
                </a:highlight>
                <a:latin typeface="Arial"/>
                <a:ea typeface="Arial"/>
                <a:cs typeface="Arial"/>
                <a:sym typeface="Arial"/>
              </a:rPr>
              <a:t>se IOT gateways </a:t>
            </a:r>
            <a:r>
              <a:rPr lang="en-US" sz="2300">
                <a:solidFill>
                  <a:srgbClr val="333333"/>
                </a:solidFill>
                <a:highlight>
                  <a:srgbClr val="FFFFFF"/>
                </a:highlight>
              </a:rPr>
              <a:t>and P2P node access</a:t>
            </a:r>
            <a:r>
              <a:rPr b="0" i="0" lang="en-US" sz="2300" u="none" cap="none" strike="noStrike">
                <a:solidFill>
                  <a:srgbClr val="333333"/>
                </a:solidFill>
                <a:highlight>
                  <a:srgbClr val="FFFFFF"/>
                </a:highlight>
                <a:latin typeface="Arial"/>
                <a:ea typeface="Arial"/>
                <a:cs typeface="Arial"/>
                <a:sym typeface="Arial"/>
              </a:rPr>
              <a:t> for seamless communication and there’s a need to Work closely with regulatory bodies from the start.</a:t>
            </a:r>
            <a:endParaRPr b="0" i="0" sz="2300" u="none" cap="none" strike="noStrike">
              <a:solidFill>
                <a:srgbClr val="333333"/>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ph type="title"/>
          </p:nvPr>
        </p:nvSpPr>
        <p:spPr>
          <a:xfrm>
            <a:off x="1427357" y="697476"/>
            <a:ext cx="9322419" cy="95940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RESEARCH  AND REFERENCES</a:t>
            </a:r>
            <a:endParaRPr b="1"/>
          </a:p>
        </p:txBody>
      </p:sp>
      <p:sp>
        <p:nvSpPr>
          <p:cNvPr id="230" name="Google Shape;230;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00000"/>
              </a:lnSpc>
              <a:spcBef>
                <a:spcPts val="0"/>
              </a:spcBef>
              <a:spcAft>
                <a:spcPts val="0"/>
              </a:spcAft>
              <a:buSzPts val="2000"/>
              <a:buFont typeface="Arial"/>
              <a:buChar char="•"/>
            </a:pPr>
            <a:r>
              <a:rPr lang="en-US" sz="2000">
                <a:solidFill>
                  <a:srgbClr val="0000FF"/>
                </a:solidFill>
                <a:uFill>
                  <a:noFill/>
                </a:uFill>
                <a:hlinkClick r:id="rId3">
                  <a:extLst>
                    <a:ext uri="{A12FA001-AC4F-418D-AE19-62706E023703}">
                      <ahyp:hlinkClr val="tx"/>
                    </a:ext>
                  </a:extLst>
                </a:hlinkClick>
              </a:rPr>
              <a:t>https://www.mdpi.com/1424-8220/22/22/8980</a:t>
            </a:r>
            <a:endParaRPr sz="2000">
              <a:solidFill>
                <a:srgbClr val="0000FF"/>
              </a:solidFill>
            </a:endParaRPr>
          </a:p>
          <a:p>
            <a:pPr indent="-342900" lvl="0" marL="342900" marR="0" rtl="0" algn="just">
              <a:lnSpc>
                <a:spcPct val="100000"/>
              </a:lnSpc>
              <a:spcBef>
                <a:spcPts val="0"/>
              </a:spcBef>
              <a:spcAft>
                <a:spcPts val="0"/>
              </a:spcAft>
              <a:buClr>
                <a:srgbClr val="0000FF"/>
              </a:buClr>
              <a:buSzPts val="2000"/>
              <a:buChar char="•"/>
            </a:pPr>
            <a:r>
              <a:rPr lang="en-US" sz="2000">
                <a:solidFill>
                  <a:srgbClr val="0000FF"/>
                </a:solidFill>
                <a:uFill>
                  <a:noFill/>
                </a:uFill>
                <a:hlinkClick r:id="rId4">
                  <a:extLst>
                    <a:ext uri="{A12FA001-AC4F-418D-AE19-62706E023703}">
                      <ahyp:hlinkClr val="tx"/>
                    </a:ext>
                  </a:extLst>
                </a:hlinkClick>
              </a:rPr>
              <a:t>https://www.researchgate.net/publication/388837864_Edge_AI-Based_Fraud_Detection_System_for_Smart_Grid_Power_Monitoring</a:t>
            </a:r>
            <a:endParaRPr sz="2000">
              <a:solidFill>
                <a:srgbClr val="0000FF"/>
              </a:solidFill>
            </a:endParaRPr>
          </a:p>
          <a:p>
            <a:pPr indent="-342900" lvl="0" marL="342900" marR="0" rtl="0" algn="just">
              <a:lnSpc>
                <a:spcPct val="100000"/>
              </a:lnSpc>
              <a:spcBef>
                <a:spcPts val="0"/>
              </a:spcBef>
              <a:spcAft>
                <a:spcPts val="0"/>
              </a:spcAft>
              <a:buClr>
                <a:srgbClr val="0000FF"/>
              </a:buClr>
              <a:buSzPts val="2000"/>
              <a:buChar char="•"/>
            </a:pPr>
            <a:r>
              <a:rPr lang="en-US" sz="2000">
                <a:solidFill>
                  <a:srgbClr val="0000FF"/>
                </a:solidFill>
                <a:uFill>
                  <a:noFill/>
                </a:uFill>
                <a:hlinkClick r:id="rId5">
                  <a:extLst>
                    <a:ext uri="{A12FA001-AC4F-418D-AE19-62706E023703}">
                      <ahyp:hlinkClr val="tx"/>
                    </a:ext>
                  </a:extLst>
                </a:hlinkClick>
              </a:rPr>
              <a:t>https://www.mdpi.com/2076-3417/14/23/10933#:~:text=Digital%20Twin%20technology%20represents%20a,physical%20aspects%20of%20electrical%20grids</a:t>
            </a:r>
            <a:r>
              <a:rPr lang="en-US" sz="2000">
                <a:solidFill>
                  <a:srgbClr val="0000FF"/>
                </a:solidFill>
              </a:rPr>
              <a:t>.</a:t>
            </a:r>
            <a:endParaRPr sz="2000">
              <a:solidFill>
                <a:srgbClr val="0000FF"/>
              </a:solidFill>
            </a:endParaRPr>
          </a:p>
          <a:p>
            <a:pPr indent="-342900" lvl="0" marL="342900" marR="0" rtl="0" algn="just">
              <a:lnSpc>
                <a:spcPct val="100000"/>
              </a:lnSpc>
              <a:spcBef>
                <a:spcPts val="0"/>
              </a:spcBef>
              <a:spcAft>
                <a:spcPts val="0"/>
              </a:spcAft>
              <a:buClr>
                <a:srgbClr val="0000FF"/>
              </a:buClr>
              <a:buSzPts val="2000"/>
              <a:buChar char="•"/>
            </a:pPr>
            <a:r>
              <a:rPr lang="en-US" sz="2000">
                <a:solidFill>
                  <a:srgbClr val="0000FF"/>
                </a:solidFill>
                <a:uFill>
                  <a:noFill/>
                </a:uFill>
                <a:hlinkClick r:id="rId6">
                  <a:extLst>
                    <a:ext uri="{A12FA001-AC4F-418D-AE19-62706E023703}">
                      <ahyp:hlinkClr val="tx"/>
                    </a:ext>
                  </a:extLst>
                </a:hlinkClick>
              </a:rPr>
              <a:t>https://www.researchgate.net/publication/367972661_A_Review_on_Digital_Twin_Technology_in_Smart_Grid_Transportation_System_and_Smart_City_Challenges_and_Future</a:t>
            </a:r>
            <a:endParaRPr sz="2000">
              <a:solidFill>
                <a:srgbClr val="0000FF"/>
              </a:solidFill>
            </a:endParaRPr>
          </a:p>
          <a:p>
            <a:pPr indent="-342900" lvl="0" marL="342900" marR="0" rtl="0" algn="just">
              <a:lnSpc>
                <a:spcPct val="100000"/>
              </a:lnSpc>
              <a:spcBef>
                <a:spcPts val="0"/>
              </a:spcBef>
              <a:spcAft>
                <a:spcPts val="0"/>
              </a:spcAft>
              <a:buClr>
                <a:srgbClr val="0000FF"/>
              </a:buClr>
              <a:buSzPts val="2000"/>
              <a:buChar char="•"/>
            </a:pPr>
            <a:r>
              <a:rPr lang="en-US" sz="2000">
                <a:solidFill>
                  <a:srgbClr val="0000FF"/>
                </a:solidFill>
                <a:uFill>
                  <a:noFill/>
                </a:uFill>
                <a:hlinkClick r:id="rId7">
                  <a:extLst>
                    <a:ext uri="{A12FA001-AC4F-418D-AE19-62706E023703}">
                      <ahyp:hlinkClr val="tx"/>
                    </a:ext>
                  </a:extLst>
                </a:hlinkClick>
              </a:rPr>
              <a:t>https://www.larsentoubro.com/pressreleases/2024-09-30-lt-makes-new-strides-in-digital-energy-solutions-business/</a:t>
            </a:r>
            <a:endParaRPr sz="2000">
              <a:solidFill>
                <a:srgbClr val="0000FF"/>
              </a:solidFill>
            </a:endParaRPr>
          </a:p>
          <a:p>
            <a:pPr indent="-342900" lvl="0" marL="342900" marR="0" rtl="0" algn="just">
              <a:lnSpc>
                <a:spcPct val="100000"/>
              </a:lnSpc>
              <a:spcBef>
                <a:spcPts val="0"/>
              </a:spcBef>
              <a:spcAft>
                <a:spcPts val="0"/>
              </a:spcAft>
              <a:buSzPts val="2000"/>
              <a:buChar char="•"/>
            </a:pPr>
            <a:r>
              <a:rPr lang="en-US" sz="2000">
                <a:solidFill>
                  <a:srgbClr val="0000FF"/>
                </a:solidFill>
              </a:rPr>
              <a:t>https://www.larsentoubro.com/pressreleases/2024-05-08-key-order-wins-in-renewables-and-grid-systems-reflect-lt-s-dominance-in-clean-energy-space/</a:t>
            </a:r>
            <a:endParaRPr sz="2000">
              <a:solidFill>
                <a:srgbClr val="0000FF"/>
              </a:solidFill>
            </a:endParaRPr>
          </a:p>
        </p:txBody>
      </p:sp>
      <p:sp>
        <p:nvSpPr>
          <p:cNvPr id="231" name="Google Shape;231;p20"/>
          <p:cNvSpPr txBox="1"/>
          <p:nvPr>
            <p:ph idx="4294967295" type="sldNum"/>
          </p:nvPr>
        </p:nvSpPr>
        <p:spPr>
          <a:xfrm>
            <a:off x="2677274" y="6369267"/>
            <a:ext cx="2743200" cy="37577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1"/>
          <p:cNvSpPr txBox="1"/>
          <p:nvPr>
            <p:ph type="title"/>
          </p:nvPr>
        </p:nvSpPr>
        <p:spPr>
          <a:xfrm>
            <a:off x="817825" y="1737806"/>
            <a:ext cx="6012000" cy="4370700"/>
          </a:xfrm>
          <a:prstGeom prst="rect">
            <a:avLst/>
          </a:prstGeom>
          <a:noFill/>
          <a:ln>
            <a:noFill/>
          </a:ln>
        </p:spPr>
        <p:txBody>
          <a:bodyPr anchorCtr="0" anchor="b"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b="1" lang="en-US" sz="2300">
                <a:solidFill>
                  <a:srgbClr val="1155CC"/>
                </a:solidFill>
              </a:rPr>
              <a:t>GitHub Link: (demo-version)</a:t>
            </a:r>
            <a:endParaRPr b="1" sz="2300">
              <a:solidFill>
                <a:srgbClr val="1155CC"/>
              </a:solidFill>
            </a:endParaRPr>
          </a:p>
          <a:p>
            <a:pPr indent="0" lvl="0" marL="0" rtl="0" algn="l">
              <a:spcBef>
                <a:spcPts val="1000"/>
              </a:spcBef>
              <a:spcAft>
                <a:spcPts val="0"/>
              </a:spcAft>
              <a:buClr>
                <a:schemeClr val="dk1"/>
              </a:buClr>
              <a:buSzPts val="1100"/>
              <a:buFont typeface="Arial"/>
              <a:buNone/>
            </a:pPr>
            <a:r>
              <a:t/>
            </a:r>
            <a:endParaRPr b="1" sz="2300">
              <a:solidFill>
                <a:srgbClr val="0000FF"/>
              </a:solidFill>
            </a:endParaRPr>
          </a:p>
          <a:p>
            <a:pPr indent="0" lvl="0" marL="0" rtl="0" algn="l">
              <a:spcBef>
                <a:spcPts val="1000"/>
              </a:spcBef>
              <a:spcAft>
                <a:spcPts val="0"/>
              </a:spcAft>
              <a:buClr>
                <a:schemeClr val="dk1"/>
              </a:buClr>
              <a:buSzPts val="1100"/>
              <a:buFont typeface="Arial"/>
              <a:buNone/>
            </a:pPr>
            <a:r>
              <a:t/>
            </a:r>
            <a:endParaRPr b="1" sz="2300">
              <a:solidFill>
                <a:srgbClr val="0000FF"/>
              </a:solidFill>
            </a:endParaRPr>
          </a:p>
          <a:p>
            <a:pPr indent="0" lvl="0" marL="0" rtl="0" algn="l">
              <a:spcBef>
                <a:spcPts val="1000"/>
              </a:spcBef>
              <a:spcAft>
                <a:spcPts val="0"/>
              </a:spcAft>
              <a:buClr>
                <a:schemeClr val="dk1"/>
              </a:buClr>
              <a:buSzPts val="1100"/>
              <a:buFont typeface="Arial"/>
              <a:buNone/>
            </a:pPr>
            <a:r>
              <a:t/>
            </a:r>
            <a:endParaRPr b="1" sz="2300">
              <a:solidFill>
                <a:srgbClr val="0000FF"/>
              </a:solidFill>
            </a:endParaRPr>
          </a:p>
          <a:p>
            <a:pPr indent="0" lvl="0" marL="0" rtl="0" algn="l">
              <a:spcBef>
                <a:spcPts val="1000"/>
              </a:spcBef>
              <a:spcAft>
                <a:spcPts val="0"/>
              </a:spcAft>
              <a:buClr>
                <a:schemeClr val="dk1"/>
              </a:buClr>
              <a:buSzPts val="1100"/>
              <a:buFont typeface="Arial"/>
              <a:buNone/>
            </a:pPr>
            <a:r>
              <a:t/>
            </a:r>
            <a:endParaRPr b="1" sz="2300">
              <a:solidFill>
                <a:srgbClr val="0000FF"/>
              </a:solidFill>
            </a:endParaRPr>
          </a:p>
          <a:p>
            <a:pPr indent="0" lvl="0" marL="0" rtl="0" algn="l">
              <a:spcBef>
                <a:spcPts val="1000"/>
              </a:spcBef>
              <a:spcAft>
                <a:spcPts val="0"/>
              </a:spcAft>
              <a:buClr>
                <a:schemeClr val="dk1"/>
              </a:buClr>
              <a:buSzPts val="1100"/>
              <a:buFont typeface="Arial"/>
              <a:buNone/>
            </a:pPr>
            <a:r>
              <a:t/>
            </a:r>
            <a:endParaRPr b="1" sz="2300">
              <a:solidFill>
                <a:srgbClr val="0000FF"/>
              </a:solidFill>
            </a:endParaRPr>
          </a:p>
          <a:p>
            <a:pPr indent="0" lvl="0" marL="0" rtl="0" algn="l">
              <a:spcBef>
                <a:spcPts val="1000"/>
              </a:spcBef>
              <a:spcAft>
                <a:spcPts val="0"/>
              </a:spcAft>
              <a:buClr>
                <a:schemeClr val="dk1"/>
              </a:buClr>
              <a:buSzPts val="1100"/>
              <a:buFont typeface="Arial"/>
              <a:buNone/>
            </a:pPr>
            <a:r>
              <a:t/>
            </a:r>
            <a:endParaRPr b="1" sz="2300">
              <a:solidFill>
                <a:srgbClr val="0000FF"/>
              </a:solidFill>
            </a:endParaRPr>
          </a:p>
          <a:p>
            <a:pPr indent="0" lvl="0" marL="0" rtl="0" algn="l">
              <a:spcBef>
                <a:spcPts val="1000"/>
              </a:spcBef>
              <a:spcAft>
                <a:spcPts val="0"/>
              </a:spcAft>
              <a:buClr>
                <a:schemeClr val="dk1"/>
              </a:buClr>
              <a:buSzPts val="1100"/>
              <a:buFont typeface="Arial"/>
              <a:buNone/>
            </a:pPr>
            <a:r>
              <a:t/>
            </a:r>
            <a:endParaRPr b="1" sz="2300">
              <a:solidFill>
                <a:srgbClr val="0000FF"/>
              </a:solidFill>
            </a:endParaRPr>
          </a:p>
          <a:p>
            <a:pPr indent="0" lvl="0" marL="0" rtl="0" algn="l">
              <a:lnSpc>
                <a:spcPct val="90000"/>
              </a:lnSpc>
              <a:spcBef>
                <a:spcPts val="0"/>
              </a:spcBef>
              <a:spcAft>
                <a:spcPts val="0"/>
              </a:spcAft>
              <a:buClr>
                <a:schemeClr val="dk1"/>
              </a:buClr>
              <a:buSzPts val="4400"/>
              <a:buFont typeface="Arial"/>
              <a:buNone/>
            </a:pPr>
            <a:r>
              <a:rPr lang="en-US"/>
              <a:t>Thank You!</a:t>
            </a:r>
            <a:endParaRPr/>
          </a:p>
        </p:txBody>
      </p:sp>
      <p:sp>
        <p:nvSpPr>
          <p:cNvPr id="238" name="Google Shape;238;p21"/>
          <p:cNvSpPr txBox="1"/>
          <p:nvPr>
            <p:ph idx="4294967295" type="sldNum"/>
          </p:nvPr>
        </p:nvSpPr>
        <p:spPr>
          <a:xfrm>
            <a:off x="2722295" y="6405358"/>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1382751" y="697476"/>
            <a:ext cx="9389327" cy="95940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Arial"/>
              <a:buNone/>
            </a:pPr>
            <a:r>
              <a:rPr b="1" lang="en-US"/>
              <a:t>TEAM DETAILS</a:t>
            </a:r>
            <a:endParaRPr/>
          </a:p>
        </p:txBody>
      </p:sp>
      <p:sp>
        <p:nvSpPr>
          <p:cNvPr id="151" name="Google Shape;151;p10"/>
          <p:cNvSpPr txBox="1"/>
          <p:nvPr>
            <p:ph idx="1" type="body"/>
          </p:nvPr>
        </p:nvSpPr>
        <p:spPr>
          <a:xfrm>
            <a:off x="535259" y="1832479"/>
            <a:ext cx="6240008" cy="6589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300"/>
              <a:buNone/>
            </a:pPr>
            <a:r>
              <a:rPr b="1" lang="en-US" sz="2300"/>
              <a:t>Team Name: MEGATRON PRIME</a:t>
            </a:r>
            <a:endParaRPr sz="1050"/>
          </a:p>
        </p:txBody>
      </p:sp>
      <p:sp>
        <p:nvSpPr>
          <p:cNvPr id="152" name="Google Shape;152;p10"/>
          <p:cNvSpPr txBox="1"/>
          <p:nvPr>
            <p:ph idx="4294967295" type="sldNum"/>
          </p:nvPr>
        </p:nvSpPr>
        <p:spPr>
          <a:xfrm>
            <a:off x="2677274" y="6369267"/>
            <a:ext cx="2743200" cy="37577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graphicFrame>
        <p:nvGraphicFramePr>
          <p:cNvPr id="153" name="Google Shape;153;p10"/>
          <p:cNvGraphicFramePr/>
          <p:nvPr/>
        </p:nvGraphicFramePr>
        <p:xfrm>
          <a:off x="535259" y="2288800"/>
          <a:ext cx="3000000" cy="3000000"/>
        </p:xfrm>
        <a:graphic>
          <a:graphicData uri="http://schemas.openxmlformats.org/drawingml/2006/table">
            <a:tbl>
              <a:tblPr bandRow="1" firstRow="1">
                <a:noFill/>
                <a:tableStyleId>{8D55BC60-2DB2-41FC-93BF-60F9C39D1198}</a:tableStyleId>
              </a:tblPr>
              <a:tblGrid>
                <a:gridCol w="3501475"/>
                <a:gridCol w="3133500"/>
                <a:gridCol w="1371600"/>
                <a:gridCol w="1349300"/>
                <a:gridCol w="1839950"/>
              </a:tblGrid>
              <a:tr h="19351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Arial"/>
                          <a:ea typeface="Arial"/>
                          <a:cs typeface="Arial"/>
                          <a:sym typeface="Arial"/>
                        </a:rPr>
                        <a:t>Name</a:t>
                      </a:r>
                      <a:endParaRPr sz="1800" u="none" cap="none" strike="noStrike">
                        <a:solidFill>
                          <a:schemeClr val="dk1"/>
                        </a:solidFill>
                        <a:latin typeface="Arial"/>
                        <a:ea typeface="Arial"/>
                        <a:cs typeface="Arial"/>
                        <a:sym typeface="Arial"/>
                      </a:endParaRPr>
                    </a:p>
                  </a:txBody>
                  <a:tcPr marT="45725" marB="45725" marR="91450" marL="91450" anchor="ctr">
                    <a:solidFill>
                      <a:srgbClr val="37A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Arial"/>
                          <a:ea typeface="Arial"/>
                          <a:cs typeface="Arial"/>
                          <a:sym typeface="Arial"/>
                        </a:rPr>
                        <a:t>Course</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Arial"/>
                          <a:ea typeface="Arial"/>
                          <a:cs typeface="Arial"/>
                          <a:sym typeface="Arial"/>
                        </a:rPr>
                        <a:t>(B.Tech/ M.Tech/ </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Arial"/>
                          <a:ea typeface="Arial"/>
                          <a:cs typeface="Arial"/>
                          <a:sym typeface="Arial"/>
                        </a:rPr>
                        <a:t>Ph.D etc.)</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Arial"/>
                          <a:ea typeface="Arial"/>
                          <a:cs typeface="Arial"/>
                          <a:sym typeface="Arial"/>
                        </a:rPr>
                        <a:t>/ Designation</a:t>
                      </a:r>
                      <a:endParaRPr sz="1800" u="none" cap="none" strike="noStrike">
                        <a:solidFill>
                          <a:schemeClr val="dk1"/>
                        </a:solidFill>
                        <a:latin typeface="Arial"/>
                        <a:ea typeface="Arial"/>
                        <a:cs typeface="Arial"/>
                        <a:sym typeface="Arial"/>
                      </a:endParaRPr>
                    </a:p>
                  </a:txBody>
                  <a:tcPr marT="45725" marB="45725" marR="91450" marL="91450" anchor="ctr">
                    <a:solidFill>
                      <a:srgbClr val="37A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Arial"/>
                          <a:ea typeface="Arial"/>
                          <a:cs typeface="Arial"/>
                          <a:sym typeface="Arial"/>
                        </a:rPr>
                        <a:t>Stream (EEE,CSE, etc.)</a:t>
                      </a:r>
                      <a:endParaRPr sz="1800" u="none" cap="none" strike="noStrike">
                        <a:solidFill>
                          <a:schemeClr val="dk1"/>
                        </a:solidFill>
                        <a:latin typeface="Arial"/>
                        <a:ea typeface="Arial"/>
                        <a:cs typeface="Arial"/>
                        <a:sym typeface="Arial"/>
                      </a:endParaRPr>
                    </a:p>
                  </a:txBody>
                  <a:tcPr marT="45725" marB="45725" marR="91450" marL="91450" anchor="ctr">
                    <a:solidFill>
                      <a:srgbClr val="37A9D9"/>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solidFill>
                            <a:schemeClr val="dk1"/>
                          </a:solidFill>
                          <a:latin typeface="Arial"/>
                          <a:ea typeface="Arial"/>
                          <a:cs typeface="Arial"/>
                          <a:sym typeface="Arial"/>
                        </a:rPr>
                        <a:t>Year</a:t>
                      </a:r>
                      <a:endParaRPr sz="1400" u="none" cap="none" strike="noStrike"/>
                    </a:p>
                    <a:p>
                      <a:pPr indent="0" lvl="0" marL="0" marR="0" rtl="0" algn="ctr">
                        <a:lnSpc>
                          <a:spcPct val="100000"/>
                        </a:lnSpc>
                        <a:spcBef>
                          <a:spcPts val="0"/>
                        </a:spcBef>
                        <a:spcAft>
                          <a:spcPts val="0"/>
                        </a:spcAft>
                        <a:buClr>
                          <a:schemeClr val="dk1"/>
                        </a:buClr>
                        <a:buSzPts val="1800"/>
                        <a:buFont typeface="Arial"/>
                        <a:buNone/>
                      </a:pPr>
                      <a:r>
                        <a:rPr lang="en-US" sz="1800" u="none" cap="none" strike="noStrike">
                          <a:solidFill>
                            <a:schemeClr val="dk1"/>
                          </a:solidFill>
                          <a:latin typeface="Arial"/>
                          <a:ea typeface="Arial"/>
                          <a:cs typeface="Arial"/>
                          <a:sym typeface="Arial"/>
                        </a:rPr>
                        <a:t>(I,II,III,IV,V)</a:t>
                      </a:r>
                      <a:endParaRPr sz="1400" u="none" cap="none" strike="noStrike"/>
                    </a:p>
                  </a:txBody>
                  <a:tcPr marT="45725" marB="45725" marR="91450" marL="91450" anchor="ctr">
                    <a:solidFill>
                      <a:srgbClr val="37A9D9"/>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Arial"/>
                          <a:ea typeface="Arial"/>
                          <a:cs typeface="Arial"/>
                          <a:sym typeface="Arial"/>
                        </a:rPr>
                        <a:t>Role </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Arial"/>
                          <a:ea typeface="Arial"/>
                          <a:cs typeface="Arial"/>
                          <a:sym typeface="Arial"/>
                        </a:rPr>
                        <a:t>(Team Leader/ Team Member/ Mentor)</a:t>
                      </a:r>
                      <a:endParaRPr sz="1800" u="none" cap="none" strike="noStrike">
                        <a:solidFill>
                          <a:schemeClr val="dk1"/>
                        </a:solidFill>
                        <a:latin typeface="Arial"/>
                        <a:ea typeface="Arial"/>
                        <a:cs typeface="Arial"/>
                        <a:sym typeface="Arial"/>
                      </a:endParaRPr>
                    </a:p>
                  </a:txBody>
                  <a:tcPr marT="45725" marB="45725" marR="91450" marL="91450" anchor="ctr">
                    <a:solidFill>
                      <a:srgbClr val="37A9D9"/>
                    </a:solidFill>
                  </a:tcPr>
                </a:tc>
              </a:tr>
              <a:tr h="536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Dikashma shree Selvakumaran</a:t>
                      </a:r>
                      <a:endParaRPr sz="18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B.E</a:t>
                      </a:r>
                      <a:endParaRPr sz="18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CSE(AIML)</a:t>
                      </a:r>
                      <a:endParaRPr sz="18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II</a:t>
                      </a:r>
                      <a:endParaRPr sz="18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Team Leader</a:t>
                      </a:r>
                      <a:endParaRPr sz="1800" u="none" cap="none" strike="noStrike"/>
                    </a:p>
                  </a:txBody>
                  <a:tcPr marT="45725" marB="45725" marR="91450" marL="91450">
                    <a:solidFill>
                      <a:schemeClr val="lt1"/>
                    </a:solidFill>
                  </a:tcPr>
                </a:tc>
              </a:tr>
              <a:tr h="536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Jashwanth N</a:t>
                      </a:r>
                      <a:endParaRPr sz="18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B.E</a:t>
                      </a:r>
                      <a:endParaRPr sz="18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EE-VLSI</a:t>
                      </a:r>
                      <a:endParaRPr sz="18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II</a:t>
                      </a:r>
                      <a:endParaRPr sz="18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Team Member</a:t>
                      </a:r>
                      <a:endParaRPr sz="1800" u="none" cap="none" strike="noStrike"/>
                    </a:p>
                  </a:txBody>
                  <a:tcPr marT="45725" marB="45725" marR="91450" marL="91450">
                    <a:solidFill>
                      <a:schemeClr val="lt1"/>
                    </a:solidFill>
                  </a:tcPr>
                </a:tc>
              </a:tr>
              <a:tr h="5363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Sanjay G</a:t>
                      </a:r>
                      <a:endParaRPr sz="18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B.E</a:t>
                      </a:r>
                      <a:endParaRPr sz="18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EEE</a:t>
                      </a:r>
                      <a:endParaRPr sz="18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II</a:t>
                      </a:r>
                      <a:endParaRPr sz="1800" u="none" cap="none" strike="noStrike"/>
                    </a:p>
                  </a:txBody>
                  <a:tcPr marT="45725" marB="45725" marR="91450" marL="91450">
                    <a:solidFill>
                      <a:schemeClr val="lt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Team Member</a:t>
                      </a:r>
                      <a:endParaRPr sz="1800" u="none" cap="none" strike="noStrike"/>
                    </a:p>
                  </a:txBody>
                  <a:tcPr marT="45725" marB="45725" marR="91450" marL="91450">
                    <a:solidFill>
                      <a:schemeClr val="lt1"/>
                    </a:solidFill>
                  </a:tcPr>
                </a:tc>
              </a:tr>
              <a:tr h="536325">
                <a:tc gridSpan="5">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MENTOR : Dr.R.M.Bommi Maruthi raj (HOD OF EE-VLSI)</a:t>
                      </a:r>
                      <a:endParaRPr sz="1800" u="none" cap="none" strike="noStrike"/>
                    </a:p>
                  </a:txBody>
                  <a:tcPr marT="45725" marB="45725" marR="91450" marL="91450">
                    <a:solidFill>
                      <a:schemeClr val="lt1"/>
                    </a:solidFill>
                  </a:tcPr>
                </a:tc>
                <a:tc hMerge="1"/>
                <a:tc hMerge="1"/>
                <a:tc hMerge="1"/>
                <a:tc hMerge="1"/>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1449659" y="697476"/>
            <a:ext cx="9288965" cy="95940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Arial"/>
              <a:buNone/>
            </a:pPr>
            <a:r>
              <a:rPr b="1" lang="en-US"/>
              <a:t>IDEA PITCH</a:t>
            </a:r>
            <a:endParaRPr/>
          </a:p>
        </p:txBody>
      </p:sp>
      <p:sp>
        <p:nvSpPr>
          <p:cNvPr id="159" name="Google Shape;159;p11"/>
          <p:cNvSpPr txBox="1"/>
          <p:nvPr>
            <p:ph idx="1" type="body"/>
          </p:nvPr>
        </p:nvSpPr>
        <p:spPr>
          <a:xfrm>
            <a:off x="745850" y="1446575"/>
            <a:ext cx="11017200" cy="4922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US" sz="1400"/>
              <a:t>Our </a:t>
            </a:r>
            <a:r>
              <a:rPr b="1" lang="en-US" sz="1400"/>
              <a:t>$</a:t>
            </a:r>
            <a:r>
              <a:rPr b="1" lang="en-US" sz="1400"/>
              <a:t>ATURDAY</a:t>
            </a:r>
            <a:r>
              <a:rPr lang="en-US" sz="1400"/>
              <a:t> </a:t>
            </a:r>
            <a:r>
              <a:rPr b="1" lang="en-US" sz="1400"/>
              <a:t>solves</a:t>
            </a:r>
            <a:r>
              <a:rPr lang="en-US" sz="1400"/>
              <a:t> </a:t>
            </a:r>
            <a:r>
              <a:rPr b="1" lang="en-US" sz="1400"/>
              <a:t>grid instability and inefficiency</a:t>
            </a:r>
            <a:r>
              <a:rPr lang="en-US" sz="1400"/>
              <a:t> </a:t>
            </a:r>
            <a:r>
              <a:rPr b="1" lang="en-US" sz="1400"/>
              <a:t>problems</a:t>
            </a:r>
            <a:r>
              <a:rPr lang="en-US" sz="1400"/>
              <a:t>,it helps to lead with </a:t>
            </a:r>
            <a:r>
              <a:rPr b="1" lang="en-US" sz="1400"/>
              <a:t>standardised test programs and allowing the employees to gain operational experience over the leading operating complexity </a:t>
            </a:r>
            <a:r>
              <a:rPr lang="en-US" sz="1400"/>
              <a:t>and also,</a:t>
            </a:r>
            <a:br>
              <a:rPr lang="en-US" sz="1400"/>
            </a:br>
            <a:r>
              <a:rPr lang="en-US" sz="1400"/>
              <a:t> helping </a:t>
            </a:r>
            <a:r>
              <a:rPr b="1" lang="en-US" sz="1400"/>
              <a:t>GIS</a:t>
            </a:r>
            <a:r>
              <a:rPr lang="en-US" sz="1400"/>
              <a:t> </a:t>
            </a:r>
            <a:r>
              <a:rPr b="1" lang="en-US" sz="1400"/>
              <a:t>power grid operators</a:t>
            </a:r>
            <a:r>
              <a:rPr lang="en-US" sz="1400"/>
              <a:t> by </a:t>
            </a:r>
            <a:r>
              <a:rPr b="1" lang="en-US" sz="1400"/>
              <a:t>using DRL and XGBoost while also simulating the grid path allocation in VR and the the operation in AR</a:t>
            </a:r>
            <a:r>
              <a:rPr lang="en-US" sz="1400"/>
              <a:t>.</a:t>
            </a:r>
            <a:endParaRPr sz="1400"/>
          </a:p>
          <a:p>
            <a:pPr indent="0" lvl="0" marL="0" rtl="0" algn="l">
              <a:lnSpc>
                <a:spcPct val="115000"/>
              </a:lnSpc>
              <a:spcBef>
                <a:spcPts val="1200"/>
              </a:spcBef>
              <a:spcAft>
                <a:spcPts val="0"/>
              </a:spcAft>
              <a:buClr>
                <a:schemeClr val="dk1"/>
              </a:buClr>
              <a:buSzPts val="1100"/>
              <a:buFont typeface="Arial"/>
              <a:buNone/>
            </a:pPr>
            <a:r>
              <a:rPr b="1" lang="en-US" sz="1400"/>
              <a:t>Innovating</a:t>
            </a:r>
            <a:r>
              <a:rPr lang="en-US" sz="1400"/>
              <a:t> </a:t>
            </a:r>
            <a:r>
              <a:rPr b="1" lang="en-US" sz="1400"/>
              <a:t>real-time smart grid management</a:t>
            </a:r>
            <a:r>
              <a:rPr lang="en-US" sz="1400"/>
              <a:t>.</a:t>
            </a:r>
            <a:endParaRPr sz="1400"/>
          </a:p>
          <a:p>
            <a:pPr indent="0" lvl="0" marL="228600" rtl="0" algn="just">
              <a:lnSpc>
                <a:spcPct val="200000"/>
              </a:lnSpc>
              <a:spcBef>
                <a:spcPts val="1200"/>
              </a:spcBef>
              <a:spcAft>
                <a:spcPts val="0"/>
              </a:spcAft>
              <a:buSzPts val="2800"/>
              <a:buNone/>
            </a:pPr>
            <a:r>
              <a:t/>
            </a:r>
            <a:endParaRPr sz="2000"/>
          </a:p>
        </p:txBody>
      </p:sp>
      <p:sp>
        <p:nvSpPr>
          <p:cNvPr id="160" name="Google Shape;160;p11"/>
          <p:cNvSpPr txBox="1"/>
          <p:nvPr>
            <p:ph idx="4294967295" type="sldNum"/>
          </p:nvPr>
        </p:nvSpPr>
        <p:spPr>
          <a:xfrm>
            <a:off x="2677274" y="6369267"/>
            <a:ext cx="2743200" cy="37577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graphicFrame>
        <p:nvGraphicFramePr>
          <p:cNvPr id="161" name="Google Shape;161;p11"/>
          <p:cNvGraphicFramePr/>
          <p:nvPr/>
        </p:nvGraphicFramePr>
        <p:xfrm>
          <a:off x="898564" y="3104103"/>
          <a:ext cx="3000000" cy="3000000"/>
        </p:xfrm>
        <a:graphic>
          <a:graphicData uri="http://schemas.openxmlformats.org/drawingml/2006/table">
            <a:tbl>
              <a:tblPr>
                <a:noFill/>
                <a:tableStyleId>{D661F696-45E6-4F0C-A8E1-B6A841D05E66}</a:tableStyleId>
              </a:tblPr>
              <a:tblGrid>
                <a:gridCol w="1604450"/>
                <a:gridCol w="1604450"/>
                <a:gridCol w="1692400"/>
                <a:gridCol w="1471925"/>
              </a:tblGrid>
              <a:tr h="56207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Problem and existing alternatives</a:t>
                      </a:r>
                      <a:endParaRPr b="1" i="0" sz="16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CDA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Proposed Solution</a:t>
                      </a:r>
                      <a:endParaRPr b="1" i="0" sz="16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FCDD"/>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Company Knowledge</a:t>
                      </a:r>
                      <a:endParaRPr b="1" i="0" sz="16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9E2F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Customer Segments</a:t>
                      </a:r>
                      <a:endParaRPr b="1" i="0" sz="16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F2EC"/>
                    </a:solidFill>
                  </a:tcPr>
                </a:tc>
              </a:tr>
              <a:tr h="1305100">
                <a:tc>
                  <a:txBody>
                    <a:bodyPr/>
                    <a:lstStyle/>
                    <a:p>
                      <a:pPr indent="0" lvl="0" marL="0" marR="0" rtl="0" algn="ctr">
                        <a:lnSpc>
                          <a:spcPct val="100000"/>
                        </a:lnSpc>
                        <a:spcBef>
                          <a:spcPts val="0"/>
                        </a:spcBef>
                        <a:spcAft>
                          <a:spcPts val="0"/>
                        </a:spcAft>
                        <a:buClr>
                          <a:srgbClr val="000000"/>
                        </a:buClr>
                        <a:buSzPts val="1600"/>
                        <a:buFont typeface="Arial"/>
                        <a:buNone/>
                      </a:pPr>
                      <a:r>
                        <a:rPr lang="en-US" sz="1600"/>
                        <a:t>Inefficient</a:t>
                      </a:r>
                      <a:r>
                        <a:rPr lang="en-US" sz="1600"/>
                        <a:t> simulation space</a:t>
                      </a:r>
                      <a:r>
                        <a:rPr lang="en-US" sz="1600" u="none" cap="none" strike="noStrike"/>
                        <a:t>,high fault rates,high transmission loss,operational complexity.</a:t>
                      </a:r>
                      <a:endParaRPr b="0" i="0" sz="16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CDA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a:t>P2P node communication,</a:t>
                      </a:r>
                      <a:r>
                        <a:rPr lang="en-US" sz="1600" u="none" cap="none" strike="noStrike"/>
                        <a:t>real-time grid control and simulation using AR/VR, </a:t>
                      </a:r>
                      <a:r>
                        <a:rPr lang="en-US" sz="1600"/>
                        <a:t>DRL, XGboost</a:t>
                      </a:r>
                      <a:r>
                        <a:rPr lang="en-US" sz="1600" u="none" cap="none" strike="noStrike"/>
                        <a:t>.</a:t>
                      </a:r>
                      <a:endParaRPr b="0" i="0" sz="16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FCD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Expertise in AI, FPGA acceleration,U</a:t>
                      </a:r>
                      <a:r>
                        <a:rPr lang="en-US">
                          <a:solidFill>
                            <a:srgbClr val="000000"/>
                          </a:solidFill>
                          <a:latin typeface="Arial"/>
                          <a:ea typeface="Arial"/>
                          <a:cs typeface="Arial"/>
                          <a:sym typeface="Arial"/>
                        </a:rPr>
                        <a:t>nity app </a:t>
                      </a:r>
                      <a:r>
                        <a:rPr lang="en-US">
                          <a:solidFill>
                            <a:srgbClr val="000000"/>
                          </a:solidFill>
                          <a:latin typeface="Arial"/>
                          <a:ea typeface="Arial"/>
                          <a:cs typeface="Arial"/>
                          <a:sym typeface="Arial"/>
                        </a:rPr>
                        <a:t>development</a:t>
                      </a:r>
                      <a:r>
                        <a:rPr lang="en-US">
                          <a:solidFill>
                            <a:srgbClr val="000000"/>
                          </a:solidFill>
                          <a:latin typeface="Arial"/>
                          <a:ea typeface="Arial"/>
                          <a:cs typeface="Arial"/>
                          <a:sym typeface="Arial"/>
                        </a:rPr>
                        <a:t> </a:t>
                      </a:r>
                      <a:r>
                        <a:rPr lang="en-US" sz="1400" u="none" cap="none" strike="noStrike">
                          <a:solidFill>
                            <a:srgbClr val="000000"/>
                          </a:solidFill>
                          <a:latin typeface="Arial"/>
                          <a:ea typeface="Arial"/>
                          <a:cs typeface="Arial"/>
                          <a:sym typeface="Arial"/>
                        </a:rPr>
                        <a:t> and GIS HVDC monitoring system.</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9E2F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Power grid operators, smart city planners, Renewable energy sectors.</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8F2EC"/>
                    </a:solidFill>
                  </a:tcPr>
                </a:tc>
              </a:tr>
              <a:tr h="190575">
                <a:tc gridSpan="2">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Unique value propositions</a:t>
                      </a:r>
                      <a:endParaRPr b="1" i="0" sz="16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hMerge="1"/>
                <a:tc gridSpan="2">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Channels/Touch points</a:t>
                      </a:r>
                      <a:endParaRPr b="1" i="0" sz="16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562075">
                <a:tc gridSpan="2">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000000"/>
                          </a:solidFill>
                          <a:latin typeface="Arial"/>
                          <a:ea typeface="Arial"/>
                          <a:cs typeface="Arial"/>
                          <a:sym typeface="Arial"/>
                        </a:rPr>
                        <a:t>AI-driven fault prediction, real-time AR/VR visualization, ultra-low latency response</a:t>
                      </a:r>
                      <a:r>
                        <a:rPr lang="en-US">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hMerge="1"/>
                <a:tc gridSpan="2">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 Web dashboard, AR/VR control centers</a:t>
                      </a:r>
                      <a:r>
                        <a:rPr lang="en-US" sz="1600"/>
                        <a:t> and </a:t>
                      </a:r>
                      <a:r>
                        <a:rPr lang="en-US" sz="1600" u="none" cap="none" strike="noStrike"/>
                        <a:t>monitoring systems.</a:t>
                      </a:r>
                      <a:endParaRPr b="0" i="0" sz="1600" u="none" cap="none" strike="noStrike">
                        <a:solidFill>
                          <a:srgbClr val="000000"/>
                        </a:solidFill>
                        <a:latin typeface="Arial"/>
                        <a:ea typeface="Arial"/>
                        <a:cs typeface="Arial"/>
                        <a:sym typeface="Arial"/>
                      </a:endParaRPr>
                    </a:p>
                  </a:txBody>
                  <a:tcPr marT="6350" marB="0" marR="6350" marL="63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bl>
          </a:graphicData>
        </a:graphic>
      </p:graphicFrame>
      <p:sp>
        <p:nvSpPr>
          <p:cNvPr id="162" name="Google Shape;162;p11"/>
          <p:cNvSpPr/>
          <p:nvPr/>
        </p:nvSpPr>
        <p:spPr>
          <a:xfrm>
            <a:off x="8491900" y="3240975"/>
            <a:ext cx="2890800" cy="2870100"/>
          </a:xfrm>
          <a:prstGeom prst="rect">
            <a:avLst/>
          </a:prstGeom>
          <a:noFill/>
          <a:ln cap="flat" cmpd="sng" w="28575">
            <a:solidFill>
              <a:srgbClr val="081F2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0" i="0" lang="en-US" sz="1500" u="none" cap="none" strike="noStrike">
                <a:solidFill>
                  <a:schemeClr val="dk1"/>
                </a:solidFill>
                <a:latin typeface="Arial"/>
                <a:ea typeface="Arial"/>
                <a:cs typeface="Arial"/>
                <a:sym typeface="Arial"/>
              </a:rPr>
              <a:t>Our</a:t>
            </a:r>
            <a:r>
              <a:rPr b="1" i="0" lang="en-US" sz="1500" u="none" cap="none" strike="noStrike">
                <a:solidFill>
                  <a:schemeClr val="dk1"/>
                </a:solidFill>
                <a:latin typeface="Arial"/>
                <a:ea typeface="Arial"/>
                <a:cs typeface="Arial"/>
                <a:sym typeface="Arial"/>
              </a:rPr>
              <a:t> AI-Enhanced Smart Grid System</a:t>
            </a:r>
            <a:r>
              <a:rPr b="0" i="0" lang="en-US" sz="1500" u="none" cap="none" strike="noStrike">
                <a:solidFill>
                  <a:schemeClr val="dk1"/>
                </a:solidFill>
                <a:latin typeface="Arial"/>
                <a:ea typeface="Arial"/>
                <a:cs typeface="Arial"/>
                <a:sym typeface="Arial"/>
              </a:rPr>
              <a:t> solves </a:t>
            </a:r>
            <a:r>
              <a:rPr b="1" i="0" lang="en-US" sz="1500" u="none" cap="none" strike="noStrike">
                <a:solidFill>
                  <a:schemeClr val="dk1"/>
                </a:solidFill>
                <a:latin typeface="Arial"/>
                <a:ea typeface="Arial"/>
                <a:cs typeface="Arial"/>
                <a:sym typeface="Arial"/>
              </a:rPr>
              <a:t>grid inefficiencies and fault prediction</a:t>
            </a:r>
            <a:r>
              <a:rPr b="0" i="0" lang="en-US" sz="1500" u="none" cap="none" strike="noStrike">
                <a:solidFill>
                  <a:schemeClr val="dk1"/>
                </a:solidFill>
                <a:latin typeface="Arial"/>
                <a:ea typeface="Arial"/>
                <a:cs typeface="Arial"/>
                <a:sym typeface="Arial"/>
              </a:rPr>
              <a:t> problem,</a:t>
            </a:r>
            <a:endParaRPr b="0" i="0" sz="15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US" sz="1500" u="none" cap="none" strike="noStrike">
                <a:solidFill>
                  <a:schemeClr val="dk1"/>
                </a:solidFill>
                <a:latin typeface="Arial"/>
                <a:ea typeface="Arial"/>
                <a:cs typeface="Arial"/>
                <a:sym typeface="Arial"/>
              </a:rPr>
              <a:t>helping </a:t>
            </a:r>
            <a:r>
              <a:rPr b="1" i="0" lang="en-US" sz="1500" u="none" cap="none" strike="noStrike">
                <a:solidFill>
                  <a:schemeClr val="dk1"/>
                </a:solidFill>
                <a:latin typeface="Arial"/>
                <a:ea typeface="Arial"/>
                <a:cs typeface="Arial"/>
                <a:sym typeface="Arial"/>
              </a:rPr>
              <a:t>power grid operators by reducing downtime</a:t>
            </a:r>
            <a:r>
              <a:rPr b="0" i="0" lang="en-US" sz="1500" u="none" cap="none" strike="noStrike">
                <a:solidFill>
                  <a:schemeClr val="dk1"/>
                </a:solidFill>
                <a:latin typeface="Arial"/>
                <a:ea typeface="Arial"/>
                <a:cs typeface="Arial"/>
                <a:sym typeface="Arial"/>
              </a:rPr>
              <a:t> and optimizing load distribution.</a:t>
            </a:r>
            <a:endParaRPr b="0" i="0" sz="15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Innovating </a:t>
            </a:r>
            <a:r>
              <a:rPr b="1" i="0" lang="en-US" sz="1500" u="none" cap="none" strike="noStrike">
                <a:solidFill>
                  <a:schemeClr val="dk1"/>
                </a:solidFill>
                <a:latin typeface="Arial"/>
                <a:ea typeface="Arial"/>
                <a:cs typeface="Arial"/>
                <a:sym typeface="Arial"/>
              </a:rPr>
              <a:t>The </a:t>
            </a:r>
            <a:r>
              <a:rPr b="1" lang="en-US" sz="1500">
                <a:solidFill>
                  <a:schemeClr val="dk1"/>
                </a:solidFill>
              </a:rPr>
              <a:t>$</a:t>
            </a:r>
            <a:r>
              <a:rPr b="1" i="0" lang="en-US" sz="1500" u="none" cap="none" strike="noStrike">
                <a:solidFill>
                  <a:schemeClr val="dk1"/>
                </a:solidFill>
                <a:latin typeface="Arial"/>
                <a:ea typeface="Arial"/>
                <a:cs typeface="Arial"/>
                <a:sym typeface="Arial"/>
              </a:rPr>
              <a:t>ATURDAY.</a:t>
            </a:r>
            <a:endParaRPr b="1" i="0" sz="2200" u="none" cap="none" strike="noStrike">
              <a:solidFill>
                <a:schemeClr val="dk1"/>
              </a:solidFill>
              <a:latin typeface="Calibri"/>
              <a:ea typeface="Calibri"/>
              <a:cs typeface="Calibri"/>
              <a:sym typeface="Calibri"/>
            </a:endParaRPr>
          </a:p>
        </p:txBody>
      </p:sp>
      <p:cxnSp>
        <p:nvCxnSpPr>
          <p:cNvPr id="163" name="Google Shape;163;p11"/>
          <p:cNvCxnSpPr/>
          <p:nvPr/>
        </p:nvCxnSpPr>
        <p:spPr>
          <a:xfrm>
            <a:off x="7271788" y="4633400"/>
            <a:ext cx="1147500" cy="6600"/>
          </a:xfrm>
          <a:prstGeom prst="straightConnector1">
            <a:avLst/>
          </a:prstGeom>
          <a:noFill/>
          <a:ln cap="flat" cmpd="sng" w="127000">
            <a:solidFill>
              <a:schemeClr val="accent1"/>
            </a:solidFill>
            <a:prstDash val="solid"/>
            <a:miter lim="800000"/>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1393903" y="697476"/>
            <a:ext cx="9378175" cy="95940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Arial"/>
              <a:buNone/>
            </a:pPr>
            <a:r>
              <a:rPr b="1" lang="en-US"/>
              <a:t>PROBLEM STATEMENT</a:t>
            </a:r>
            <a:endParaRPr/>
          </a:p>
        </p:txBody>
      </p:sp>
      <p:sp>
        <p:nvSpPr>
          <p:cNvPr id="169" name="Google Shape;169;p12"/>
          <p:cNvSpPr txBox="1"/>
          <p:nvPr>
            <p:ph idx="4294967295" type="sldNum"/>
          </p:nvPr>
        </p:nvSpPr>
        <p:spPr>
          <a:xfrm>
            <a:off x="2677274" y="6369267"/>
            <a:ext cx="2743200" cy="37577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70" name="Google Shape;170;p12"/>
          <p:cNvSpPr txBox="1"/>
          <p:nvPr/>
        </p:nvSpPr>
        <p:spPr>
          <a:xfrm>
            <a:off x="612300" y="847000"/>
            <a:ext cx="10967400" cy="53424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Arial"/>
              <a:ea typeface="Arial"/>
              <a:cs typeface="Arial"/>
              <a:sym typeface="Arial"/>
            </a:endParaRPr>
          </a:p>
          <a:p>
            <a:pPr indent="-361950" lvl="0" marL="457200" marR="0" rtl="0" algn="l">
              <a:lnSpc>
                <a:spcPct val="100000"/>
              </a:lnSpc>
              <a:spcBef>
                <a:spcPts val="0"/>
              </a:spcBef>
              <a:spcAft>
                <a:spcPts val="0"/>
              </a:spcAft>
              <a:buClr>
                <a:schemeClr val="dk1"/>
              </a:buClr>
              <a:buSzPts val="2100"/>
              <a:buFont typeface="Arial"/>
              <a:buChar char="●"/>
            </a:pPr>
            <a:r>
              <a:rPr b="1" i="0" lang="en-US" sz="2300" u="none" cap="none" strike="noStrike">
                <a:solidFill>
                  <a:srgbClr val="1155CC"/>
                </a:solidFill>
                <a:latin typeface="Arial"/>
                <a:ea typeface="Arial"/>
                <a:cs typeface="Arial"/>
                <a:sym typeface="Arial"/>
              </a:rPr>
              <a:t>Problems in power sector:</a:t>
            </a:r>
            <a:r>
              <a:rPr b="1" i="0" lang="en-US" sz="2300" u="none" cap="none" strike="noStrike">
                <a:solidFill>
                  <a:schemeClr val="dk1"/>
                </a:solidFill>
                <a:latin typeface="Arial"/>
                <a:ea typeface="Arial"/>
                <a:cs typeface="Arial"/>
                <a:sym typeface="Arial"/>
              </a:rPr>
              <a:t> </a:t>
            </a:r>
            <a:r>
              <a:rPr b="0" i="0" lang="en-US" sz="2300" u="none" cap="none" strike="noStrike">
                <a:solidFill>
                  <a:schemeClr val="dk1"/>
                </a:solidFill>
                <a:latin typeface="Arial"/>
                <a:ea typeface="Arial"/>
                <a:cs typeface="Arial"/>
                <a:sym typeface="Arial"/>
              </a:rPr>
              <a:t>Transmission loss, </a:t>
            </a:r>
            <a:r>
              <a:rPr lang="en-US" sz="2300">
                <a:solidFill>
                  <a:schemeClr val="dk1"/>
                </a:solidFill>
              </a:rPr>
              <a:t>Path optimisation</a:t>
            </a:r>
            <a:r>
              <a:rPr b="0" i="0" lang="en-US" sz="2300" u="none" cap="none" strike="noStrike">
                <a:solidFill>
                  <a:schemeClr val="dk1"/>
                </a:solidFill>
                <a:latin typeface="Arial"/>
                <a:ea typeface="Arial"/>
                <a:cs typeface="Arial"/>
                <a:sym typeface="Arial"/>
              </a:rPr>
              <a:t>, lack of operational experience and </a:t>
            </a:r>
            <a:r>
              <a:rPr b="0" i="0" lang="en-US" sz="2300" u="none" cap="none" strike="noStrike">
                <a:solidFill>
                  <a:schemeClr val="dk1"/>
                </a:solidFill>
                <a:highlight>
                  <a:schemeClr val="lt1"/>
                </a:highlight>
                <a:latin typeface="Arial"/>
                <a:ea typeface="Arial"/>
                <a:cs typeface="Arial"/>
                <a:sym typeface="Arial"/>
              </a:rPr>
              <a:t>standardized testing for HVDC GIS(AC).</a:t>
            </a:r>
            <a:endParaRPr b="0" i="0" sz="2300" u="none" cap="none" strike="noStrike">
              <a:solidFill>
                <a:schemeClr val="dk1"/>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450"/>
              <a:buFont typeface="Arial"/>
              <a:buNone/>
            </a:pPr>
            <a:r>
              <a:t/>
            </a:r>
            <a:endParaRPr b="0" i="0" sz="2450" u="none" cap="none" strike="noStrike">
              <a:solidFill>
                <a:schemeClr val="dk1"/>
              </a:solidFill>
              <a:highlight>
                <a:schemeClr val="lt1"/>
              </a:highlight>
              <a:latin typeface="Arial"/>
              <a:ea typeface="Arial"/>
              <a:cs typeface="Arial"/>
              <a:sym typeface="Arial"/>
            </a:endParaRPr>
          </a:p>
          <a:p>
            <a:pPr indent="-365125" lvl="0" marL="457200" marR="0" rtl="0" algn="l">
              <a:lnSpc>
                <a:spcPct val="100000"/>
              </a:lnSpc>
              <a:spcBef>
                <a:spcPts val="0"/>
              </a:spcBef>
              <a:spcAft>
                <a:spcPts val="0"/>
              </a:spcAft>
              <a:buClr>
                <a:schemeClr val="dk1"/>
              </a:buClr>
              <a:buSzPts val="2150"/>
              <a:buFont typeface="Arial"/>
              <a:buChar char="●"/>
            </a:pPr>
            <a:r>
              <a:rPr b="1" i="0" lang="en-US" sz="2300" u="none" cap="none" strike="noStrike">
                <a:solidFill>
                  <a:srgbClr val="1155CC"/>
                </a:solidFill>
                <a:highlight>
                  <a:schemeClr val="lt1"/>
                </a:highlight>
                <a:latin typeface="Arial"/>
                <a:ea typeface="Arial"/>
                <a:cs typeface="Arial"/>
                <a:sym typeface="Arial"/>
              </a:rPr>
              <a:t>Customers and End users:</a:t>
            </a:r>
            <a:r>
              <a:rPr b="0" i="0" lang="en-US" sz="2150" u="none" cap="none" strike="noStrike">
                <a:solidFill>
                  <a:srgbClr val="1155CC"/>
                </a:solidFill>
                <a:highlight>
                  <a:schemeClr val="lt1"/>
                </a:highlight>
                <a:latin typeface="Arial"/>
                <a:ea typeface="Arial"/>
                <a:cs typeface="Arial"/>
                <a:sym typeface="Arial"/>
              </a:rPr>
              <a:t> </a:t>
            </a:r>
            <a:r>
              <a:rPr b="0" i="0" lang="en-US" sz="2300" u="none" cap="none" strike="noStrike">
                <a:solidFill>
                  <a:schemeClr val="dk1"/>
                </a:solidFill>
                <a:highlight>
                  <a:schemeClr val="lt1"/>
                </a:highlight>
                <a:latin typeface="Arial"/>
                <a:ea typeface="Arial"/>
                <a:cs typeface="Arial"/>
                <a:sym typeface="Arial"/>
              </a:rPr>
              <a:t>PGCIL,TANGEDCO,MRE,CEA. the end users are the individuals, businesses, and industries that ultimately use the electricity transmitted through the HVDC grid. </a:t>
            </a:r>
            <a:endParaRPr b="0" i="0" sz="2300" u="none" cap="none" strike="noStrike">
              <a:solidFill>
                <a:schemeClr val="dk1"/>
              </a:solidFill>
              <a:highlight>
                <a:schemeClr val="lt1"/>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Calibri"/>
              <a:ea typeface="Calibri"/>
              <a:cs typeface="Calibri"/>
              <a:sym typeface="Calibri"/>
            </a:endParaRPr>
          </a:p>
          <a:p>
            <a:pPr indent="-365125" lvl="0" marL="457200" marR="0" rtl="0" algn="l">
              <a:lnSpc>
                <a:spcPct val="100000"/>
              </a:lnSpc>
              <a:spcBef>
                <a:spcPts val="0"/>
              </a:spcBef>
              <a:spcAft>
                <a:spcPts val="0"/>
              </a:spcAft>
              <a:buClr>
                <a:schemeClr val="dk1"/>
              </a:buClr>
              <a:buSzPts val="2150"/>
              <a:buFont typeface="Calibri"/>
              <a:buChar char="●"/>
            </a:pPr>
            <a:r>
              <a:rPr b="1" i="0" lang="en-US" sz="2300" u="none" cap="none" strike="noStrike">
                <a:solidFill>
                  <a:srgbClr val="1155CC"/>
                </a:solidFill>
                <a:highlight>
                  <a:schemeClr val="lt1"/>
                </a:highlight>
                <a:latin typeface="Arial"/>
                <a:ea typeface="Arial"/>
                <a:cs typeface="Arial"/>
                <a:sym typeface="Arial"/>
              </a:rPr>
              <a:t>Relevant Insights:</a:t>
            </a:r>
            <a:r>
              <a:rPr b="1" i="0" lang="en-US" sz="2400" u="none" cap="none" strike="noStrike">
                <a:solidFill>
                  <a:schemeClr val="dk1"/>
                </a:solidFill>
                <a:highlight>
                  <a:schemeClr val="lt1"/>
                </a:highlight>
                <a:latin typeface="Calibri"/>
                <a:ea typeface="Calibri"/>
                <a:cs typeface="Calibri"/>
                <a:sym typeface="Calibri"/>
              </a:rPr>
              <a:t> </a:t>
            </a:r>
            <a:r>
              <a:rPr b="0" i="0" lang="en-US" sz="2300" u="none" cap="none" strike="noStrike">
                <a:solidFill>
                  <a:schemeClr val="dk1"/>
                </a:solidFill>
                <a:latin typeface="Arial"/>
                <a:ea typeface="Arial"/>
                <a:cs typeface="Arial"/>
                <a:sym typeface="Arial"/>
              </a:rPr>
              <a:t>30 – 40% of total energy loss occurs due to </a:t>
            </a:r>
            <a:r>
              <a:rPr b="1" i="0" lang="en-US" sz="2300" u="none" cap="none" strike="noStrike">
                <a:solidFill>
                  <a:schemeClr val="dk1"/>
                </a:solidFill>
                <a:latin typeface="Arial"/>
                <a:ea typeface="Arial"/>
                <a:cs typeface="Arial"/>
                <a:sym typeface="Arial"/>
              </a:rPr>
              <a:t>transmission and distribution (T&amp;D) inefficiencies</a:t>
            </a:r>
            <a:r>
              <a:rPr b="0" i="0" lang="en-US" sz="2300" u="none" cap="none" strike="noStrike">
                <a:solidFill>
                  <a:schemeClr val="dk1"/>
                </a:solidFill>
                <a:latin typeface="Arial"/>
                <a:ea typeface="Arial"/>
                <a:cs typeface="Arial"/>
                <a:sym typeface="Arial"/>
              </a:rPr>
              <a:t>, Mumbai secured about 10k-15k Cr for the power transmission unit in GIS,Major grid failures affected 620 people due to outbreaks.</a:t>
            </a:r>
            <a:endParaRPr b="1" i="0" sz="2300" u="none" cap="none" strike="noStrike">
              <a:solidFill>
                <a:schemeClr val="dk1"/>
              </a:solidFill>
              <a:highlight>
                <a:schemeClr val="lt1"/>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dk1"/>
              </a:solidFill>
              <a:highlight>
                <a:schemeClr val="lt1"/>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ph type="title"/>
          </p:nvPr>
        </p:nvSpPr>
        <p:spPr>
          <a:xfrm>
            <a:off x="1393903" y="697476"/>
            <a:ext cx="9378300" cy="959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100"/>
              <a:buFont typeface="Arial"/>
              <a:buNone/>
            </a:pPr>
            <a:r>
              <a:rPr b="1" lang="en-US"/>
              <a:t>PROPOSED SOLUTION / IDEA</a:t>
            </a:r>
            <a:endParaRPr/>
          </a:p>
        </p:txBody>
      </p:sp>
      <p:sp>
        <p:nvSpPr>
          <p:cNvPr id="176" name="Google Shape;176;p13"/>
          <p:cNvSpPr txBox="1"/>
          <p:nvPr>
            <p:ph idx="4294967295" type="sldNum"/>
          </p:nvPr>
        </p:nvSpPr>
        <p:spPr>
          <a:xfrm>
            <a:off x="2677274" y="6369267"/>
            <a:ext cx="2743200" cy="375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77" name="Google Shape;177;p13"/>
          <p:cNvSpPr txBox="1"/>
          <p:nvPr/>
        </p:nvSpPr>
        <p:spPr>
          <a:xfrm>
            <a:off x="612300" y="697475"/>
            <a:ext cx="10967400" cy="54921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dk1"/>
              </a:buClr>
              <a:buSzPts val="3200"/>
              <a:buFont typeface="Arial"/>
              <a:buNone/>
            </a:pPr>
            <a:r>
              <a:t/>
            </a:r>
            <a:endParaRPr b="0" i="0" sz="2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Arial"/>
              <a:ea typeface="Arial"/>
              <a:cs typeface="Arial"/>
              <a:sym typeface="Arial"/>
            </a:endParaRPr>
          </a:p>
          <a:p>
            <a:pPr indent="-374650" lvl="0" marL="457200" marR="0" rtl="0" algn="l">
              <a:lnSpc>
                <a:spcPct val="115000"/>
              </a:lnSpc>
              <a:spcBef>
                <a:spcPts val="0"/>
              </a:spcBef>
              <a:spcAft>
                <a:spcPts val="0"/>
              </a:spcAft>
              <a:buClr>
                <a:schemeClr val="dk1"/>
              </a:buClr>
              <a:buSzPts val="2300"/>
              <a:buFont typeface="Calibri"/>
              <a:buChar char="●"/>
            </a:pPr>
            <a:r>
              <a:rPr b="1" i="0" lang="en-US" sz="2300" u="none" cap="none" strike="noStrike">
                <a:solidFill>
                  <a:srgbClr val="1155CC"/>
                </a:solidFill>
                <a:highlight>
                  <a:schemeClr val="lt1"/>
                </a:highlight>
                <a:latin typeface="Arial"/>
                <a:ea typeface="Arial"/>
                <a:cs typeface="Arial"/>
                <a:sym typeface="Arial"/>
              </a:rPr>
              <a:t>Brief Explanation: </a:t>
            </a:r>
            <a:r>
              <a:rPr b="0" i="0" lang="en-US" sz="2300" u="none" cap="none" strike="noStrike">
                <a:solidFill>
                  <a:schemeClr val="dk1"/>
                </a:solidFill>
                <a:highlight>
                  <a:schemeClr val="lt1"/>
                </a:highlight>
                <a:latin typeface="Arial"/>
                <a:ea typeface="Arial"/>
                <a:cs typeface="Arial"/>
                <a:sym typeface="Arial"/>
              </a:rPr>
              <a:t>We create a </a:t>
            </a:r>
            <a:r>
              <a:rPr b="1" i="0" lang="en-US" sz="2300" u="none" cap="none" strike="noStrike">
                <a:solidFill>
                  <a:schemeClr val="dk1"/>
                </a:solidFill>
                <a:highlight>
                  <a:schemeClr val="lt1"/>
                </a:highlight>
              </a:rPr>
              <a:t>virtual 3D version</a:t>
            </a:r>
            <a:r>
              <a:rPr b="0" i="0" lang="en-US" sz="2300" u="none" cap="none" strike="noStrike">
                <a:solidFill>
                  <a:schemeClr val="dk1"/>
                </a:solidFill>
                <a:highlight>
                  <a:schemeClr val="lt1"/>
                </a:highlight>
                <a:latin typeface="Arial"/>
                <a:ea typeface="Arial"/>
                <a:cs typeface="Arial"/>
                <a:sym typeface="Arial"/>
              </a:rPr>
              <a:t> of the power grid where operators can see live data</a:t>
            </a:r>
            <a:r>
              <a:rPr lang="en-US" sz="2300">
                <a:solidFill>
                  <a:schemeClr val="dk1"/>
                </a:solidFill>
                <a:highlight>
                  <a:schemeClr val="lt1"/>
                </a:highlight>
              </a:rPr>
              <a:t> and simulate and experience it </a:t>
            </a:r>
            <a:r>
              <a:rPr b="0" i="0" lang="en-US" sz="2300" u="none" cap="none" strike="noStrike">
                <a:solidFill>
                  <a:schemeClr val="dk1"/>
                </a:solidFill>
                <a:highlight>
                  <a:schemeClr val="lt1"/>
                </a:highlight>
                <a:latin typeface="Arial"/>
                <a:ea typeface="Arial"/>
                <a:cs typeface="Arial"/>
                <a:sym typeface="Arial"/>
              </a:rPr>
              <a:t>and test solutions. AI helps </a:t>
            </a:r>
            <a:r>
              <a:rPr lang="en-US" sz="2300">
                <a:solidFill>
                  <a:schemeClr val="dk1"/>
                </a:solidFill>
                <a:highlight>
                  <a:schemeClr val="lt1"/>
                </a:highlight>
              </a:rPr>
              <a:t>in </a:t>
            </a:r>
            <a:r>
              <a:rPr b="0" i="0" lang="en-US" sz="2300" u="none" cap="none" strike="noStrike">
                <a:solidFill>
                  <a:schemeClr val="dk1"/>
                </a:solidFill>
                <a:highlight>
                  <a:schemeClr val="lt1"/>
                </a:highlight>
                <a:latin typeface="Arial"/>
                <a:ea typeface="Arial"/>
                <a:cs typeface="Arial"/>
                <a:sym typeface="Arial"/>
              </a:rPr>
              <a:t>optimiz</a:t>
            </a:r>
            <a:r>
              <a:rPr lang="en-US" sz="2300">
                <a:solidFill>
                  <a:schemeClr val="dk1"/>
                </a:solidFill>
                <a:highlight>
                  <a:schemeClr val="lt1"/>
                </a:highlight>
              </a:rPr>
              <a:t>ing the</a:t>
            </a:r>
            <a:r>
              <a:rPr b="0" i="0" lang="en-US" sz="2300" u="none" cap="none" strike="noStrike">
                <a:solidFill>
                  <a:schemeClr val="dk1"/>
                </a:solidFill>
                <a:highlight>
                  <a:schemeClr val="lt1"/>
                </a:highlight>
                <a:latin typeface="Arial"/>
                <a:ea typeface="Arial"/>
                <a:cs typeface="Arial"/>
                <a:sym typeface="Arial"/>
              </a:rPr>
              <a:t> power flow </a:t>
            </a:r>
            <a:r>
              <a:rPr lang="en-US" sz="2300">
                <a:solidFill>
                  <a:schemeClr val="dk1"/>
                </a:solidFill>
                <a:highlight>
                  <a:schemeClr val="lt1"/>
                </a:highlight>
              </a:rPr>
              <a:t>(XGBoost</a:t>
            </a:r>
            <a:r>
              <a:rPr b="0" i="0" lang="en-US" sz="2300" u="none" cap="none" strike="noStrike">
                <a:solidFill>
                  <a:schemeClr val="dk1"/>
                </a:solidFill>
                <a:highlight>
                  <a:schemeClr val="lt1"/>
                </a:highlight>
                <a:latin typeface="Arial"/>
                <a:ea typeface="Arial"/>
                <a:cs typeface="Arial"/>
                <a:sym typeface="Arial"/>
              </a:rPr>
              <a:t>) automatically.</a:t>
            </a:r>
            <a:endParaRPr b="0" i="0" sz="2300" u="none" cap="none" strike="noStrike">
              <a:solidFill>
                <a:schemeClr val="dk1"/>
              </a:solidFill>
              <a:highlight>
                <a:schemeClr val="lt1"/>
              </a:highlight>
              <a:latin typeface="Arial"/>
              <a:ea typeface="Arial"/>
              <a:cs typeface="Arial"/>
              <a:sym typeface="Arial"/>
            </a:endParaRPr>
          </a:p>
          <a:p>
            <a:pPr indent="-374650" lvl="0" marL="457200" marR="0" rtl="0" algn="just">
              <a:lnSpc>
                <a:spcPct val="115000"/>
              </a:lnSpc>
              <a:spcBef>
                <a:spcPts val="0"/>
              </a:spcBef>
              <a:spcAft>
                <a:spcPts val="0"/>
              </a:spcAft>
              <a:buClr>
                <a:schemeClr val="dk1"/>
              </a:buClr>
              <a:buSzPts val="2300"/>
              <a:buFont typeface="Arial"/>
              <a:buChar char="●"/>
            </a:pPr>
            <a:r>
              <a:rPr b="1" i="0" lang="en-US" sz="2300" u="none" cap="none" strike="noStrike">
                <a:solidFill>
                  <a:srgbClr val="1155CC"/>
                </a:solidFill>
                <a:latin typeface="Arial"/>
                <a:ea typeface="Arial"/>
                <a:cs typeface="Arial"/>
                <a:sym typeface="Arial"/>
              </a:rPr>
              <a:t>Problem Overview:</a:t>
            </a:r>
            <a:r>
              <a:rPr b="1" i="0" lang="en-US" sz="2300" u="none" cap="none" strike="noStrike">
                <a:solidFill>
                  <a:schemeClr val="dk1"/>
                </a:solidFill>
                <a:latin typeface="Arial"/>
                <a:ea typeface="Arial"/>
                <a:cs typeface="Arial"/>
                <a:sym typeface="Arial"/>
              </a:rPr>
              <a:t> </a:t>
            </a:r>
            <a:r>
              <a:rPr b="0" i="0" lang="en-US" sz="2300" u="none" cap="none" strike="noStrike">
                <a:solidFill>
                  <a:schemeClr val="dk1"/>
                </a:solidFill>
                <a:latin typeface="Arial"/>
                <a:ea typeface="Arial"/>
                <a:cs typeface="Arial"/>
                <a:sym typeface="Arial"/>
              </a:rPr>
              <a:t>It tackles</a:t>
            </a:r>
            <a:r>
              <a:rPr lang="en-US" sz="2300">
                <a:solidFill>
                  <a:schemeClr val="dk1"/>
                </a:solidFill>
              </a:rPr>
              <a:t> the </a:t>
            </a:r>
            <a:r>
              <a:rPr b="1" lang="en-US" sz="2300">
                <a:solidFill>
                  <a:schemeClr val="dk1"/>
                </a:solidFill>
              </a:rPr>
              <a:t>optimization of load</a:t>
            </a:r>
            <a:r>
              <a:rPr lang="en-US" sz="2300">
                <a:solidFill>
                  <a:schemeClr val="dk1"/>
                </a:solidFill>
              </a:rPr>
              <a:t> between the 3-</a:t>
            </a:r>
            <a:r>
              <a:rPr i="0" lang="en-US" sz="2300" u="none" cap="none" strike="noStrike">
                <a:solidFill>
                  <a:schemeClr val="dk1"/>
                </a:solidFill>
              </a:rPr>
              <a:t>phases </a:t>
            </a:r>
            <a:r>
              <a:rPr b="1" i="0" lang="en-US" sz="2300" u="none" cap="none" strike="noStrike">
                <a:solidFill>
                  <a:schemeClr val="dk1"/>
                </a:solidFill>
                <a:latin typeface="Arial"/>
                <a:ea typeface="Arial"/>
                <a:cs typeface="Arial"/>
                <a:sym typeface="Arial"/>
              </a:rPr>
              <a:t>optimizing load (DRL)</a:t>
            </a:r>
            <a:r>
              <a:rPr b="0" i="0" lang="en-US" sz="2300" u="none" cap="none" strike="noStrike">
                <a:solidFill>
                  <a:schemeClr val="dk1"/>
                </a:solidFill>
                <a:latin typeface="Arial"/>
                <a:ea typeface="Arial"/>
                <a:cs typeface="Arial"/>
                <a:sym typeface="Arial"/>
              </a:rPr>
              <a:t>, and offering</a:t>
            </a:r>
            <a:r>
              <a:rPr b="1" i="0" lang="en-US" sz="2300" u="none" cap="none" strike="noStrike">
                <a:solidFill>
                  <a:schemeClr val="dk1"/>
                </a:solidFill>
                <a:latin typeface="Arial"/>
                <a:ea typeface="Arial"/>
                <a:cs typeface="Arial"/>
                <a:sym typeface="Arial"/>
              </a:rPr>
              <a:t> immersive operator tools (AR/VR) </a:t>
            </a:r>
            <a:r>
              <a:rPr b="0" i="0" lang="en-US" sz="2300" u="none" cap="none" strike="noStrike">
                <a:solidFill>
                  <a:schemeClr val="dk1"/>
                </a:solidFill>
                <a:latin typeface="Arial"/>
                <a:ea typeface="Arial"/>
                <a:cs typeface="Arial"/>
                <a:sym typeface="Arial"/>
              </a:rPr>
              <a:t>for rapid decision-making this enhances the resilience and also reduces the  downtime.</a:t>
            </a:r>
            <a:endParaRPr b="0" i="0" sz="2300" u="none" cap="none" strike="noStrike">
              <a:solidFill>
                <a:schemeClr val="dk1"/>
              </a:solidFill>
              <a:latin typeface="Arial"/>
              <a:ea typeface="Arial"/>
              <a:cs typeface="Arial"/>
              <a:sym typeface="Arial"/>
            </a:endParaRPr>
          </a:p>
          <a:p>
            <a:pPr indent="-361950" lvl="0" marL="457200" marR="0" rtl="0" algn="just">
              <a:lnSpc>
                <a:spcPct val="115000"/>
              </a:lnSpc>
              <a:spcBef>
                <a:spcPts val="0"/>
              </a:spcBef>
              <a:spcAft>
                <a:spcPts val="0"/>
              </a:spcAft>
              <a:buClr>
                <a:schemeClr val="dk1"/>
              </a:buClr>
              <a:buSzPts val="2100"/>
              <a:buFont typeface="Arial"/>
              <a:buChar char="●"/>
            </a:pPr>
            <a:r>
              <a:rPr b="1" i="0" lang="en-US" sz="2300" u="none" cap="none" strike="noStrike">
                <a:solidFill>
                  <a:srgbClr val="1155CC"/>
                </a:solidFill>
                <a:latin typeface="Arial"/>
                <a:ea typeface="Arial"/>
                <a:cs typeface="Arial"/>
                <a:sym typeface="Arial"/>
              </a:rPr>
              <a:t>Innovation: </a:t>
            </a:r>
            <a:r>
              <a:rPr b="0" i="0" lang="en-US" sz="2300" u="none" cap="none" strike="noStrike">
                <a:solidFill>
                  <a:schemeClr val="dk1"/>
                </a:solidFill>
                <a:latin typeface="Arial"/>
                <a:ea typeface="Arial"/>
                <a:cs typeface="Arial"/>
                <a:sym typeface="Arial"/>
              </a:rPr>
              <a:t>This project integrates </a:t>
            </a:r>
            <a:r>
              <a:rPr b="1" i="0" lang="en-US" sz="2300" u="none" cap="none" strike="noStrike">
                <a:solidFill>
                  <a:schemeClr val="dk1"/>
                </a:solidFill>
                <a:latin typeface="Arial"/>
                <a:ea typeface="Arial"/>
                <a:cs typeface="Arial"/>
                <a:sym typeface="Arial"/>
              </a:rPr>
              <a:t>AI-driven digital twin, </a:t>
            </a:r>
            <a:r>
              <a:rPr b="1" lang="en-US" sz="2300">
                <a:solidFill>
                  <a:schemeClr val="dk1"/>
                </a:solidFill>
              </a:rPr>
              <a:t>AR</a:t>
            </a:r>
            <a:r>
              <a:rPr b="1" i="0" lang="en-US" sz="2300" u="none" cap="none" strike="noStrike">
                <a:solidFill>
                  <a:schemeClr val="dk1"/>
                </a:solidFill>
                <a:latin typeface="Arial"/>
                <a:ea typeface="Arial"/>
                <a:cs typeface="Arial"/>
                <a:sym typeface="Arial"/>
              </a:rPr>
              <a:t> control centers, and predictive AI</a:t>
            </a:r>
            <a:r>
              <a:rPr b="0" i="0" lang="en-US" sz="2300" u="none" cap="none" strike="noStrike">
                <a:solidFill>
                  <a:schemeClr val="dk1"/>
                </a:solidFill>
                <a:latin typeface="Arial"/>
                <a:ea typeface="Arial"/>
                <a:cs typeface="Arial"/>
                <a:sym typeface="Arial"/>
              </a:rPr>
              <a:t> to optimize smart grids, enhancing fault detection, power distribution, and maintenance, while ensuring </a:t>
            </a:r>
            <a:r>
              <a:rPr b="1" i="0" lang="en-US" sz="2300" u="none" cap="none" strike="noStrike">
                <a:solidFill>
                  <a:schemeClr val="dk1"/>
                </a:solidFill>
                <a:latin typeface="Arial"/>
                <a:ea typeface="Arial"/>
                <a:cs typeface="Arial"/>
                <a:sym typeface="Arial"/>
              </a:rPr>
              <a:t>real-time, </a:t>
            </a:r>
            <a:r>
              <a:rPr b="1" lang="en-US" sz="2300">
                <a:solidFill>
                  <a:schemeClr val="dk1"/>
                </a:solidFill>
              </a:rPr>
              <a:t>Multi-node access</a:t>
            </a:r>
            <a:r>
              <a:rPr b="1" i="0" lang="en-US" sz="2300" u="none" cap="none" strike="noStrike">
                <a:solidFill>
                  <a:schemeClr val="dk1"/>
                </a:solidFill>
                <a:latin typeface="Arial"/>
                <a:ea typeface="Arial"/>
                <a:cs typeface="Arial"/>
                <a:sym typeface="Arial"/>
              </a:rPr>
              <a:t>, and self-</a:t>
            </a:r>
            <a:r>
              <a:rPr b="1" lang="en-US" sz="2300">
                <a:solidFill>
                  <a:schemeClr val="dk1"/>
                </a:solidFill>
              </a:rPr>
              <a:t>automated</a:t>
            </a:r>
            <a:r>
              <a:rPr b="1" i="0" lang="en-US" sz="2300" u="none" cap="none" strike="noStrike">
                <a:solidFill>
                  <a:schemeClr val="dk1"/>
                </a:solidFill>
                <a:latin typeface="Arial"/>
                <a:ea typeface="Arial"/>
                <a:cs typeface="Arial"/>
                <a:sym typeface="Arial"/>
              </a:rPr>
              <a:t> grid operations</a:t>
            </a:r>
            <a:r>
              <a:rPr b="0" i="0" lang="en-US" sz="2300" u="none" cap="none" strike="noStrike">
                <a:solidFill>
                  <a:schemeClr val="dk1"/>
                </a:solidFill>
                <a:latin typeface="Arial"/>
                <a:ea typeface="Arial"/>
                <a:cs typeface="Arial"/>
                <a:sym typeface="Arial"/>
              </a:rPr>
              <a:t>.</a:t>
            </a:r>
            <a:br>
              <a:rPr b="0" i="0" lang="en-US" sz="2100" u="none" cap="none" strike="noStrike">
                <a:solidFill>
                  <a:schemeClr val="dk1"/>
                </a:solidFill>
                <a:latin typeface="Arial"/>
                <a:ea typeface="Arial"/>
                <a:cs typeface="Arial"/>
                <a:sym typeface="Arial"/>
              </a:rPr>
            </a:br>
            <a:endParaRPr b="0" i="0" sz="2100" u="none" cap="none" strike="noStrike">
              <a:solidFill>
                <a:schemeClr val="dk1"/>
              </a:solidFill>
              <a:highlight>
                <a:schemeClr val="lt1"/>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dk1"/>
              </a:solidFill>
              <a:highlight>
                <a:schemeClr val="lt1"/>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dk1"/>
              </a:solidFill>
              <a:highlight>
                <a:schemeClr val="lt1"/>
              </a:highlight>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txBox="1"/>
          <p:nvPr>
            <p:ph type="title"/>
          </p:nvPr>
        </p:nvSpPr>
        <p:spPr>
          <a:xfrm>
            <a:off x="1393903" y="697476"/>
            <a:ext cx="9378300" cy="959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IMPACT AND BENEFITS</a:t>
            </a:r>
            <a:endParaRPr b="1"/>
          </a:p>
          <a:p>
            <a:pPr indent="0" lvl="0" marL="0" rtl="0" algn="ctr">
              <a:lnSpc>
                <a:spcPct val="90000"/>
              </a:lnSpc>
              <a:spcBef>
                <a:spcPts val="0"/>
              </a:spcBef>
              <a:spcAft>
                <a:spcPts val="0"/>
              </a:spcAft>
              <a:buClr>
                <a:schemeClr val="dk1"/>
              </a:buClr>
              <a:buSzPct val="34375"/>
              <a:buFont typeface="Arial"/>
              <a:buNone/>
            </a:pPr>
            <a:r>
              <a:t/>
            </a:r>
            <a:endParaRPr b="1"/>
          </a:p>
        </p:txBody>
      </p:sp>
      <p:sp>
        <p:nvSpPr>
          <p:cNvPr id="183" name="Google Shape;183;p14"/>
          <p:cNvSpPr txBox="1"/>
          <p:nvPr>
            <p:ph idx="4294967295" type="sldNum"/>
          </p:nvPr>
        </p:nvSpPr>
        <p:spPr>
          <a:xfrm>
            <a:off x="2677274" y="6369267"/>
            <a:ext cx="2743200" cy="375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84" name="Google Shape;184;p14"/>
          <p:cNvSpPr txBox="1"/>
          <p:nvPr/>
        </p:nvSpPr>
        <p:spPr>
          <a:xfrm>
            <a:off x="426925" y="429950"/>
            <a:ext cx="11339100" cy="59394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2300"/>
              <a:buFont typeface="Arial"/>
              <a:buNone/>
            </a:pPr>
            <a:r>
              <a:t/>
            </a:r>
            <a:endParaRPr b="0" i="0" sz="2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Arial"/>
              <a:ea typeface="Arial"/>
              <a:cs typeface="Arial"/>
              <a:sym typeface="Arial"/>
            </a:endParaRPr>
          </a:p>
          <a:p>
            <a:pPr indent="-361950" lvl="0" marL="457200" marR="0" rtl="0" algn="just">
              <a:lnSpc>
                <a:spcPct val="115000"/>
              </a:lnSpc>
              <a:spcBef>
                <a:spcPts val="2200"/>
              </a:spcBef>
              <a:spcAft>
                <a:spcPts val="0"/>
              </a:spcAft>
              <a:buClr>
                <a:schemeClr val="dk1"/>
              </a:buClr>
              <a:buSzPts val="2100"/>
              <a:buFont typeface="Arial"/>
              <a:buChar char="●"/>
            </a:pPr>
            <a:r>
              <a:rPr b="1" i="0" lang="en-US" sz="2300" u="none" cap="none" strike="noStrike">
                <a:solidFill>
                  <a:srgbClr val="1155CC"/>
                </a:solidFill>
                <a:latin typeface="Arial"/>
                <a:ea typeface="Arial"/>
                <a:cs typeface="Arial"/>
                <a:sym typeface="Arial"/>
              </a:rPr>
              <a:t>Benefits:</a:t>
            </a:r>
            <a:r>
              <a:rPr b="1" i="0" lang="en-US" sz="2300" u="none" cap="none" strike="noStrike">
                <a:solidFill>
                  <a:schemeClr val="dk1"/>
                </a:solidFill>
                <a:latin typeface="Arial"/>
                <a:ea typeface="Arial"/>
                <a:cs typeface="Arial"/>
                <a:sym typeface="Arial"/>
              </a:rPr>
              <a:t> </a:t>
            </a:r>
            <a:r>
              <a:rPr b="0" i="0" lang="en-US" sz="2300" u="none" cap="none" strike="noStrike">
                <a:solidFill>
                  <a:schemeClr val="dk1"/>
                </a:solidFill>
                <a:latin typeface="Arial"/>
                <a:ea typeface="Arial"/>
                <a:cs typeface="Arial"/>
                <a:sym typeface="Arial"/>
              </a:rPr>
              <a:t>AR can overlay </a:t>
            </a:r>
            <a:r>
              <a:rPr b="1" i="0" lang="en-US" sz="2300" u="none" cap="none" strike="noStrike">
                <a:solidFill>
                  <a:schemeClr val="dk1"/>
                </a:solidFill>
                <a:latin typeface="Arial"/>
                <a:ea typeface="Arial"/>
                <a:cs typeface="Arial"/>
                <a:sym typeface="Arial"/>
              </a:rPr>
              <a:t>real-time data (voltage, current, power flow)</a:t>
            </a:r>
            <a:r>
              <a:rPr b="0" i="0" lang="en-US" sz="2300" u="none" cap="none" strike="noStrike">
                <a:solidFill>
                  <a:schemeClr val="dk1"/>
                </a:solidFill>
                <a:latin typeface="Arial"/>
                <a:ea typeface="Arial"/>
                <a:cs typeface="Arial"/>
                <a:sym typeface="Arial"/>
              </a:rPr>
              <a:t> on </a:t>
            </a:r>
            <a:r>
              <a:rPr lang="en-US" sz="2300">
                <a:solidFill>
                  <a:schemeClr val="dk1"/>
                </a:solidFill>
              </a:rPr>
              <a:t>PLC </a:t>
            </a:r>
            <a:r>
              <a:rPr b="0" i="0" lang="en-US" sz="2300" u="none" cap="none" strike="noStrike">
                <a:solidFill>
                  <a:schemeClr val="dk1"/>
                </a:solidFill>
                <a:latin typeface="Arial"/>
                <a:ea typeface="Arial"/>
                <a:cs typeface="Arial"/>
                <a:sym typeface="Arial"/>
              </a:rPr>
              <a:t>panels that operate on SCADA. Operators can visualize the entire power grid in </a:t>
            </a:r>
            <a:r>
              <a:rPr b="1" lang="en-US" sz="2300">
                <a:solidFill>
                  <a:schemeClr val="dk1"/>
                </a:solidFill>
              </a:rPr>
              <a:t>AR</a:t>
            </a:r>
            <a:r>
              <a:rPr b="1" i="0" lang="en-US" sz="2300" u="none" cap="none" strike="noStrike">
                <a:solidFill>
                  <a:schemeClr val="dk1"/>
                </a:solidFill>
                <a:latin typeface="Arial"/>
                <a:ea typeface="Arial"/>
                <a:cs typeface="Arial"/>
                <a:sym typeface="Arial"/>
              </a:rPr>
              <a:t> (real-time) </a:t>
            </a:r>
            <a:r>
              <a:rPr i="0" lang="en-US" sz="2300" u="none" cap="none" strike="noStrike">
                <a:solidFill>
                  <a:schemeClr val="dk1"/>
                </a:solidFill>
              </a:rPr>
              <a:t>with P2P</a:t>
            </a:r>
            <a:r>
              <a:rPr lang="en-US" sz="2300">
                <a:solidFill>
                  <a:schemeClr val="dk1"/>
                </a:solidFill>
              </a:rPr>
              <a:t>-</a:t>
            </a:r>
            <a:r>
              <a:rPr i="0" lang="en-US" sz="2300" u="none" cap="none" strike="noStrike">
                <a:solidFill>
                  <a:schemeClr val="dk1"/>
                </a:solidFill>
              </a:rPr>
              <a:t>communication</a:t>
            </a:r>
            <a:r>
              <a:rPr b="0" i="0" lang="en-US" sz="2300" u="none" cap="none" strike="noStrike">
                <a:solidFill>
                  <a:schemeClr val="dk1"/>
                </a:solidFill>
                <a:latin typeface="Arial"/>
                <a:ea typeface="Arial"/>
                <a:cs typeface="Arial"/>
                <a:sym typeface="Arial"/>
              </a:rPr>
              <a:t>, detecting faults instantly and optimise path.</a:t>
            </a:r>
            <a:endParaRPr b="0" i="0" sz="2300" u="none" cap="none" strike="noStrike">
              <a:solidFill>
                <a:schemeClr val="dk1"/>
              </a:solidFill>
              <a:latin typeface="Arial"/>
              <a:ea typeface="Arial"/>
              <a:cs typeface="Arial"/>
              <a:sym typeface="Arial"/>
            </a:endParaRPr>
          </a:p>
          <a:p>
            <a:pPr indent="-361950" lvl="0" marL="457200" marR="0" rtl="0" algn="just">
              <a:lnSpc>
                <a:spcPct val="115000"/>
              </a:lnSpc>
              <a:spcBef>
                <a:spcPts val="0"/>
              </a:spcBef>
              <a:spcAft>
                <a:spcPts val="0"/>
              </a:spcAft>
              <a:buClr>
                <a:schemeClr val="dk1"/>
              </a:buClr>
              <a:buSzPts val="2100"/>
              <a:buFont typeface="Arial"/>
              <a:buChar char="●"/>
            </a:pPr>
            <a:r>
              <a:rPr b="1" i="0" lang="en-US" sz="2300" u="none" cap="none" strike="noStrike">
                <a:solidFill>
                  <a:srgbClr val="1155CC"/>
                </a:solidFill>
                <a:latin typeface="Arial"/>
                <a:ea typeface="Arial"/>
                <a:cs typeface="Arial"/>
                <a:sym typeface="Arial"/>
              </a:rPr>
              <a:t>Potential Impact:</a:t>
            </a:r>
            <a:r>
              <a:rPr b="1" i="0" lang="en-US" sz="2100" u="none" cap="none" strike="noStrike">
                <a:solidFill>
                  <a:schemeClr val="dk1"/>
                </a:solidFill>
                <a:latin typeface="Arial"/>
                <a:ea typeface="Arial"/>
                <a:cs typeface="Arial"/>
                <a:sym typeface="Arial"/>
              </a:rPr>
              <a:t> </a:t>
            </a:r>
            <a:r>
              <a:rPr b="1" i="1" lang="en-US" sz="2600" u="none" cap="none" strike="noStrike">
                <a:solidFill>
                  <a:schemeClr val="dk1"/>
                </a:solidFill>
                <a:latin typeface="Arial"/>
                <a:ea typeface="Arial"/>
                <a:cs typeface="Arial"/>
                <a:sym typeface="Arial"/>
              </a:rPr>
              <a:t>$aturday</a:t>
            </a:r>
            <a:r>
              <a:rPr b="0" i="0" lang="en-US" sz="2300" u="none" cap="none" strike="noStrike">
                <a:solidFill>
                  <a:schemeClr val="dk1"/>
                </a:solidFill>
                <a:latin typeface="Arial"/>
                <a:ea typeface="Arial"/>
                <a:cs typeface="Arial"/>
                <a:sym typeface="Arial"/>
              </a:rPr>
              <a:t> will have a </a:t>
            </a:r>
            <a:r>
              <a:rPr b="1" i="0" lang="en-US" sz="2300" u="none" cap="none" strike="noStrike">
                <a:solidFill>
                  <a:schemeClr val="dk1"/>
                </a:solidFill>
                <a:latin typeface="Arial"/>
                <a:ea typeface="Arial"/>
                <a:cs typeface="Arial"/>
                <a:sym typeface="Arial"/>
              </a:rPr>
              <a:t>direct positive impact on power companies, engineers, regulatory bodies, and consumers</a:t>
            </a:r>
            <a:r>
              <a:rPr b="0" i="0" lang="en-US" sz="2300" u="none" cap="none" strike="noStrike">
                <a:solidFill>
                  <a:schemeClr val="dk1"/>
                </a:solidFill>
                <a:latin typeface="Arial"/>
                <a:ea typeface="Arial"/>
                <a:cs typeface="Arial"/>
                <a:sym typeface="Arial"/>
              </a:rPr>
              <a:t>,</a:t>
            </a:r>
            <a:r>
              <a:rPr lang="en-US" sz="2300">
                <a:solidFill>
                  <a:schemeClr val="dk1"/>
                </a:solidFill>
              </a:rPr>
              <a:t> </a:t>
            </a:r>
            <a:r>
              <a:rPr b="0" i="0" lang="en-US" sz="2300" u="none" cap="none" strike="noStrike">
                <a:solidFill>
                  <a:schemeClr val="dk1"/>
                </a:solidFill>
                <a:latin typeface="Arial"/>
                <a:ea typeface="Arial"/>
                <a:cs typeface="Arial"/>
                <a:sym typeface="Arial"/>
              </a:rPr>
              <a:t>while also supporting </a:t>
            </a:r>
            <a:r>
              <a:rPr b="1" i="0" lang="en-US" sz="2300" u="none" cap="none" strike="noStrike">
                <a:solidFill>
                  <a:schemeClr val="dk1"/>
                </a:solidFill>
                <a:latin typeface="Arial"/>
                <a:ea typeface="Arial"/>
                <a:cs typeface="Arial"/>
                <a:sym typeface="Arial"/>
              </a:rPr>
              <a:t>renewable energy and academic research</a:t>
            </a:r>
            <a:r>
              <a:rPr b="0" i="0" lang="en-US" sz="2300" u="none" cap="none" strike="noStrike">
                <a:solidFill>
                  <a:schemeClr val="dk1"/>
                </a:solidFill>
                <a:latin typeface="Arial"/>
                <a:ea typeface="Arial"/>
                <a:cs typeface="Arial"/>
                <a:sym typeface="Arial"/>
              </a:rPr>
              <a:t>. It</a:t>
            </a:r>
            <a:r>
              <a:rPr lang="en-US" sz="2300">
                <a:solidFill>
                  <a:schemeClr val="dk1"/>
                </a:solidFill>
              </a:rPr>
              <a:t>’</a:t>
            </a:r>
            <a:r>
              <a:rPr b="0" i="0" lang="en-US" sz="2300" u="none" cap="none" strike="noStrike">
                <a:solidFill>
                  <a:schemeClr val="dk1"/>
                </a:solidFill>
                <a:latin typeface="Arial"/>
                <a:ea typeface="Arial"/>
                <a:cs typeface="Arial"/>
                <a:sym typeface="Arial"/>
              </a:rPr>
              <a:t>s </a:t>
            </a:r>
            <a:r>
              <a:rPr b="1" i="0" lang="en-US" sz="2300" u="none" cap="none" strike="noStrike">
                <a:solidFill>
                  <a:schemeClr val="dk1"/>
                </a:solidFill>
                <a:latin typeface="Arial"/>
                <a:ea typeface="Arial"/>
                <a:cs typeface="Arial"/>
                <a:sym typeface="Arial"/>
              </a:rPr>
              <a:t>long-term scalability</a:t>
            </a:r>
            <a:r>
              <a:rPr b="0" i="0" lang="en-US" sz="2300" u="none" cap="none" strike="noStrike">
                <a:solidFill>
                  <a:schemeClr val="dk1"/>
                </a:solidFill>
                <a:latin typeface="Arial"/>
                <a:ea typeface="Arial"/>
                <a:cs typeface="Arial"/>
                <a:sym typeface="Arial"/>
              </a:rPr>
              <a:t> makes it a </a:t>
            </a:r>
            <a:r>
              <a:rPr b="1" i="0" lang="en-US" sz="2300" u="none" cap="none" strike="noStrike">
                <a:solidFill>
                  <a:schemeClr val="dk1"/>
                </a:solidFill>
                <a:latin typeface="Arial"/>
                <a:ea typeface="Arial"/>
                <a:cs typeface="Arial"/>
                <a:sym typeface="Arial"/>
              </a:rPr>
              <a:t>potential industry standard for modern grid management</a:t>
            </a:r>
            <a:r>
              <a:rPr b="0" i="0" lang="en-US" sz="2300" u="none" cap="none" strike="noStrike">
                <a:solidFill>
                  <a:schemeClr val="dk1"/>
                </a:solidFill>
                <a:latin typeface="Arial"/>
                <a:ea typeface="Arial"/>
                <a:cs typeface="Arial"/>
                <a:sym typeface="Arial"/>
              </a:rPr>
              <a:t>.</a:t>
            </a:r>
            <a:endParaRPr b="0" i="0" sz="2300" u="none" cap="none" strike="noStrike">
              <a:solidFill>
                <a:schemeClr val="dk1"/>
              </a:solidFill>
              <a:latin typeface="Arial"/>
              <a:ea typeface="Arial"/>
              <a:cs typeface="Arial"/>
              <a:sym typeface="Arial"/>
            </a:endParaRPr>
          </a:p>
          <a:p>
            <a:pPr indent="-374650" lvl="0" marL="457200" marR="0" rtl="0" algn="just">
              <a:lnSpc>
                <a:spcPct val="115000"/>
              </a:lnSpc>
              <a:spcBef>
                <a:spcPts val="0"/>
              </a:spcBef>
              <a:spcAft>
                <a:spcPts val="0"/>
              </a:spcAft>
              <a:buClr>
                <a:schemeClr val="dk1"/>
              </a:buClr>
              <a:buSzPts val="2300"/>
              <a:buFont typeface="Arial"/>
              <a:buChar char="●"/>
            </a:pPr>
            <a:r>
              <a:rPr b="1" i="0" lang="en-US" sz="2300" u="none" cap="none" strike="noStrike">
                <a:solidFill>
                  <a:srgbClr val="1155CC"/>
                </a:solidFill>
                <a:latin typeface="Arial"/>
                <a:ea typeface="Arial"/>
                <a:cs typeface="Arial"/>
                <a:sym typeface="Arial"/>
              </a:rPr>
              <a:t>Commercial viability:</a:t>
            </a:r>
            <a:r>
              <a:rPr b="1" i="0" lang="en-US" sz="2300" u="none" cap="none" strike="noStrike">
                <a:solidFill>
                  <a:schemeClr val="dk1"/>
                </a:solidFill>
                <a:latin typeface="Arial"/>
                <a:ea typeface="Arial"/>
                <a:cs typeface="Arial"/>
                <a:sym typeface="Arial"/>
              </a:rPr>
              <a:t> </a:t>
            </a:r>
            <a:r>
              <a:rPr b="0" i="0" lang="en-US" sz="2300" u="none" cap="none" strike="noStrike">
                <a:solidFill>
                  <a:schemeClr val="dk1"/>
                </a:solidFill>
                <a:latin typeface="Arial"/>
                <a:ea typeface="Arial"/>
                <a:cs typeface="Arial"/>
                <a:sym typeface="Arial"/>
              </a:rPr>
              <a:t>One-Time Licensing &amp; Setup Fees (making use of customised deployment for their network), A </a:t>
            </a:r>
            <a:r>
              <a:rPr b="1" i="0" lang="en-US" sz="2300" u="none" cap="none" strike="noStrike">
                <a:solidFill>
                  <a:schemeClr val="dk1"/>
                </a:solidFill>
                <a:latin typeface="Arial"/>
                <a:ea typeface="Arial"/>
                <a:cs typeface="Arial"/>
                <a:sym typeface="Arial"/>
              </a:rPr>
              <a:t>strategic partnership with power companies and hardware providers</a:t>
            </a:r>
            <a:r>
              <a:rPr b="0" i="0" lang="en-US" sz="2300" u="none" cap="none" strike="noStrike">
                <a:solidFill>
                  <a:schemeClr val="dk1"/>
                </a:solidFill>
                <a:latin typeface="Arial"/>
                <a:ea typeface="Arial"/>
                <a:cs typeface="Arial"/>
                <a:sym typeface="Arial"/>
              </a:rPr>
              <a:t> will accelerate its adoption, making it a </a:t>
            </a:r>
            <a:r>
              <a:rPr b="1" i="0" lang="en-US" sz="2300" u="none" cap="none" strike="noStrike">
                <a:solidFill>
                  <a:schemeClr val="dk1"/>
                </a:solidFill>
                <a:latin typeface="Arial"/>
                <a:ea typeface="Arial"/>
                <a:cs typeface="Arial"/>
                <a:sym typeface="Arial"/>
              </a:rPr>
              <a:t>scalable and profitable venture</a:t>
            </a:r>
            <a:r>
              <a:rPr b="0" i="0" lang="en-US" sz="2300" u="none" cap="none" strike="noStrike">
                <a:solidFill>
                  <a:schemeClr val="dk1"/>
                </a:solidFill>
                <a:latin typeface="Arial"/>
                <a:ea typeface="Arial"/>
                <a:cs typeface="Arial"/>
                <a:sym typeface="Arial"/>
              </a:rPr>
              <a:t>. </a:t>
            </a:r>
            <a:endParaRPr b="0" i="0" sz="2300" u="none" cap="none" strike="noStrike">
              <a:solidFill>
                <a:schemeClr val="dk1"/>
              </a:solidFill>
              <a:latin typeface="Arial"/>
              <a:ea typeface="Arial"/>
              <a:cs typeface="Arial"/>
              <a:sym typeface="Arial"/>
            </a:endParaRPr>
          </a:p>
          <a:p>
            <a:pPr indent="0" lvl="0" marL="457200" marR="0" rtl="0" algn="just">
              <a:lnSpc>
                <a:spcPct val="115000"/>
              </a:lnSpc>
              <a:spcBef>
                <a:spcPts val="2200"/>
              </a:spcBef>
              <a:spcAft>
                <a:spcPts val="0"/>
              </a:spcAft>
              <a:buClr>
                <a:srgbClr val="000000"/>
              </a:buClr>
              <a:buSzPts val="2100"/>
              <a:buFont typeface="Arial"/>
              <a:buNone/>
            </a:pPr>
            <a:br>
              <a:rPr b="0" i="0" lang="en-US" sz="2100" u="none" cap="none" strike="noStrike">
                <a:solidFill>
                  <a:schemeClr val="dk1"/>
                </a:solidFill>
                <a:latin typeface="Arial"/>
                <a:ea typeface="Arial"/>
                <a:cs typeface="Arial"/>
                <a:sym typeface="Arial"/>
              </a:rPr>
            </a:br>
            <a:endParaRPr b="0" i="0" sz="2100" u="none" cap="none" strike="noStrike">
              <a:solidFill>
                <a:schemeClr val="dk1"/>
              </a:solidFill>
              <a:highlight>
                <a:schemeClr val="lt1"/>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dk1"/>
              </a:solidFill>
              <a:highlight>
                <a:schemeClr val="lt1"/>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50"/>
              <a:buFont typeface="Arial"/>
              <a:buNone/>
            </a:pPr>
            <a:r>
              <a:t/>
            </a:r>
            <a:endParaRPr b="0" i="0" sz="1750" u="none" cap="none" strike="noStrike">
              <a:solidFill>
                <a:schemeClr val="dk1"/>
              </a:solidFill>
              <a:highlight>
                <a:schemeClr val="lt1"/>
              </a:highlight>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1393903" y="697476"/>
            <a:ext cx="9344721" cy="95940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Arial"/>
              <a:buNone/>
            </a:pPr>
            <a:r>
              <a:rPr b="1" lang="en-US">
                <a:latin typeface="Arial"/>
                <a:ea typeface="Arial"/>
                <a:cs typeface="Arial"/>
                <a:sym typeface="Arial"/>
              </a:rPr>
              <a:t>MARKET ANALYSIS</a:t>
            </a:r>
            <a:endParaRPr/>
          </a:p>
        </p:txBody>
      </p:sp>
      <p:sp>
        <p:nvSpPr>
          <p:cNvPr id="190" name="Google Shape;190;p15"/>
          <p:cNvSpPr txBox="1"/>
          <p:nvPr>
            <p:ph idx="4294967295" type="sldNum"/>
          </p:nvPr>
        </p:nvSpPr>
        <p:spPr>
          <a:xfrm>
            <a:off x="2677274" y="6369267"/>
            <a:ext cx="2743200" cy="37577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191" name="Google Shape;191;p15"/>
          <p:cNvSpPr txBox="1"/>
          <p:nvPr/>
        </p:nvSpPr>
        <p:spPr>
          <a:xfrm>
            <a:off x="612300" y="999500"/>
            <a:ext cx="11158200" cy="54921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dk1"/>
              </a:buClr>
              <a:buSzPts val="3200"/>
              <a:buFont typeface="Arial"/>
              <a:buNone/>
            </a:pPr>
            <a:r>
              <a:t/>
            </a:r>
            <a:endParaRPr b="0" i="0" sz="2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Arial"/>
              <a:ea typeface="Arial"/>
              <a:cs typeface="Arial"/>
              <a:sym typeface="Arial"/>
            </a:endParaRPr>
          </a:p>
          <a:p>
            <a:pPr indent="-374650" lvl="0" marL="457200" marR="0" rtl="0" algn="l">
              <a:lnSpc>
                <a:spcPct val="100000"/>
              </a:lnSpc>
              <a:spcBef>
                <a:spcPts val="0"/>
              </a:spcBef>
              <a:spcAft>
                <a:spcPts val="0"/>
              </a:spcAft>
              <a:buClr>
                <a:schemeClr val="dk1"/>
              </a:buClr>
              <a:buSzPts val="2300"/>
              <a:buFont typeface="Arial"/>
              <a:buChar char="●"/>
            </a:pPr>
            <a:r>
              <a:rPr b="1" i="0" lang="en-US" sz="2300" cap="none" strike="noStrike">
                <a:solidFill>
                  <a:srgbClr val="1155CC"/>
                </a:solidFill>
                <a:highlight>
                  <a:schemeClr val="lt1"/>
                </a:highlight>
                <a:latin typeface="Arial"/>
                <a:ea typeface="Arial"/>
                <a:cs typeface="Arial"/>
                <a:sym typeface="Arial"/>
              </a:rPr>
              <a:t>Market Insights:</a:t>
            </a:r>
            <a:r>
              <a:rPr b="1" i="0" lang="en-US" sz="2300" u="none" cap="none" strike="noStrike">
                <a:solidFill>
                  <a:schemeClr val="dk1"/>
                </a:solidFill>
                <a:highlight>
                  <a:schemeClr val="lt1"/>
                </a:highlight>
                <a:latin typeface="Arial"/>
                <a:ea typeface="Arial"/>
                <a:cs typeface="Arial"/>
                <a:sym typeface="Arial"/>
              </a:rPr>
              <a:t> </a:t>
            </a:r>
            <a:r>
              <a:rPr b="0" i="0" lang="en-US" sz="2300" u="none" cap="none" strike="noStrike">
                <a:solidFill>
                  <a:schemeClr val="dk1"/>
                </a:solidFill>
                <a:highlight>
                  <a:schemeClr val="lt1"/>
                </a:highlight>
                <a:latin typeface="Arial"/>
                <a:ea typeface="Arial"/>
                <a:cs typeface="Arial"/>
                <a:sym typeface="Arial"/>
              </a:rPr>
              <a:t>Renewable Energy Expansion and Renewable integration on </a:t>
            </a:r>
            <a:r>
              <a:rPr b="0" i="0" lang="en-US" sz="2300" u="none" cap="none" strike="noStrike">
                <a:solidFill>
                  <a:srgbClr val="333333"/>
                </a:solidFill>
                <a:highlight>
                  <a:srgbClr val="FFFFFF"/>
                </a:highlight>
                <a:latin typeface="Arial"/>
                <a:ea typeface="Arial"/>
                <a:cs typeface="Arial"/>
                <a:sym typeface="Arial"/>
              </a:rPr>
              <a:t>Spark-HECSTM, digitalization and decarbonization projects in United States and the development of bi-directional EV Charging leads to huge spike for grid management in the Market as per the current analysis.</a:t>
            </a:r>
            <a:endParaRPr b="0" i="0" sz="230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333333"/>
              </a:solidFill>
              <a:highlight>
                <a:srgbClr val="FFFFFF"/>
              </a:highlight>
              <a:latin typeface="Arial"/>
              <a:ea typeface="Arial"/>
              <a:cs typeface="Arial"/>
              <a:sym typeface="Arial"/>
            </a:endParaRPr>
          </a:p>
          <a:p>
            <a:pPr indent="-374650" lvl="0" marL="457200" marR="0" rtl="0" algn="l">
              <a:lnSpc>
                <a:spcPct val="100000"/>
              </a:lnSpc>
              <a:spcBef>
                <a:spcPts val="0"/>
              </a:spcBef>
              <a:spcAft>
                <a:spcPts val="0"/>
              </a:spcAft>
              <a:buClr>
                <a:srgbClr val="333333"/>
              </a:buClr>
              <a:buSzPts val="2300"/>
              <a:buFont typeface="Arial"/>
              <a:buChar char="●"/>
            </a:pPr>
            <a:r>
              <a:rPr b="1" i="0" lang="en-US" sz="2300" u="none" cap="none" strike="noStrike">
                <a:solidFill>
                  <a:srgbClr val="1155CC"/>
                </a:solidFill>
                <a:highlight>
                  <a:srgbClr val="FFFFFF"/>
                </a:highlight>
                <a:latin typeface="Arial"/>
                <a:ea typeface="Arial"/>
                <a:cs typeface="Arial"/>
                <a:sym typeface="Arial"/>
              </a:rPr>
              <a:t>Competitors:</a:t>
            </a:r>
            <a:r>
              <a:rPr b="1" i="0" lang="en-US" sz="2300" u="none" cap="none" strike="noStrike">
                <a:solidFill>
                  <a:srgbClr val="333333"/>
                </a:solidFill>
                <a:highlight>
                  <a:srgbClr val="FFFFFF"/>
                </a:highlight>
                <a:latin typeface="Arial"/>
                <a:ea typeface="Arial"/>
                <a:cs typeface="Arial"/>
                <a:sym typeface="Arial"/>
              </a:rPr>
              <a:t> </a:t>
            </a:r>
            <a:r>
              <a:rPr b="0" i="0" lang="en-US" sz="2300" u="none" cap="none" strike="noStrike">
                <a:solidFill>
                  <a:srgbClr val="333333"/>
                </a:solidFill>
                <a:highlight>
                  <a:srgbClr val="FFFFFF"/>
                </a:highlight>
                <a:latin typeface="Arial"/>
                <a:ea typeface="Arial"/>
                <a:cs typeface="Arial"/>
                <a:sym typeface="Arial"/>
              </a:rPr>
              <a:t>Siemens AG has been the leading the competitor for this project as their annual growth rate has reached (CAGR) </a:t>
            </a:r>
            <a:r>
              <a:rPr b="1" i="0" lang="en-US" sz="2300" u="none" cap="none" strike="noStrike">
                <a:solidFill>
                  <a:srgbClr val="333333"/>
                </a:solidFill>
                <a:highlight>
                  <a:srgbClr val="FFFFFF"/>
                </a:highlight>
              </a:rPr>
              <a:t>8.06%</a:t>
            </a:r>
            <a:r>
              <a:rPr b="0" i="0" lang="en-US" sz="2300" u="none" cap="none" strike="noStrike">
                <a:solidFill>
                  <a:srgbClr val="333333"/>
                </a:solidFill>
                <a:highlight>
                  <a:srgbClr val="FFFFFF"/>
                </a:highlight>
                <a:latin typeface="Arial"/>
                <a:ea typeface="Arial"/>
                <a:cs typeface="Arial"/>
                <a:sym typeface="Arial"/>
              </a:rPr>
              <a:t>, ABB, Hitachi Energy, GE Vernova, HD Hyundai Electric, </a:t>
            </a:r>
            <a:r>
              <a:rPr lang="en-US" sz="2300">
                <a:solidFill>
                  <a:srgbClr val="333333"/>
                </a:solidFill>
                <a:highlight>
                  <a:srgbClr val="FFFFFF"/>
                </a:highlight>
              </a:rPr>
              <a:t>Mitsubishi Electric</a:t>
            </a:r>
            <a:r>
              <a:rPr b="0" i="0" lang="en-US" sz="2300" u="none" cap="none" strike="noStrike">
                <a:solidFill>
                  <a:srgbClr val="333333"/>
                </a:solidFill>
                <a:highlight>
                  <a:srgbClr val="FFFFFF"/>
                </a:highlight>
                <a:latin typeface="Arial"/>
                <a:ea typeface="Arial"/>
                <a:cs typeface="Arial"/>
                <a:sym typeface="Arial"/>
              </a:rPr>
              <a:t>.</a:t>
            </a:r>
            <a:endParaRPr b="0" i="0" sz="230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333333"/>
              </a:solidFill>
              <a:highlight>
                <a:srgbClr val="FFFFFF"/>
              </a:highlight>
              <a:latin typeface="Arial"/>
              <a:ea typeface="Arial"/>
              <a:cs typeface="Arial"/>
              <a:sym typeface="Arial"/>
            </a:endParaRPr>
          </a:p>
          <a:p>
            <a:pPr indent="-374650" lvl="0" marL="457200" marR="0" rtl="0" algn="l">
              <a:lnSpc>
                <a:spcPct val="100000"/>
              </a:lnSpc>
              <a:spcBef>
                <a:spcPts val="0"/>
              </a:spcBef>
              <a:spcAft>
                <a:spcPts val="0"/>
              </a:spcAft>
              <a:buClr>
                <a:srgbClr val="333333"/>
              </a:buClr>
              <a:buSzPts val="2300"/>
              <a:buFont typeface="Arial"/>
              <a:buChar char="●"/>
            </a:pPr>
            <a:r>
              <a:rPr b="1" i="0" lang="en-US" sz="2300" u="none" cap="none" strike="noStrike">
                <a:solidFill>
                  <a:srgbClr val="1155CC"/>
                </a:solidFill>
                <a:highlight>
                  <a:srgbClr val="FFFFFF"/>
                </a:highlight>
                <a:latin typeface="Arial"/>
                <a:ea typeface="Arial"/>
                <a:cs typeface="Arial"/>
                <a:sym typeface="Arial"/>
              </a:rPr>
              <a:t>Uniqueness:</a:t>
            </a:r>
            <a:r>
              <a:rPr b="1" i="0" lang="en-US" sz="2300" u="none" cap="none" strike="noStrike">
                <a:solidFill>
                  <a:srgbClr val="333333"/>
                </a:solidFill>
                <a:highlight>
                  <a:srgbClr val="FFFFFF"/>
                </a:highlight>
                <a:latin typeface="Arial"/>
                <a:ea typeface="Arial"/>
                <a:cs typeface="Arial"/>
                <a:sym typeface="Arial"/>
              </a:rPr>
              <a:t> </a:t>
            </a:r>
            <a:r>
              <a:rPr b="0" i="0" lang="en-US" sz="2300" u="none" cap="none" strike="noStrike">
                <a:solidFill>
                  <a:srgbClr val="333333"/>
                </a:solidFill>
                <a:highlight>
                  <a:srgbClr val="FFFFFF"/>
                </a:highlight>
                <a:latin typeface="Arial"/>
                <a:ea typeface="Arial"/>
                <a:cs typeface="Arial"/>
                <a:sym typeface="Arial"/>
              </a:rPr>
              <a:t>D</a:t>
            </a:r>
            <a:r>
              <a:rPr lang="en-US" sz="2300">
                <a:solidFill>
                  <a:srgbClr val="333333"/>
                </a:solidFill>
                <a:highlight>
                  <a:srgbClr val="FFFFFF"/>
                </a:highlight>
              </a:rPr>
              <a:t>ecentralisation</a:t>
            </a:r>
            <a:r>
              <a:rPr b="0" i="0" lang="en-US" sz="2300" u="none" cap="none" strike="noStrike">
                <a:solidFill>
                  <a:srgbClr val="333333"/>
                </a:solidFill>
                <a:highlight>
                  <a:srgbClr val="FFFFFF"/>
                </a:highlight>
                <a:latin typeface="Arial"/>
                <a:ea typeface="Arial"/>
                <a:cs typeface="Arial"/>
                <a:sym typeface="Arial"/>
              </a:rPr>
              <a:t> of grid monitoring and management system while changing the idea of operational experience but simulating the system in AR/VR by reducing it’s complexity and proving much accurate predictions and analysis to reduce transmission loss by using our </a:t>
            </a:r>
            <a:r>
              <a:rPr lang="en-US" sz="2300">
                <a:solidFill>
                  <a:srgbClr val="333333"/>
                </a:solidFill>
                <a:highlight>
                  <a:srgbClr val="FFFFFF"/>
                </a:highlight>
              </a:rPr>
              <a:t>path optimisation</a:t>
            </a:r>
            <a:r>
              <a:rPr b="0" i="0" lang="en-US" sz="2300" u="none" cap="none" strike="noStrike">
                <a:solidFill>
                  <a:srgbClr val="333333"/>
                </a:solidFill>
                <a:highlight>
                  <a:srgbClr val="FFFFFF"/>
                </a:highlight>
                <a:latin typeface="Arial"/>
                <a:ea typeface="Arial"/>
                <a:cs typeface="Arial"/>
                <a:sym typeface="Arial"/>
              </a:rPr>
              <a:t> for the best outcome.</a:t>
            </a:r>
            <a:endParaRPr b="0" i="0" sz="2300" u="none" cap="none" strike="noStrike">
              <a:solidFill>
                <a:srgbClr val="333333"/>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ph type="title"/>
          </p:nvPr>
        </p:nvSpPr>
        <p:spPr>
          <a:xfrm>
            <a:off x="1393902" y="673914"/>
            <a:ext cx="9322500" cy="959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TECHNICAL APPROACH</a:t>
            </a:r>
            <a:endParaRPr b="1"/>
          </a:p>
        </p:txBody>
      </p:sp>
      <p:sp>
        <p:nvSpPr>
          <p:cNvPr id="197" name="Google Shape;197;p16"/>
          <p:cNvSpPr txBox="1"/>
          <p:nvPr>
            <p:ph idx="4294967295" type="sldNum"/>
          </p:nvPr>
        </p:nvSpPr>
        <p:spPr>
          <a:xfrm>
            <a:off x="2677274" y="6369267"/>
            <a:ext cx="2743200" cy="37577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pic>
        <p:nvPicPr>
          <p:cNvPr id="198" name="Google Shape;198;p16"/>
          <p:cNvPicPr preferRelativeResize="0"/>
          <p:nvPr/>
        </p:nvPicPr>
        <p:blipFill>
          <a:blip r:embed="rId3">
            <a:alphaModFix/>
          </a:blip>
          <a:stretch>
            <a:fillRect/>
          </a:stretch>
        </p:blipFill>
        <p:spPr>
          <a:xfrm>
            <a:off x="0" y="1864989"/>
            <a:ext cx="11887200" cy="1932739"/>
          </a:xfrm>
          <a:prstGeom prst="rect">
            <a:avLst/>
          </a:prstGeom>
          <a:noFill/>
          <a:ln>
            <a:noFill/>
          </a:ln>
        </p:spPr>
      </p:pic>
      <p:sp>
        <p:nvSpPr>
          <p:cNvPr id="199" name="Google Shape;199;p16"/>
          <p:cNvSpPr txBox="1"/>
          <p:nvPr/>
        </p:nvSpPr>
        <p:spPr>
          <a:xfrm>
            <a:off x="426300" y="1489100"/>
            <a:ext cx="28146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300">
                <a:solidFill>
                  <a:srgbClr val="1155CC"/>
                </a:solidFill>
                <a:latin typeface="Calibri"/>
                <a:ea typeface="Calibri"/>
                <a:cs typeface="Calibri"/>
                <a:sym typeface="Calibri"/>
              </a:rPr>
              <a:t>P2P-Communication:</a:t>
            </a:r>
            <a:r>
              <a:rPr b="1" lang="en-US" sz="2300">
                <a:solidFill>
                  <a:schemeClr val="dk1"/>
                </a:solidFill>
                <a:latin typeface="Calibri"/>
                <a:ea typeface="Calibri"/>
                <a:cs typeface="Calibri"/>
                <a:sym typeface="Calibri"/>
              </a:rPr>
              <a:t> </a:t>
            </a:r>
            <a:endParaRPr b="1" sz="2300">
              <a:solidFill>
                <a:schemeClr val="dk1"/>
              </a:solidFill>
              <a:latin typeface="Calibri"/>
              <a:ea typeface="Calibri"/>
              <a:cs typeface="Calibri"/>
              <a:sym typeface="Calibri"/>
            </a:endParaRPr>
          </a:p>
        </p:txBody>
      </p:sp>
      <p:pic>
        <p:nvPicPr>
          <p:cNvPr id="200" name="Google Shape;200;p16"/>
          <p:cNvPicPr preferRelativeResize="0"/>
          <p:nvPr/>
        </p:nvPicPr>
        <p:blipFill>
          <a:blip r:embed="rId4">
            <a:alphaModFix/>
          </a:blip>
          <a:stretch>
            <a:fillRect/>
          </a:stretch>
        </p:blipFill>
        <p:spPr>
          <a:xfrm>
            <a:off x="253725" y="3950125"/>
            <a:ext cx="7346898" cy="2292626"/>
          </a:xfrm>
          <a:prstGeom prst="rect">
            <a:avLst/>
          </a:prstGeom>
          <a:noFill/>
          <a:ln>
            <a:noFill/>
          </a:ln>
        </p:spPr>
      </p:pic>
      <p:sp>
        <p:nvSpPr>
          <p:cNvPr id="201" name="Google Shape;201;p16"/>
          <p:cNvSpPr/>
          <p:nvPr/>
        </p:nvSpPr>
        <p:spPr>
          <a:xfrm>
            <a:off x="7758600" y="3797713"/>
            <a:ext cx="4194900" cy="2435700"/>
          </a:xfrm>
          <a:prstGeom prst="roundRect">
            <a:avLst>
              <a:gd fmla="val 16667" name="adj"/>
            </a:avLst>
          </a:prstGeom>
          <a:solidFill>
            <a:schemeClr val="lt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2" name="Google Shape;202;p16"/>
          <p:cNvSpPr txBox="1"/>
          <p:nvPr/>
        </p:nvSpPr>
        <p:spPr>
          <a:xfrm>
            <a:off x="7758600" y="3842100"/>
            <a:ext cx="4194900" cy="23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300">
                <a:solidFill>
                  <a:schemeClr val="dk1"/>
                </a:solidFill>
                <a:latin typeface="Calibri"/>
                <a:ea typeface="Calibri"/>
                <a:cs typeface="Calibri"/>
                <a:sym typeface="Calibri"/>
              </a:rPr>
              <a:t>                  </a:t>
            </a:r>
            <a:r>
              <a:rPr b="1" lang="en-US" sz="2300">
                <a:solidFill>
                  <a:srgbClr val="1155CC"/>
                </a:solidFill>
                <a:latin typeface="Calibri"/>
                <a:ea typeface="Calibri"/>
                <a:cs typeface="Calibri"/>
                <a:sym typeface="Calibri"/>
              </a:rPr>
              <a:t>WORKFLOW: </a:t>
            </a:r>
            <a:endParaRPr b="1" sz="2300">
              <a:solidFill>
                <a:srgbClr val="1155CC"/>
              </a:solidFill>
              <a:latin typeface="Calibri"/>
              <a:ea typeface="Calibri"/>
              <a:cs typeface="Calibri"/>
              <a:sym typeface="Calibri"/>
            </a:endParaRPr>
          </a:p>
          <a:p>
            <a:pPr indent="0" lvl="0" marL="0" rtl="0" algn="ctr">
              <a:spcBef>
                <a:spcPts val="0"/>
              </a:spcBef>
              <a:spcAft>
                <a:spcPts val="0"/>
              </a:spcAft>
              <a:buNone/>
            </a:pPr>
            <a:r>
              <a:rPr b="1" lang="en-US" sz="2300">
                <a:solidFill>
                  <a:schemeClr val="dk1"/>
                </a:solidFill>
                <a:latin typeface="Calibri"/>
                <a:ea typeface="Calibri"/>
                <a:cs typeface="Calibri"/>
                <a:sym typeface="Calibri"/>
              </a:rPr>
              <a:t>$aturday </a:t>
            </a:r>
            <a:r>
              <a:rPr lang="en-US" sz="2300">
                <a:solidFill>
                  <a:schemeClr val="dk1"/>
                </a:solidFill>
                <a:latin typeface="Calibri"/>
                <a:ea typeface="Calibri"/>
                <a:cs typeface="Calibri"/>
                <a:sym typeface="Calibri"/>
              </a:rPr>
              <a:t>provides decentralization and lesser complex </a:t>
            </a:r>
            <a:r>
              <a:rPr lang="en-US" sz="2300">
                <a:solidFill>
                  <a:schemeClr val="dk1"/>
                </a:solidFill>
                <a:latin typeface="Calibri"/>
                <a:ea typeface="Calibri"/>
                <a:cs typeface="Calibri"/>
                <a:sym typeface="Calibri"/>
              </a:rPr>
              <a:t>operation</a:t>
            </a:r>
            <a:r>
              <a:rPr lang="en-US" sz="2300">
                <a:solidFill>
                  <a:schemeClr val="dk1"/>
                </a:solidFill>
                <a:latin typeface="Calibri"/>
                <a:ea typeface="Calibri"/>
                <a:cs typeface="Calibri"/>
                <a:sym typeface="Calibri"/>
              </a:rPr>
              <a:t> on the power grid with real time VR visualisation and AR digital twins.</a:t>
            </a:r>
            <a:endParaRPr sz="23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ph type="title"/>
          </p:nvPr>
        </p:nvSpPr>
        <p:spPr>
          <a:xfrm>
            <a:off x="1395450" y="526876"/>
            <a:ext cx="9401100" cy="959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OUTCOMES</a:t>
            </a:r>
            <a:endParaRPr b="1"/>
          </a:p>
        </p:txBody>
      </p:sp>
      <p:sp>
        <p:nvSpPr>
          <p:cNvPr id="209" name="Google Shape;209;p17"/>
          <p:cNvSpPr txBox="1"/>
          <p:nvPr>
            <p:ph idx="1" type="body"/>
          </p:nvPr>
        </p:nvSpPr>
        <p:spPr>
          <a:xfrm>
            <a:off x="415875" y="1584775"/>
            <a:ext cx="11970600" cy="5685300"/>
          </a:xfrm>
          <a:prstGeom prst="rect">
            <a:avLst/>
          </a:prstGeom>
        </p:spPr>
        <p:txBody>
          <a:bodyPr anchorCtr="0" anchor="t" bIns="45700" lIns="91425" spcFirstLastPara="1" rIns="91425" wrap="square" tIns="45700">
            <a:normAutofit fontScale="62500" lnSpcReduction="10000"/>
          </a:bodyPr>
          <a:lstStyle/>
          <a:p>
            <a:pPr indent="0" lvl="0" marL="0" rtl="0" algn="l">
              <a:lnSpc>
                <a:spcPct val="150000"/>
              </a:lnSpc>
              <a:spcBef>
                <a:spcPts val="1000"/>
              </a:spcBef>
              <a:spcAft>
                <a:spcPts val="0"/>
              </a:spcAft>
              <a:buNone/>
            </a:pPr>
            <a:r>
              <a:rPr b="1" lang="en-US" sz="3088">
                <a:solidFill>
                  <a:srgbClr val="1155CC"/>
                </a:solidFill>
              </a:rPr>
              <a:t>Grid Stability:</a:t>
            </a:r>
            <a:r>
              <a:rPr lang="en-US" sz="3088">
                <a:solidFill>
                  <a:srgbClr val="1155CC"/>
                </a:solidFill>
              </a:rPr>
              <a:t> </a:t>
            </a:r>
            <a:r>
              <a:rPr lang="en-US" sz="3088"/>
              <a:t>We use </a:t>
            </a:r>
            <a:r>
              <a:rPr b="1" lang="en-US" sz="3088"/>
              <a:t>Peer to Peer </a:t>
            </a:r>
            <a:r>
              <a:rPr b="1" lang="en-US" sz="3088"/>
              <a:t>communication with (</a:t>
            </a:r>
            <a:r>
              <a:rPr b="1" lang="en-US" sz="3110">
                <a:highlight>
                  <a:schemeClr val="lt1"/>
                </a:highlight>
              </a:rPr>
              <a:t>IEC 61850 Compatibility)</a:t>
            </a:r>
            <a:r>
              <a:rPr b="1" lang="en-US" sz="3733">
                <a:highlight>
                  <a:schemeClr val="lt1"/>
                </a:highlight>
              </a:rPr>
              <a:t> </a:t>
            </a:r>
            <a:r>
              <a:rPr lang="en-US" sz="3088"/>
              <a:t>between nodes</a:t>
            </a:r>
            <a:r>
              <a:rPr lang="en-US" sz="3088"/>
              <a:t> to bring the </a:t>
            </a:r>
            <a:r>
              <a:rPr i="1" lang="en-US" sz="3088"/>
              <a:t>decentralization</a:t>
            </a:r>
            <a:r>
              <a:rPr lang="en-US" sz="3088"/>
              <a:t> of the SCADA architecture that works on the PLC control section of the grid (feasible).</a:t>
            </a:r>
            <a:endParaRPr sz="3088"/>
          </a:p>
          <a:p>
            <a:pPr indent="0" lvl="0" marL="0" rtl="0" algn="l">
              <a:lnSpc>
                <a:spcPct val="150000"/>
              </a:lnSpc>
              <a:spcBef>
                <a:spcPts val="1000"/>
              </a:spcBef>
              <a:spcAft>
                <a:spcPts val="0"/>
              </a:spcAft>
              <a:buNone/>
            </a:pPr>
            <a:r>
              <a:rPr b="1" lang="en-US" sz="3088">
                <a:solidFill>
                  <a:srgbClr val="1155CC"/>
                </a:solidFill>
              </a:rPr>
              <a:t>Path </a:t>
            </a:r>
            <a:r>
              <a:rPr b="1" lang="en-US" sz="3088">
                <a:solidFill>
                  <a:srgbClr val="1155CC"/>
                </a:solidFill>
              </a:rPr>
              <a:t>optimisation</a:t>
            </a:r>
            <a:r>
              <a:rPr b="1" lang="en-US" sz="3088">
                <a:solidFill>
                  <a:srgbClr val="1155CC"/>
                </a:solidFill>
              </a:rPr>
              <a:t>:</a:t>
            </a:r>
            <a:r>
              <a:rPr lang="en-US" sz="3088"/>
              <a:t> Models like </a:t>
            </a:r>
            <a:r>
              <a:rPr b="1" lang="en-US" sz="3088"/>
              <a:t>XGboost</a:t>
            </a:r>
            <a:r>
              <a:rPr lang="en-US" sz="3088"/>
              <a:t> and deep reinforcement learning are used to simulate simple physics through the system and interact with the simulated data that’s </a:t>
            </a:r>
            <a:r>
              <a:rPr lang="en-US" sz="3088"/>
              <a:t>acquired</a:t>
            </a:r>
            <a:r>
              <a:rPr lang="en-US" sz="3088"/>
              <a:t> from </a:t>
            </a:r>
            <a:r>
              <a:rPr b="1" lang="en-US" sz="3088"/>
              <a:t>iVisionmax in CSVs</a:t>
            </a:r>
            <a:r>
              <a:rPr lang="en-US" sz="3088"/>
              <a:t> and the right path is queued to start.</a:t>
            </a:r>
            <a:endParaRPr sz="3088"/>
          </a:p>
          <a:p>
            <a:pPr indent="0" lvl="0" marL="0" rtl="0" algn="l">
              <a:lnSpc>
                <a:spcPct val="150000"/>
              </a:lnSpc>
              <a:spcBef>
                <a:spcPts val="1000"/>
              </a:spcBef>
              <a:spcAft>
                <a:spcPts val="0"/>
              </a:spcAft>
              <a:buNone/>
            </a:pPr>
            <a:r>
              <a:rPr b="1" lang="en-US" sz="3088">
                <a:solidFill>
                  <a:srgbClr val="1155CC"/>
                </a:solidFill>
              </a:rPr>
              <a:t>Digital-operation(</a:t>
            </a:r>
            <a:r>
              <a:rPr b="1" i="1" lang="en-US" sz="3088">
                <a:solidFill>
                  <a:srgbClr val="1155CC"/>
                </a:solidFill>
              </a:rPr>
              <a:t>Tool</a:t>
            </a:r>
            <a:r>
              <a:rPr b="1" lang="en-US" sz="3088">
                <a:solidFill>
                  <a:srgbClr val="1155CC"/>
                </a:solidFill>
              </a:rPr>
              <a:t>):</a:t>
            </a:r>
            <a:r>
              <a:rPr lang="en-US" sz="3088">
                <a:solidFill>
                  <a:srgbClr val="1155CC"/>
                </a:solidFill>
              </a:rPr>
              <a:t> </a:t>
            </a:r>
            <a:r>
              <a:rPr lang="en-US" sz="3088"/>
              <a:t>The </a:t>
            </a:r>
            <a:r>
              <a:rPr b="1" lang="en-US" sz="3088"/>
              <a:t>Entire control system(</a:t>
            </a:r>
            <a:r>
              <a:rPr b="1" i="1" lang="en-US" sz="3088"/>
              <a:t>Master</a:t>
            </a:r>
            <a:r>
              <a:rPr b="1" lang="en-US" sz="3088"/>
              <a:t>)</a:t>
            </a:r>
            <a:r>
              <a:rPr lang="en-US" sz="3088"/>
              <a:t> is augmented in AR and the grid stability is simulated in VR ensuring the digital twin can be be accessed and can be used to run test by the employees for operational </a:t>
            </a:r>
            <a:r>
              <a:rPr lang="en-US" sz="3088"/>
              <a:t>experience</a:t>
            </a:r>
            <a:r>
              <a:rPr lang="en-US" sz="3088"/>
              <a:t> (</a:t>
            </a:r>
            <a:r>
              <a:rPr i="1" lang="en-US" sz="3088"/>
              <a:t>a simulation tool </a:t>
            </a:r>
            <a:r>
              <a:rPr b="1" i="1" lang="en-US" sz="3088"/>
              <a:t>simpler</a:t>
            </a:r>
            <a:r>
              <a:rPr i="1" lang="en-US" sz="3088"/>
              <a:t> than running COMSOL </a:t>
            </a:r>
            <a:r>
              <a:rPr i="1" lang="en-US" sz="3088"/>
              <a:t>multiphysics and </a:t>
            </a:r>
            <a:r>
              <a:rPr b="1" i="1" lang="en-US" sz="3088"/>
              <a:t>lesser load</a:t>
            </a:r>
            <a:r>
              <a:rPr lang="en-US" sz="3088"/>
              <a:t>).</a:t>
            </a:r>
            <a:endParaRPr sz="3088"/>
          </a:p>
          <a:p>
            <a:pPr indent="0" lvl="0" marL="0" rtl="0" algn="l">
              <a:lnSpc>
                <a:spcPct val="150000"/>
              </a:lnSpc>
              <a:spcBef>
                <a:spcPts val="1000"/>
              </a:spcBef>
              <a:spcAft>
                <a:spcPts val="0"/>
              </a:spcAft>
              <a:buNone/>
            </a:pPr>
            <a:r>
              <a:rPr b="1" lang="en-US" sz="3088">
                <a:solidFill>
                  <a:srgbClr val="1155CC"/>
                </a:solidFill>
              </a:rPr>
              <a:t>User friendly: </a:t>
            </a:r>
            <a:r>
              <a:rPr lang="en-US" sz="3088"/>
              <a:t> it is feasible and viable for any systems as it’s made by </a:t>
            </a:r>
            <a:r>
              <a:rPr b="1" lang="en-US" sz="3088"/>
              <a:t>Unity.</a:t>
            </a:r>
            <a:endParaRPr b="1" sz="3088"/>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resentationGO">
  <a:themeElements>
    <a:clrScheme name="abstract">
      <a:dk1>
        <a:srgbClr val="000000"/>
      </a:dk1>
      <a:lt1>
        <a:srgbClr val="FFFFFF"/>
      </a:lt1>
      <a:dk2>
        <a:srgbClr val="44546A"/>
      </a:dk2>
      <a:lt2>
        <a:srgbClr val="E7E6E6"/>
      </a:lt2>
      <a:accent1>
        <a:srgbClr val="134A61"/>
      </a:accent1>
      <a:accent2>
        <a:srgbClr val="DFDDC4"/>
      </a:accent2>
      <a:accent3>
        <a:srgbClr val="EDE6D5"/>
      </a:accent3>
      <a:accent4>
        <a:srgbClr val="144159"/>
      </a:accent4>
      <a:accent5>
        <a:srgbClr val="6E8387"/>
      </a:accent5>
      <a:accent6>
        <a:srgbClr val="F5F3ED"/>
      </a:accent6>
      <a:hlink>
        <a:srgbClr val="C4B897"/>
      </a:hlink>
      <a:folHlink>
        <a:srgbClr val="002E4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