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 Slab"/>
      <p:regular r:id="rId22"/>
      <p:bold r:id="rId23"/>
    </p:embeddedFon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Slab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font" Target="fonts/RobotoSlab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b8399d4f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29b8399d4f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b83b432d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9b83b432d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9b83b432d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9b83b432d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9b83b432d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9b83b432d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9b83b432d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9b83b432d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9b8399d4f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9b8399d4f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9b8399d4f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9b8399d4f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b8399d4f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9b8399d4f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b83b432d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9b83b432d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b83b432d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b83b432d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b83b432d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b83b432d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b83b432d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9b83b432d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9b83b432d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9b83b432d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9b83b432d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9b83b432d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9b83b432d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9b83b432d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5" name="Google Shape;65;p14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66" name="Google Shape;66;p14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1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7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8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9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1" name="Google Shape;91;p1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Google Shape;94;p20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20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0" name="Google Shape;10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p22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p22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105" name="Google Shape;105;p2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06" name="Google Shape;106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ctrTitle"/>
          </p:nvPr>
        </p:nvSpPr>
        <p:spPr>
          <a:xfrm>
            <a:off x="1680302" y="246697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Fuel Efficiency,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In-Cylindrical Pressure &amp;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HRR Prediction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HRR:</a:t>
            </a:r>
            <a:endParaRPr/>
          </a:p>
        </p:txBody>
      </p:sp>
      <p:pic>
        <p:nvPicPr>
          <p:cNvPr id="169" name="Google Shape;16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950" y="1292800"/>
            <a:ext cx="6343650" cy="347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Visualisation:</a:t>
            </a:r>
            <a:endParaRPr/>
          </a:p>
        </p:txBody>
      </p:sp>
      <p:pic>
        <p:nvPicPr>
          <p:cNvPr id="175" name="Google Shape;17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475" y="1460500"/>
            <a:ext cx="7639050" cy="350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Matrix:</a:t>
            </a:r>
            <a:endParaRPr/>
          </a:p>
        </p:txBody>
      </p:sp>
      <p:pic>
        <p:nvPicPr>
          <p:cNvPr id="181" name="Google Shape;18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550" y="1144125"/>
            <a:ext cx="5928900" cy="385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Pressure and HRR:</a:t>
            </a:r>
            <a:endParaRPr/>
          </a:p>
        </p:txBody>
      </p:sp>
      <p:pic>
        <p:nvPicPr>
          <p:cNvPr id="187" name="Google Shape;18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25" y="1297850"/>
            <a:ext cx="8715375" cy="30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Draft Paper Status</a:t>
            </a:r>
            <a:endParaRPr/>
          </a:p>
        </p:txBody>
      </p:sp>
      <p:sp>
        <p:nvSpPr>
          <p:cNvPr id="193" name="Google Shape;193;p3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Publication process not yet started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9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200"/>
              <a:t>Thank You</a:t>
            </a:r>
            <a:endParaRPr sz="10200"/>
          </a:p>
        </p:txBody>
      </p:sp>
      <p:sp>
        <p:nvSpPr>
          <p:cNvPr id="199" name="Google Shape;199;p39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760"/>
              <a:t>MADE BY:-</a:t>
            </a:r>
            <a:endParaRPr sz="1760"/>
          </a:p>
          <a:p>
            <a:pPr indent="0" lvl="0" marL="0" rtl="0" algn="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760"/>
              <a:t>Dikcha Singh (RA2011027010096)</a:t>
            </a:r>
            <a:endParaRPr sz="1760"/>
          </a:p>
          <a:p>
            <a:pPr indent="0" lvl="0" marL="0" rtl="0" algn="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en" sz="1760"/>
              <a:t>K Santhana Lakshmi (RA2011027010129)</a:t>
            </a:r>
            <a:endParaRPr sz="176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With E</a:t>
            </a:r>
            <a:r>
              <a:rPr lang="en"/>
              <a:t>xplanation</a:t>
            </a:r>
            <a:endParaRPr/>
          </a:p>
        </p:txBody>
      </p:sp>
      <p:sp>
        <p:nvSpPr>
          <p:cNvPr id="123" name="Google Shape;123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15">
                <a:latin typeface="Times New Roman"/>
                <a:ea typeface="Times New Roman"/>
                <a:cs typeface="Times New Roman"/>
                <a:sym typeface="Times New Roman"/>
              </a:rPr>
              <a:t>The models considered in our analysis include:</a:t>
            </a:r>
            <a:endParaRPr sz="641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415">
                <a:latin typeface="Times New Roman"/>
                <a:ea typeface="Times New Roman"/>
                <a:cs typeface="Times New Roman"/>
                <a:sym typeface="Times New Roman"/>
              </a:rPr>
              <a:t>1.	Multiple Linear Regression: </a:t>
            </a:r>
            <a:endParaRPr sz="641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444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6415">
                <a:latin typeface="Times New Roman"/>
                <a:ea typeface="Times New Roman"/>
                <a:cs typeface="Times New Roman"/>
                <a:sym typeface="Times New Roman"/>
              </a:rPr>
              <a:t>a straightforward approach to modeling the relationship between multiple independent variables and a dependent variable.</a:t>
            </a:r>
            <a:endParaRPr sz="641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444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6415">
                <a:latin typeface="Times New Roman"/>
                <a:ea typeface="Times New Roman"/>
                <a:cs typeface="Times New Roman"/>
                <a:sym typeface="Times New Roman"/>
              </a:rPr>
              <a:t>a suitable choice for our multi-factor analysis of in-cylinder pressure.</a:t>
            </a:r>
            <a:endParaRPr sz="641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415">
                <a:latin typeface="Times New Roman"/>
                <a:ea typeface="Times New Roman"/>
                <a:cs typeface="Times New Roman"/>
                <a:sym typeface="Times New Roman"/>
              </a:rPr>
              <a:t>2.	Random Forest Regressor:</a:t>
            </a:r>
            <a:endParaRPr sz="641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444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6415">
                <a:latin typeface="Times New Roman"/>
                <a:ea typeface="Times New Roman"/>
                <a:cs typeface="Times New Roman"/>
                <a:sym typeface="Times New Roman"/>
              </a:rPr>
              <a:t>ability to handle complex relationships in data. </a:t>
            </a:r>
            <a:endParaRPr sz="641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444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6415">
                <a:latin typeface="Times New Roman"/>
                <a:ea typeface="Times New Roman"/>
                <a:cs typeface="Times New Roman"/>
                <a:sym typeface="Times New Roman"/>
              </a:rPr>
              <a:t>capable of capturing non-linear patterns and interactions between factors</a:t>
            </a:r>
            <a:endParaRPr sz="641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4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/>
          <p:nvPr>
            <p:ph idx="1" type="body"/>
          </p:nvPr>
        </p:nvSpPr>
        <p:spPr>
          <a:xfrm>
            <a:off x="387900" y="1383775"/>
            <a:ext cx="8368200" cy="31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3.	Decision Tree Regressor: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effective model for regression tasks.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decision tree regressors performed well in capturing the impact of various factors on in-cylinder pressure.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4.	Gradient Boosting Regressor: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combines the predictions of multiple weak learners to create a strong predictive model.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known for their high accuracy in regression tasks.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7"/>
          <p:cNvSpPr txBox="1"/>
          <p:nvPr/>
        </p:nvSpPr>
        <p:spPr>
          <a:xfrm>
            <a:off x="387900" y="417750"/>
            <a:ext cx="886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Algorithm With Explanation</a:t>
            </a:r>
            <a:endParaRPr sz="3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/>
          <p:nvPr>
            <p:ph type="title"/>
          </p:nvPr>
        </p:nvSpPr>
        <p:spPr>
          <a:xfrm>
            <a:off x="387900" y="2883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Arial"/>
                <a:ea typeface="Arial"/>
                <a:cs typeface="Arial"/>
                <a:sym typeface="Arial"/>
              </a:rPr>
              <a:t>Module Description:</a:t>
            </a:r>
            <a:endParaRPr sz="3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8"/>
          <p:cNvSpPr txBox="1"/>
          <p:nvPr>
            <p:ph idx="1" type="body"/>
          </p:nvPr>
        </p:nvSpPr>
        <p:spPr>
          <a:xfrm>
            <a:off x="387900" y="1187975"/>
            <a:ext cx="8368200" cy="35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Module 1: Data Preparation and Cleaning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1. Data Collection and Cleaning: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  - Handling missing values.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  - Standardizing the dataset.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  - Removing outliers using the z-score test.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Module 2: Efficiency Calculation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1. Mass Calculation: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  - Applying the provided formulas to calculate the mass of each fuel.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  - Converting brake power to equivalent load.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9"/>
          <p:cNvSpPr txBox="1"/>
          <p:nvPr>
            <p:ph idx="1" type="body"/>
          </p:nvPr>
        </p:nvSpPr>
        <p:spPr>
          <a:xfrm>
            <a:off x="387900" y="112350"/>
            <a:ext cx="8032200" cy="45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 </a:t>
            </a:r>
            <a:r>
              <a:rPr lang="en" sz="6400">
                <a:latin typeface="Times New Roman"/>
                <a:ea typeface="Times New Roman"/>
                <a:cs typeface="Times New Roman"/>
                <a:sym typeface="Times New Roman"/>
              </a:rPr>
              <a:t>Efficiency Iteration:</a:t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400">
                <a:latin typeface="Times New Roman"/>
                <a:ea typeface="Times New Roman"/>
                <a:cs typeface="Times New Roman"/>
                <a:sym typeface="Times New Roman"/>
              </a:rPr>
              <a:t>   - Implementing a Python loop for calculations.</a:t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400">
                <a:latin typeface="Times New Roman"/>
                <a:ea typeface="Times New Roman"/>
                <a:cs typeface="Times New Roman"/>
                <a:sym typeface="Times New Roman"/>
              </a:rPr>
              <a:t>   - Setting and applying threshold.</a:t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400">
                <a:latin typeface="Times New Roman"/>
                <a:ea typeface="Times New Roman"/>
                <a:cs typeface="Times New Roman"/>
                <a:sym typeface="Times New Roman"/>
              </a:rPr>
              <a:t>3. Best Efficiency Identification:</a:t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400">
                <a:latin typeface="Times New Roman"/>
                <a:ea typeface="Times New Roman"/>
                <a:cs typeface="Times New Roman"/>
                <a:sym typeface="Times New Roman"/>
              </a:rPr>
              <a:t>   - Tabulating  the best efficiency fuel combination.</a:t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400">
                <a:latin typeface="Times New Roman"/>
                <a:ea typeface="Times New Roman"/>
                <a:cs typeface="Times New Roman"/>
                <a:sym typeface="Times New Roman"/>
              </a:rPr>
              <a:t>Module 3: Machine Learning for Pressure Prediction</a:t>
            </a:r>
            <a:endParaRPr b="1"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400">
                <a:latin typeface="Times New Roman"/>
                <a:ea typeface="Times New Roman"/>
                <a:cs typeface="Times New Roman"/>
                <a:sym typeface="Times New Roman"/>
              </a:rPr>
              <a:t>1. Data Preparation for Pressure Prediction:</a:t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400">
                <a:latin typeface="Times New Roman"/>
                <a:ea typeface="Times New Roman"/>
                <a:cs typeface="Times New Roman"/>
                <a:sym typeface="Times New Roman"/>
              </a:rPr>
              <a:t>   - Selecting relevant features.</a:t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400">
                <a:latin typeface="Times New Roman"/>
                <a:ea typeface="Times New Roman"/>
                <a:cs typeface="Times New Roman"/>
                <a:sym typeface="Times New Roman"/>
              </a:rPr>
              <a:t>   - Utilizing the best efficiency fuel combination data.</a:t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400">
                <a:latin typeface="Times New Roman"/>
                <a:ea typeface="Times New Roman"/>
                <a:cs typeface="Times New Roman"/>
                <a:sym typeface="Times New Roman"/>
              </a:rPr>
              <a:t>2. Model Training and Validation:</a:t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400">
                <a:latin typeface="Times New Roman"/>
                <a:ea typeface="Times New Roman"/>
                <a:cs typeface="Times New Roman"/>
                <a:sym typeface="Times New Roman"/>
              </a:rPr>
              <a:t>   - Splitting the dataset </a:t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400">
                <a:latin typeface="Times New Roman"/>
                <a:ea typeface="Times New Roman"/>
                <a:cs typeface="Times New Roman"/>
                <a:sym typeface="Times New Roman"/>
              </a:rPr>
              <a:t>   - Evaluating and selecting the best-performing model.</a:t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7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>
            <p:ph idx="1" type="body"/>
          </p:nvPr>
        </p:nvSpPr>
        <p:spPr>
          <a:xfrm>
            <a:off x="195375" y="151425"/>
            <a:ext cx="8824500" cy="49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</a:t>
            </a:r>
            <a:r>
              <a:rPr lang="en" sz="6400">
                <a:latin typeface="Times New Roman"/>
                <a:ea typeface="Times New Roman"/>
                <a:cs typeface="Times New Roman"/>
                <a:sym typeface="Times New Roman"/>
              </a:rPr>
              <a:t>Pressure Prediction:</a:t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400">
                <a:latin typeface="Times New Roman"/>
                <a:ea typeface="Times New Roman"/>
                <a:cs typeface="Times New Roman"/>
                <a:sym typeface="Times New Roman"/>
              </a:rPr>
              <a:t>   - Using the selected model to predict pressure for 720 angles.</a:t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400">
                <a:latin typeface="Times New Roman"/>
                <a:ea typeface="Times New Roman"/>
                <a:cs typeface="Times New Roman"/>
                <a:sym typeface="Times New Roman"/>
              </a:rPr>
              <a:t>Module 4: Heat Release Rate (HRR) Analysis</a:t>
            </a:r>
            <a:endParaRPr b="1"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400">
                <a:latin typeface="Times New Roman"/>
                <a:ea typeface="Times New Roman"/>
                <a:cs typeface="Times New Roman"/>
                <a:sym typeface="Times New Roman"/>
              </a:rPr>
              <a:t>1. HRR Calculation:</a:t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400">
                <a:latin typeface="Times New Roman"/>
                <a:ea typeface="Times New Roman"/>
                <a:cs typeface="Times New Roman"/>
                <a:sym typeface="Times New Roman"/>
              </a:rPr>
              <a:t>   - Applying the provided formula for HRR.</a:t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400">
                <a:latin typeface="Times New Roman"/>
                <a:ea typeface="Times New Roman"/>
                <a:cs typeface="Times New Roman"/>
                <a:sym typeface="Times New Roman"/>
              </a:rPr>
              <a:t>   - Incorporating pressure, volume, and relevant changes.</a:t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400">
                <a:latin typeface="Times New Roman"/>
                <a:ea typeface="Times New Roman"/>
                <a:cs typeface="Times New Roman"/>
                <a:sym typeface="Times New Roman"/>
              </a:rPr>
              <a:t>2. Visualization of HRR:</a:t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400">
                <a:latin typeface="Times New Roman"/>
                <a:ea typeface="Times New Roman"/>
                <a:cs typeface="Times New Roman"/>
                <a:sym typeface="Times New Roman"/>
              </a:rPr>
              <a:t>   - Creating visualizations to represent the calculated Heat Release Rate.</a:t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400">
                <a:latin typeface="Times New Roman"/>
                <a:ea typeface="Times New Roman"/>
                <a:cs typeface="Times New Roman"/>
                <a:sym typeface="Times New Roman"/>
              </a:rPr>
              <a:t>Module 5: Model Performance and Results</a:t>
            </a:r>
            <a:endParaRPr b="1"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400">
                <a:latin typeface="Times New Roman"/>
                <a:ea typeface="Times New Roman"/>
                <a:cs typeface="Times New Roman"/>
                <a:sym typeface="Times New Roman"/>
              </a:rPr>
              <a:t>1. Performance Metrics:</a:t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400">
                <a:latin typeface="Times New Roman"/>
                <a:ea typeface="Times New Roman"/>
                <a:cs typeface="Times New Roman"/>
                <a:sym typeface="Times New Roman"/>
              </a:rPr>
              <a:t>   - Storing performance metrics for models.</a:t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6400">
                <a:latin typeface="Times New Roman"/>
                <a:ea typeface="Times New Roman"/>
                <a:cs typeface="Times New Roman"/>
                <a:sym typeface="Times New Roman"/>
              </a:rPr>
              <a:t>   - Documenting accuracy and error rates.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 txBox="1"/>
          <p:nvPr>
            <p:ph idx="1" type="body"/>
          </p:nvPr>
        </p:nvSpPr>
        <p:spPr>
          <a:xfrm>
            <a:off x="387900" y="352475"/>
            <a:ext cx="8368200" cy="46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>
                <a:latin typeface="Times New Roman"/>
                <a:ea typeface="Times New Roman"/>
                <a:cs typeface="Times New Roman"/>
                <a:sym typeface="Times New Roman"/>
              </a:rPr>
              <a:t>2. Results Storage:</a:t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400">
                <a:latin typeface="Times New Roman"/>
                <a:ea typeface="Times New Roman"/>
                <a:cs typeface="Times New Roman"/>
                <a:sym typeface="Times New Roman"/>
              </a:rPr>
              <a:t>   - Compiling key results, predictions, and efficiency data.</a:t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400">
                <a:latin typeface="Times New Roman"/>
                <a:ea typeface="Times New Roman"/>
                <a:cs typeface="Times New Roman"/>
                <a:sym typeface="Times New Roman"/>
              </a:rPr>
              <a:t>Module 6: Conclusion and Recommendations</a:t>
            </a:r>
            <a:endParaRPr b="1"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400">
                <a:latin typeface="Times New Roman"/>
                <a:ea typeface="Times New Roman"/>
                <a:cs typeface="Times New Roman"/>
                <a:sym typeface="Times New Roman"/>
              </a:rPr>
              <a:t>1. Summary of Findings:</a:t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400">
                <a:latin typeface="Times New Roman"/>
                <a:ea typeface="Times New Roman"/>
                <a:cs typeface="Times New Roman"/>
                <a:sym typeface="Times New Roman"/>
              </a:rPr>
              <a:t>   - Summarizing the identified best efficiency fuel combination.</a:t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400">
                <a:latin typeface="Times New Roman"/>
                <a:ea typeface="Times New Roman"/>
                <a:cs typeface="Times New Roman"/>
                <a:sym typeface="Times New Roman"/>
              </a:rPr>
              <a:t>   - Highlighting pressure predictions and HRR analysis.</a:t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400">
                <a:latin typeface="Times New Roman"/>
                <a:ea typeface="Times New Roman"/>
                <a:cs typeface="Times New Roman"/>
                <a:sym typeface="Times New Roman"/>
              </a:rPr>
              <a:t>2. Recommendations for Further Study:</a:t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400">
                <a:latin typeface="Times New Roman"/>
                <a:ea typeface="Times New Roman"/>
                <a:cs typeface="Times New Roman"/>
                <a:sym typeface="Times New Roman"/>
              </a:rPr>
              <a:t>   - Suggestions for refining models or exploring additional factors.</a:t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400">
                <a:latin typeface="Times New Roman"/>
                <a:ea typeface="Times New Roman"/>
                <a:cs typeface="Times New Roman"/>
                <a:sym typeface="Times New Roman"/>
              </a:rPr>
              <a:t>Module 7: Documentation and Future Work</a:t>
            </a:r>
            <a:endParaRPr b="1"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400">
                <a:latin typeface="Times New Roman"/>
                <a:ea typeface="Times New Roman"/>
                <a:cs typeface="Times New Roman"/>
                <a:sym typeface="Times New Roman"/>
              </a:rPr>
              <a:t>1. Methodology Documentation:</a:t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400">
                <a:latin typeface="Times New Roman"/>
                <a:ea typeface="Times New Roman"/>
                <a:cs typeface="Times New Roman"/>
                <a:sym typeface="Times New Roman"/>
              </a:rPr>
              <a:t>   - Detailed documentation of the methods and assumptions used.</a:t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400">
                <a:latin typeface="Times New Roman"/>
                <a:ea typeface="Times New Roman"/>
                <a:cs typeface="Times New Roman"/>
                <a:sym typeface="Times New Roman"/>
              </a:rPr>
              <a:t>   - Transparency in data processing and analysis.</a:t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</p:txBody>
      </p:sp>
      <p:sp>
        <p:nvSpPr>
          <p:cNvPr id="156" name="Google Shape;156;p32"/>
          <p:cNvSpPr txBox="1"/>
          <p:nvPr>
            <p:ph idx="1" type="body"/>
          </p:nvPr>
        </p:nvSpPr>
        <p:spPr>
          <a:xfrm>
            <a:off x="387900" y="1144125"/>
            <a:ext cx="8368200" cy="3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Efficiency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25" y="1826850"/>
            <a:ext cx="8368200" cy="169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Pressure Prediction:</a:t>
            </a:r>
            <a:endParaRPr/>
          </a:p>
        </p:txBody>
      </p:sp>
      <p:pic>
        <p:nvPicPr>
          <p:cNvPr id="163" name="Google Shape;16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600" y="1295550"/>
            <a:ext cx="7927725" cy="346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