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9" r:id="rId3"/>
    <p:sldId id="257" r:id="rId4"/>
    <p:sldId id="268" r:id="rId5"/>
    <p:sldId id="260" r:id="rId6"/>
    <p:sldId id="261" r:id="rId7"/>
    <p:sldId id="272" r:id="rId8"/>
    <p:sldId id="258" r:id="rId9"/>
    <p:sldId id="267" r:id="rId10"/>
    <p:sldId id="266" r:id="rId11"/>
    <p:sldId id="263" r:id="rId12"/>
    <p:sldId id="271" r:id="rId13"/>
    <p:sldId id="264" r:id="rId14"/>
    <p:sldId id="269" r:id="rId15"/>
    <p:sldId id="270" r:id="rId16"/>
    <p:sldId id="262" r:id="rId17"/>
    <p:sldId id="275" r:id="rId18"/>
    <p:sldId id="273" r:id="rId19"/>
    <p:sldId id="274" r:id="rId20"/>
    <p:sldId id="265"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
      <p:font typeface="Roboto Slab" pitchFamily="2"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w15Xrs0EdnCueOMqd7HdsM05gE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8CC9A4-25FC-4FBB-B53F-204D2ABC745A}">
  <a:tblStyle styleId="{F18CC9A4-25FC-4FBB-B53F-204D2ABC745A}"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03b051cc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903b051cc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3"/>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13"/>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1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13"/>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14" name="Google Shape;14;p13"/>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22"/>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6" name="Google Shape;56;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cxnSp>
        <p:nvCxnSpPr>
          <p:cNvPr id="17" name="Google Shape;17;p1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1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14"/>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0" name="Google Shape;2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3" name="Google Shape;23;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
        <p:cNvGrpSpPr/>
        <p:nvPr/>
      </p:nvGrpSpPr>
      <p:grpSpPr>
        <a:xfrm>
          <a:off x="0" y="0"/>
          <a:ext cx="0" cy="0"/>
          <a:chOff x="0" y="0"/>
          <a:chExt cx="0" cy="0"/>
        </a:xfrm>
      </p:grpSpPr>
      <p:sp>
        <p:nvSpPr>
          <p:cNvPr id="25" name="Google Shape;25;p16"/>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6"/>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27" name="Google Shape;27;p16"/>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28" name="Google Shape;28;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cxnSp>
        <p:nvCxnSpPr>
          <p:cNvPr id="30" name="Google Shape;30;p17"/>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31" name="Google Shape;31;p17"/>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32" name="Google Shape;32;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cxnSp>
        <p:nvCxnSpPr>
          <p:cNvPr id="34" name="Google Shape;34;p18"/>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5" name="Google Shape;35;p1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6" name="Google Shape;36;p18"/>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7" name="Google Shape;37;p18"/>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8" name="Google Shape;3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19"/>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1" name="Google Shape;41;p19"/>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2" name="Google Shape;42;p19"/>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3" name="Google Shape;4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20"/>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6" name="Google Shape;4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21"/>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9" name="Google Shape;49;p21"/>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50" name="Google Shape;50;p21"/>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1" name="Google Shape;51;p2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2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3" name="Google Shape;5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p12"/>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a:spLocks noGrp="1"/>
          </p:cNvSpPr>
          <p:nvPr>
            <p:ph type="ctrTitle"/>
          </p:nvPr>
        </p:nvSpPr>
        <p:spPr>
          <a:xfrm>
            <a:off x="1680302" y="2466975"/>
            <a:ext cx="5783400" cy="14574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11111"/>
              <a:buNone/>
            </a:pPr>
            <a:r>
              <a:rPr lang="en">
                <a:latin typeface="Times New Roman"/>
                <a:ea typeface="Times New Roman"/>
                <a:cs typeface="Times New Roman"/>
                <a:sym typeface="Times New Roman"/>
              </a:rPr>
              <a:t>Fuel Efficiency,</a:t>
            </a:r>
            <a:endParaRPr>
              <a:latin typeface="Times New Roman"/>
              <a:ea typeface="Times New Roman"/>
              <a:cs typeface="Times New Roman"/>
              <a:sym typeface="Times New Roman"/>
            </a:endParaRPr>
          </a:p>
          <a:p>
            <a:pPr marL="0" lvl="0" indent="0" algn="ctr" rtl="0">
              <a:lnSpc>
                <a:spcPct val="100000"/>
              </a:lnSpc>
              <a:spcBef>
                <a:spcPts val="0"/>
              </a:spcBef>
              <a:spcAft>
                <a:spcPts val="0"/>
              </a:spcAft>
              <a:buSzPct val="111111"/>
              <a:buNone/>
            </a:pPr>
            <a:r>
              <a:rPr lang="en">
                <a:latin typeface="Times New Roman"/>
                <a:ea typeface="Times New Roman"/>
                <a:cs typeface="Times New Roman"/>
                <a:sym typeface="Times New Roman"/>
              </a:rPr>
              <a:t>In-Cylindrical Pressure &amp; </a:t>
            </a:r>
            <a:endParaRPr>
              <a:latin typeface="Times New Roman"/>
              <a:ea typeface="Times New Roman"/>
              <a:cs typeface="Times New Roman"/>
              <a:sym typeface="Times New Roman"/>
            </a:endParaRPr>
          </a:p>
          <a:p>
            <a:pPr marL="0" lvl="0" indent="0" algn="ctr" rtl="0">
              <a:lnSpc>
                <a:spcPct val="100000"/>
              </a:lnSpc>
              <a:spcBef>
                <a:spcPts val="0"/>
              </a:spcBef>
              <a:spcAft>
                <a:spcPts val="0"/>
              </a:spcAft>
              <a:buSzPct val="111111"/>
              <a:buNone/>
            </a:pPr>
            <a:r>
              <a:rPr lang="en">
                <a:latin typeface="Times New Roman"/>
                <a:ea typeface="Times New Roman"/>
                <a:cs typeface="Times New Roman"/>
                <a:sym typeface="Times New Roman"/>
              </a:rPr>
              <a:t>HRR Prediction</a:t>
            </a:r>
            <a:endParaRPr>
              <a:latin typeface="Times New Roman"/>
              <a:ea typeface="Times New Roman"/>
              <a:cs typeface="Times New Roman"/>
              <a:sym typeface="Times New Roman"/>
            </a:endParaRPr>
          </a:p>
          <a:p>
            <a:pPr marL="0" lvl="0" indent="0" algn="ctr" rtl="0">
              <a:lnSpc>
                <a:spcPct val="100000"/>
              </a:lnSpc>
              <a:spcBef>
                <a:spcPts val="0"/>
              </a:spcBef>
              <a:spcAft>
                <a:spcPts val="0"/>
              </a:spcAft>
              <a:buSzPct val="111111"/>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71CBB-7B2B-B400-35D1-E9B1B849B198}"/>
              </a:ext>
            </a:extLst>
          </p:cNvPr>
          <p:cNvSpPr>
            <a:spLocks noGrp="1"/>
          </p:cNvSpPr>
          <p:nvPr>
            <p:ph type="title"/>
          </p:nvPr>
        </p:nvSpPr>
        <p:spPr/>
        <p:txBody>
          <a:bodyPr/>
          <a:lstStyle/>
          <a:p>
            <a:r>
              <a:rPr lang="en-IN" dirty="0"/>
              <a:t>Scope:</a:t>
            </a:r>
          </a:p>
        </p:txBody>
      </p:sp>
      <p:sp>
        <p:nvSpPr>
          <p:cNvPr id="3" name="Text Placeholder 2">
            <a:extLst>
              <a:ext uri="{FF2B5EF4-FFF2-40B4-BE49-F238E27FC236}">
                <a16:creationId xmlns:a16="http://schemas.microsoft.com/office/drawing/2014/main" id="{CFF1B530-38CF-7135-57E9-2BE8B007C7CD}"/>
              </a:ext>
            </a:extLst>
          </p:cNvPr>
          <p:cNvSpPr>
            <a:spLocks noGrp="1"/>
          </p:cNvSpPr>
          <p:nvPr>
            <p:ph type="body" idx="1"/>
          </p:nvPr>
        </p:nvSpPr>
        <p:spPr/>
        <p:txBody>
          <a:bodyPr/>
          <a:lstStyle/>
          <a:p>
            <a:pPr marL="457200" lvl="0" indent="-361950" algn="just" rtl="0">
              <a:spcBef>
                <a:spcPts val="0"/>
              </a:spcBef>
              <a:spcAft>
                <a:spcPts val="0"/>
              </a:spcAft>
              <a:buSzPts val="2100"/>
              <a:buFont typeface="Times New Roman"/>
              <a:buChar char="●"/>
            </a:pPr>
            <a:r>
              <a:rPr lang="en-US" sz="2400" dirty="0">
                <a:latin typeface="Times New Roman"/>
                <a:ea typeface="Times New Roman"/>
                <a:cs typeface="Times New Roman"/>
                <a:sym typeface="Times New Roman"/>
              </a:rPr>
              <a:t>Since the results would be comparable with practically obtained results </a:t>
            </a:r>
            <a:r>
              <a:rPr lang="en-US" sz="2400" dirty="0" err="1">
                <a:latin typeface="Times New Roman"/>
                <a:ea typeface="Times New Roman"/>
                <a:cs typeface="Times New Roman"/>
                <a:sym typeface="Times New Roman"/>
              </a:rPr>
              <a:t>i.e</a:t>
            </a:r>
            <a:r>
              <a:rPr lang="en-US" sz="2400" dirty="0">
                <a:latin typeface="Times New Roman"/>
                <a:ea typeface="Times New Roman"/>
                <a:cs typeface="Times New Roman"/>
                <a:sym typeface="Times New Roman"/>
              </a:rPr>
              <a:t> experimental result.</a:t>
            </a:r>
          </a:p>
          <a:p>
            <a:pPr marL="457200" lvl="0" indent="-361950" algn="just" rtl="0">
              <a:spcBef>
                <a:spcPts val="0"/>
              </a:spcBef>
              <a:spcAft>
                <a:spcPts val="0"/>
              </a:spcAft>
              <a:buSzPts val="2100"/>
              <a:buFont typeface="Times New Roman"/>
              <a:buChar char="●"/>
            </a:pPr>
            <a:r>
              <a:rPr lang="en-US" sz="2400" dirty="0">
                <a:latin typeface="Times New Roman"/>
                <a:ea typeface="Times New Roman"/>
                <a:cs typeface="Times New Roman"/>
                <a:sym typeface="Times New Roman"/>
              </a:rPr>
              <a:t>Hence we can rely on result and go for actual experiment with best performing point saving the time and money.</a:t>
            </a:r>
          </a:p>
          <a:p>
            <a:pPr marL="457200" lvl="0" indent="-361950" algn="just" rtl="0">
              <a:spcBef>
                <a:spcPts val="0"/>
              </a:spcBef>
              <a:spcAft>
                <a:spcPts val="0"/>
              </a:spcAft>
              <a:buSzPts val="2100"/>
              <a:buFont typeface="Times New Roman"/>
              <a:buChar char="●"/>
            </a:pPr>
            <a:r>
              <a:rPr lang="en-US" sz="2400" dirty="0">
                <a:latin typeface="Times New Roman"/>
                <a:ea typeface="Times New Roman"/>
                <a:cs typeface="Times New Roman"/>
                <a:sym typeface="Times New Roman"/>
              </a:rPr>
              <a:t>These results can be used for validation since the precision rate would be higher.</a:t>
            </a:r>
          </a:p>
          <a:p>
            <a:pPr marL="114300" indent="0">
              <a:buNone/>
            </a:pPr>
            <a:endParaRPr lang="en-IN" dirty="0"/>
          </a:p>
        </p:txBody>
      </p:sp>
    </p:spTree>
    <p:extLst>
      <p:ext uri="{BB962C8B-B14F-4D97-AF65-F5344CB8AC3E}">
        <p14:creationId xmlns:p14="http://schemas.microsoft.com/office/powerpoint/2010/main" val="4267398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9"/>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3000"/>
              <a:buNone/>
            </a:pPr>
            <a:r>
              <a:rPr lang="en"/>
              <a:t>Working Process</a:t>
            </a:r>
            <a:endParaRPr/>
          </a:p>
        </p:txBody>
      </p:sp>
      <p:pic>
        <p:nvPicPr>
          <p:cNvPr id="103" name="Google Shape;103;p9"/>
          <p:cNvPicPr preferRelativeResize="0"/>
          <p:nvPr/>
        </p:nvPicPr>
        <p:blipFill rotWithShape="1">
          <a:blip r:embed="rId3">
            <a:alphaModFix/>
          </a:blip>
          <a:srcRect/>
          <a:stretch/>
        </p:blipFill>
        <p:spPr>
          <a:xfrm>
            <a:off x="2995600" y="1401875"/>
            <a:ext cx="3152775" cy="3028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D8BAC-C005-8D12-7EE4-C2322C5CA46C}"/>
              </a:ext>
            </a:extLst>
          </p:cNvPr>
          <p:cNvSpPr>
            <a:spLocks noGrp="1"/>
          </p:cNvSpPr>
          <p:nvPr>
            <p:ph type="title"/>
          </p:nvPr>
        </p:nvSpPr>
        <p:spPr/>
        <p:txBody>
          <a:bodyPr/>
          <a:lstStyle/>
          <a:p>
            <a:r>
              <a:rPr lang="en-IN" dirty="0"/>
              <a:t>Architecture Diagram</a:t>
            </a:r>
          </a:p>
        </p:txBody>
      </p:sp>
      <p:pic>
        <p:nvPicPr>
          <p:cNvPr id="4" name="Picture 3">
            <a:extLst>
              <a:ext uri="{FF2B5EF4-FFF2-40B4-BE49-F238E27FC236}">
                <a16:creationId xmlns:a16="http://schemas.microsoft.com/office/drawing/2014/main" id="{3F1B7BD7-5C16-A37B-D5C0-C519D64E94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5413" y="1314449"/>
            <a:ext cx="4930033" cy="3310165"/>
          </a:xfrm>
          <a:prstGeom prst="rect">
            <a:avLst/>
          </a:prstGeom>
          <a:noFill/>
          <a:ln>
            <a:noFill/>
          </a:ln>
        </p:spPr>
      </p:pic>
    </p:spTree>
    <p:extLst>
      <p:ext uri="{BB962C8B-B14F-4D97-AF65-F5344CB8AC3E}">
        <p14:creationId xmlns:p14="http://schemas.microsoft.com/office/powerpoint/2010/main" val="3367831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0"/>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Algorithm Used</a:t>
            </a:r>
            <a:endParaRPr/>
          </a:p>
        </p:txBody>
      </p:sp>
      <p:sp>
        <p:nvSpPr>
          <p:cNvPr id="109" name="Google Shape;109;p10"/>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Random Forest regressor</a:t>
            </a:r>
            <a:endParaRPr/>
          </a:p>
          <a:p>
            <a:pPr marL="457200" lvl="0" indent="-342900" algn="l" rtl="0">
              <a:lnSpc>
                <a:spcPct val="115000"/>
              </a:lnSpc>
              <a:spcBef>
                <a:spcPts val="0"/>
              </a:spcBef>
              <a:spcAft>
                <a:spcPts val="0"/>
              </a:spcAft>
              <a:buSzPts val="1800"/>
              <a:buChar char="●"/>
            </a:pPr>
            <a:r>
              <a:rPr lang="en"/>
              <a:t>Linear Regression</a:t>
            </a:r>
            <a:endParaRPr/>
          </a:p>
          <a:p>
            <a:pPr marL="457200" lvl="0" indent="-342900" algn="l" rtl="0">
              <a:lnSpc>
                <a:spcPct val="115000"/>
              </a:lnSpc>
              <a:spcBef>
                <a:spcPts val="0"/>
              </a:spcBef>
              <a:spcAft>
                <a:spcPts val="0"/>
              </a:spcAft>
              <a:buSzPts val="1800"/>
              <a:buChar char="●"/>
            </a:pPr>
            <a:r>
              <a:rPr lang="en"/>
              <a:t>Decision Tree</a:t>
            </a:r>
            <a:endParaRPr/>
          </a:p>
          <a:p>
            <a:pPr marL="457200" lvl="0" indent="-342900" algn="l" rtl="0">
              <a:lnSpc>
                <a:spcPct val="115000"/>
              </a:lnSpc>
              <a:spcBef>
                <a:spcPts val="0"/>
              </a:spcBef>
              <a:spcAft>
                <a:spcPts val="0"/>
              </a:spcAft>
              <a:buSzPts val="1800"/>
              <a:buChar char="●"/>
            </a:pPr>
            <a:r>
              <a:rPr lang="en"/>
              <a:t>Gradient Boost Regressor</a:t>
            </a:r>
            <a:endParaRPr/>
          </a:p>
          <a:p>
            <a:pPr marL="457200" lvl="0" indent="0" algn="l" rtl="0">
              <a:lnSpc>
                <a:spcPct val="115000"/>
              </a:lnSpc>
              <a:spcBef>
                <a:spcPts val="1200"/>
              </a:spcBef>
              <a:spcAft>
                <a:spcPts val="1200"/>
              </a:spcAft>
              <a:buSzPts val="1800"/>
              <a:buNone/>
            </a:pPr>
            <a:r>
              <a:rPr lang="en"/>
              <a:t>We implement the algorithm that best accuracy and less error for further prediction.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5986-FB16-C6C1-8C99-8F57FA9D470E}"/>
              </a:ext>
            </a:extLst>
          </p:cNvPr>
          <p:cNvSpPr>
            <a:spLocks noGrp="1"/>
          </p:cNvSpPr>
          <p:nvPr>
            <p:ph type="title"/>
          </p:nvPr>
        </p:nvSpPr>
        <p:spPr/>
        <p:txBody>
          <a:bodyPr/>
          <a:lstStyle/>
          <a:p>
            <a:r>
              <a:rPr lang="en-IN" dirty="0"/>
              <a:t>Explanation</a:t>
            </a:r>
          </a:p>
        </p:txBody>
      </p:sp>
      <p:sp>
        <p:nvSpPr>
          <p:cNvPr id="3" name="Text Placeholder 2">
            <a:extLst>
              <a:ext uri="{FF2B5EF4-FFF2-40B4-BE49-F238E27FC236}">
                <a16:creationId xmlns:a16="http://schemas.microsoft.com/office/drawing/2014/main" id="{73F3E50E-EC3A-592A-A809-36C627B5E563}"/>
              </a:ext>
            </a:extLst>
          </p:cNvPr>
          <p:cNvSpPr>
            <a:spLocks noGrp="1"/>
          </p:cNvSpPr>
          <p:nvPr>
            <p:ph type="body" idx="1"/>
          </p:nvPr>
        </p:nvSpPr>
        <p:spPr/>
        <p:txBody>
          <a:bodyPr>
            <a:normAutofit fontScale="92500" lnSpcReduction="10000"/>
          </a:bodyPr>
          <a:lstStyle/>
          <a:p>
            <a:pPr marL="0" lvl="0" indent="0" algn="l" rtl="0">
              <a:spcBef>
                <a:spcPts val="0"/>
              </a:spcBef>
              <a:spcAft>
                <a:spcPts val="0"/>
              </a:spcAft>
              <a:buNone/>
            </a:pPr>
            <a:r>
              <a:rPr lang="en-US" sz="1800" dirty="0">
                <a:latin typeface="Times New Roman"/>
                <a:ea typeface="Times New Roman"/>
                <a:cs typeface="Times New Roman"/>
                <a:sym typeface="Times New Roman"/>
              </a:rPr>
              <a:t>The models considered in our analysis include:</a:t>
            </a:r>
          </a:p>
          <a:p>
            <a:pPr marL="0" lvl="0" indent="0" algn="l" rtl="0">
              <a:spcBef>
                <a:spcPts val="1200"/>
              </a:spcBef>
              <a:spcAft>
                <a:spcPts val="0"/>
              </a:spcAft>
              <a:buNone/>
            </a:pPr>
            <a:r>
              <a:rPr lang="en-US" sz="1800" dirty="0">
                <a:latin typeface="Times New Roman"/>
                <a:ea typeface="Times New Roman"/>
                <a:cs typeface="Times New Roman"/>
                <a:sym typeface="Times New Roman"/>
              </a:rPr>
              <a:t>1.	Multiple Linear Regression: </a:t>
            </a:r>
          </a:p>
          <a:p>
            <a:pPr marL="457200" lvl="0" indent="-330444" algn="l" rtl="0">
              <a:spcBef>
                <a:spcPts val="1200"/>
              </a:spcBef>
              <a:spcAft>
                <a:spcPts val="0"/>
              </a:spcAft>
              <a:buSzPct val="100000"/>
              <a:buFont typeface="Times New Roman"/>
              <a:buChar char="●"/>
            </a:pPr>
            <a:r>
              <a:rPr lang="en-US" sz="1800" dirty="0">
                <a:latin typeface="Times New Roman"/>
                <a:ea typeface="Times New Roman"/>
                <a:cs typeface="Times New Roman"/>
                <a:sym typeface="Times New Roman"/>
              </a:rPr>
              <a:t>a straightforward approach to modeling the relationship between multiple independent variables and a dependent variable.</a:t>
            </a:r>
          </a:p>
          <a:p>
            <a:pPr marL="457200" lvl="0" indent="-330444" algn="l" rtl="0">
              <a:spcBef>
                <a:spcPts val="0"/>
              </a:spcBef>
              <a:spcAft>
                <a:spcPts val="0"/>
              </a:spcAft>
              <a:buSzPct val="100000"/>
              <a:buFont typeface="Times New Roman"/>
              <a:buChar char="●"/>
            </a:pPr>
            <a:r>
              <a:rPr lang="en-US" sz="1800" dirty="0">
                <a:latin typeface="Times New Roman"/>
                <a:ea typeface="Times New Roman"/>
                <a:cs typeface="Times New Roman"/>
                <a:sym typeface="Times New Roman"/>
              </a:rPr>
              <a:t>a suitable choice for our multi-factor analysis of in-cylinder pressure.</a:t>
            </a:r>
          </a:p>
          <a:p>
            <a:pPr marL="0" lvl="0" indent="0" algn="l" rtl="0">
              <a:spcBef>
                <a:spcPts val="1200"/>
              </a:spcBef>
              <a:spcAft>
                <a:spcPts val="0"/>
              </a:spcAft>
              <a:buNone/>
            </a:pPr>
            <a:r>
              <a:rPr lang="en-US" sz="1800" dirty="0">
                <a:latin typeface="Times New Roman"/>
                <a:ea typeface="Times New Roman"/>
                <a:cs typeface="Times New Roman"/>
                <a:sym typeface="Times New Roman"/>
              </a:rPr>
              <a:t>2.	Random Forest Regressor:</a:t>
            </a:r>
          </a:p>
          <a:p>
            <a:pPr marL="457200" lvl="0" indent="-330444" algn="l" rtl="0">
              <a:spcBef>
                <a:spcPts val="1200"/>
              </a:spcBef>
              <a:spcAft>
                <a:spcPts val="0"/>
              </a:spcAft>
              <a:buSzPct val="100000"/>
              <a:buFont typeface="Times New Roman"/>
              <a:buChar char="●"/>
            </a:pPr>
            <a:r>
              <a:rPr lang="en-US" sz="1800" dirty="0">
                <a:latin typeface="Times New Roman"/>
                <a:ea typeface="Times New Roman"/>
                <a:cs typeface="Times New Roman"/>
                <a:sym typeface="Times New Roman"/>
              </a:rPr>
              <a:t>ability to handle complex relationships in data. </a:t>
            </a:r>
          </a:p>
          <a:p>
            <a:pPr marL="457200" lvl="0" indent="-330444" algn="l" rtl="0">
              <a:spcBef>
                <a:spcPts val="0"/>
              </a:spcBef>
              <a:spcAft>
                <a:spcPts val="0"/>
              </a:spcAft>
              <a:buSzPct val="100000"/>
              <a:buFont typeface="Times New Roman"/>
              <a:buChar char="●"/>
            </a:pPr>
            <a:r>
              <a:rPr lang="en-US" sz="1800" dirty="0">
                <a:latin typeface="Times New Roman"/>
                <a:ea typeface="Times New Roman"/>
                <a:cs typeface="Times New Roman"/>
                <a:sym typeface="Times New Roman"/>
              </a:rPr>
              <a:t>capable of capturing non-linear patterns and interactions between factors</a:t>
            </a:r>
          </a:p>
          <a:p>
            <a:endParaRPr lang="en-IN" dirty="0"/>
          </a:p>
        </p:txBody>
      </p:sp>
    </p:spTree>
    <p:extLst>
      <p:ext uri="{BB962C8B-B14F-4D97-AF65-F5344CB8AC3E}">
        <p14:creationId xmlns:p14="http://schemas.microsoft.com/office/powerpoint/2010/main" val="3296908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0B70-6A57-0388-5C02-FAFAAB439193}"/>
              </a:ext>
            </a:extLst>
          </p:cNvPr>
          <p:cNvSpPr>
            <a:spLocks noGrp="1"/>
          </p:cNvSpPr>
          <p:nvPr>
            <p:ph type="title"/>
          </p:nvPr>
        </p:nvSpPr>
        <p:spPr/>
        <p:txBody>
          <a:bodyPr/>
          <a:lstStyle/>
          <a:p>
            <a:r>
              <a:rPr lang="en-IN" dirty="0"/>
              <a:t>Explanation</a:t>
            </a:r>
          </a:p>
        </p:txBody>
      </p:sp>
      <p:sp>
        <p:nvSpPr>
          <p:cNvPr id="3" name="Text Placeholder 2">
            <a:extLst>
              <a:ext uri="{FF2B5EF4-FFF2-40B4-BE49-F238E27FC236}">
                <a16:creationId xmlns:a16="http://schemas.microsoft.com/office/drawing/2014/main" id="{7EA23ED8-7B3C-7A7C-8837-F730FAEECB26}"/>
              </a:ext>
            </a:extLst>
          </p:cNvPr>
          <p:cNvSpPr>
            <a:spLocks noGrp="1"/>
          </p:cNvSpPr>
          <p:nvPr>
            <p:ph type="body" idx="1"/>
          </p:nvPr>
        </p:nvSpPr>
        <p:spPr/>
        <p:txBody>
          <a:bodyPr>
            <a:normAutofit lnSpcReduction="10000"/>
          </a:bodyPr>
          <a:lstStyle/>
          <a:p>
            <a:pPr marL="0" lvl="0" indent="0" algn="l" rtl="0">
              <a:spcBef>
                <a:spcPts val="0"/>
              </a:spcBef>
              <a:spcAft>
                <a:spcPts val="0"/>
              </a:spcAft>
              <a:buNone/>
            </a:pPr>
            <a:r>
              <a:rPr lang="en-US" sz="1800" dirty="0">
                <a:latin typeface="Times New Roman"/>
                <a:ea typeface="Times New Roman"/>
                <a:cs typeface="Times New Roman"/>
                <a:sym typeface="Times New Roman"/>
              </a:rPr>
              <a:t>3.	Decision Tree Regressor: </a:t>
            </a:r>
          </a:p>
          <a:p>
            <a:pPr marL="457200" lvl="0" indent="-330200" algn="l" rtl="0">
              <a:spcBef>
                <a:spcPts val="1200"/>
              </a:spcBef>
              <a:spcAft>
                <a:spcPts val="0"/>
              </a:spcAft>
              <a:buSzPts val="1600"/>
              <a:buFont typeface="Times New Roman"/>
              <a:buChar char="●"/>
            </a:pPr>
            <a:r>
              <a:rPr lang="en-US" sz="1800" dirty="0">
                <a:latin typeface="Times New Roman"/>
                <a:ea typeface="Times New Roman"/>
                <a:cs typeface="Times New Roman"/>
                <a:sym typeface="Times New Roman"/>
              </a:rPr>
              <a:t>effective model for regression tasks. </a:t>
            </a:r>
          </a:p>
          <a:p>
            <a:pPr marL="457200" lvl="0" indent="-330200" algn="l" rtl="0">
              <a:spcBef>
                <a:spcPts val="0"/>
              </a:spcBef>
              <a:spcAft>
                <a:spcPts val="0"/>
              </a:spcAft>
              <a:buSzPts val="1600"/>
              <a:buFont typeface="Times New Roman"/>
              <a:buChar char="●"/>
            </a:pPr>
            <a:r>
              <a:rPr lang="en-US" sz="1800" dirty="0">
                <a:latin typeface="Times New Roman"/>
                <a:ea typeface="Times New Roman"/>
                <a:cs typeface="Times New Roman"/>
                <a:sym typeface="Times New Roman"/>
              </a:rPr>
              <a:t>decision tree regressors performed well in capturing the impact of various factors on in-cylinder pressure.</a:t>
            </a:r>
          </a:p>
          <a:p>
            <a:pPr marL="0" lvl="0" indent="0" algn="l" rtl="0">
              <a:spcBef>
                <a:spcPts val="1200"/>
              </a:spcBef>
              <a:spcAft>
                <a:spcPts val="0"/>
              </a:spcAft>
              <a:buNone/>
            </a:pPr>
            <a:r>
              <a:rPr lang="en-US" sz="1800" dirty="0">
                <a:latin typeface="Times New Roman"/>
                <a:ea typeface="Times New Roman"/>
                <a:cs typeface="Times New Roman"/>
                <a:sym typeface="Times New Roman"/>
              </a:rPr>
              <a:t>4.	Gradient Boosting Regressor: </a:t>
            </a:r>
          </a:p>
          <a:p>
            <a:pPr marL="457200" lvl="0" indent="-330200" algn="l" rtl="0">
              <a:spcBef>
                <a:spcPts val="1200"/>
              </a:spcBef>
              <a:spcAft>
                <a:spcPts val="0"/>
              </a:spcAft>
              <a:buSzPts val="1600"/>
              <a:buFont typeface="Times New Roman"/>
              <a:buChar char="●"/>
            </a:pPr>
            <a:r>
              <a:rPr lang="en-US" sz="1800" dirty="0">
                <a:latin typeface="Times New Roman"/>
                <a:ea typeface="Times New Roman"/>
                <a:cs typeface="Times New Roman"/>
                <a:sym typeface="Times New Roman"/>
              </a:rPr>
              <a:t>combines the predictions of multiple weak learners to create a strong predictive model. </a:t>
            </a:r>
          </a:p>
          <a:p>
            <a:pPr marL="457200" lvl="0" indent="-330200" algn="l" rtl="0">
              <a:spcBef>
                <a:spcPts val="0"/>
              </a:spcBef>
              <a:spcAft>
                <a:spcPts val="0"/>
              </a:spcAft>
              <a:buSzPts val="1600"/>
              <a:buFont typeface="Times New Roman"/>
              <a:buChar char="●"/>
            </a:pPr>
            <a:r>
              <a:rPr lang="en-US" sz="1800" dirty="0">
                <a:latin typeface="Times New Roman"/>
                <a:ea typeface="Times New Roman"/>
                <a:cs typeface="Times New Roman"/>
                <a:sym typeface="Times New Roman"/>
              </a:rPr>
              <a:t>known for their high accuracy in regression tasks.</a:t>
            </a:r>
          </a:p>
          <a:p>
            <a:endParaRPr lang="en-IN" dirty="0"/>
          </a:p>
        </p:txBody>
      </p:sp>
    </p:spTree>
    <p:extLst>
      <p:ext uri="{BB962C8B-B14F-4D97-AF65-F5344CB8AC3E}">
        <p14:creationId xmlns:p14="http://schemas.microsoft.com/office/powerpoint/2010/main" val="2875496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903b051cc3_0_2"/>
          <p:cNvSpPr txBox="1">
            <a:spLocks noGrp="1"/>
          </p:cNvSpPr>
          <p:nvPr>
            <p:ph type="title"/>
          </p:nvPr>
        </p:nvSpPr>
        <p:spPr>
          <a:xfrm>
            <a:off x="387900" y="148650"/>
            <a:ext cx="8368200" cy="713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Use Case Diagram</a:t>
            </a:r>
            <a:endParaRPr/>
          </a:p>
        </p:txBody>
      </p:sp>
      <p:pic>
        <p:nvPicPr>
          <p:cNvPr id="3" name="Picture 2">
            <a:extLst>
              <a:ext uri="{FF2B5EF4-FFF2-40B4-BE49-F238E27FC236}">
                <a16:creationId xmlns:a16="http://schemas.microsoft.com/office/drawing/2014/main" id="{E413AC27-3F8E-763C-BED0-63F4CC7BD885}"/>
              </a:ext>
            </a:extLst>
          </p:cNvPr>
          <p:cNvPicPr>
            <a:picLocks noChangeAspect="1"/>
          </p:cNvPicPr>
          <p:nvPr/>
        </p:nvPicPr>
        <p:blipFill>
          <a:blip r:embed="rId3"/>
          <a:stretch>
            <a:fillRect/>
          </a:stretch>
        </p:blipFill>
        <p:spPr>
          <a:xfrm>
            <a:off x="2124492" y="979714"/>
            <a:ext cx="4895016" cy="35978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3DBB5-C92B-7AF8-D71F-31F3B283D6B7}"/>
              </a:ext>
            </a:extLst>
          </p:cNvPr>
          <p:cNvSpPr>
            <a:spLocks noGrp="1"/>
          </p:cNvSpPr>
          <p:nvPr>
            <p:ph type="title"/>
          </p:nvPr>
        </p:nvSpPr>
        <p:spPr/>
        <p:txBody>
          <a:bodyPr/>
          <a:lstStyle/>
          <a:p>
            <a:r>
              <a:rPr lang="en-IN" dirty="0"/>
              <a:t>DEEP LEARNING :</a:t>
            </a:r>
          </a:p>
        </p:txBody>
      </p:sp>
      <p:sp>
        <p:nvSpPr>
          <p:cNvPr id="3" name="Text Placeholder 2">
            <a:extLst>
              <a:ext uri="{FF2B5EF4-FFF2-40B4-BE49-F238E27FC236}">
                <a16:creationId xmlns:a16="http://schemas.microsoft.com/office/drawing/2014/main" id="{B8347DCC-19C1-3B52-A03D-DB925F35B096}"/>
              </a:ext>
            </a:extLst>
          </p:cNvPr>
          <p:cNvSpPr>
            <a:spLocks noGrp="1"/>
          </p:cNvSpPr>
          <p:nvPr>
            <p:ph type="body" idx="1"/>
          </p:nvPr>
        </p:nvSpPr>
        <p:spPr/>
        <p:txBody>
          <a:bodyPr>
            <a:normAutofit lnSpcReduction="10000"/>
          </a:bodyPr>
          <a:lstStyle/>
          <a:p>
            <a:r>
              <a:rPr lang="en-IN" dirty="0"/>
              <a:t>Model: </a:t>
            </a:r>
            <a:r>
              <a:rPr lang="en-IN" dirty="0" err="1"/>
              <a:t>Artifical</a:t>
            </a:r>
            <a:r>
              <a:rPr lang="en-IN" dirty="0"/>
              <a:t> Neural Network</a:t>
            </a:r>
          </a:p>
          <a:p>
            <a:pPr marL="114300" indent="0">
              <a:buNone/>
            </a:pPr>
            <a:r>
              <a:rPr lang="en-US" b="0" i="0" dirty="0">
                <a:solidFill>
                  <a:srgbClr val="ECECEC"/>
                </a:solidFill>
                <a:effectLst/>
                <a:latin typeface="Söhne"/>
              </a:rPr>
              <a:t>ANNs are widely used in various fields, including computer vision, natural language processing, speech recognition, and finance, among others. They excel at tasks such as classification, regression, pattern recognition, and function approximation.</a:t>
            </a:r>
          </a:p>
          <a:p>
            <a:pPr marL="114300" indent="0">
              <a:buNone/>
            </a:pPr>
            <a:endParaRPr lang="en-IN" dirty="0"/>
          </a:p>
          <a:p>
            <a:pPr marL="114300" indent="0">
              <a:buNone/>
            </a:pPr>
            <a:r>
              <a:rPr lang="en-IN" b="1" dirty="0"/>
              <a:t>Limitation:</a:t>
            </a:r>
          </a:p>
          <a:p>
            <a:pPr marL="114300" indent="0">
              <a:buNone/>
            </a:pPr>
            <a:endParaRPr lang="en-IN" dirty="0"/>
          </a:p>
          <a:p>
            <a:r>
              <a:rPr lang="en-US" dirty="0"/>
              <a:t>Due to the limited dataset size, the deep learning model struggled to make accurate predictions, failing to capture the intricate patterns present in the data.</a:t>
            </a:r>
            <a:endParaRPr lang="en-IN" dirty="0"/>
          </a:p>
          <a:p>
            <a:endParaRPr lang="en-IN" dirty="0"/>
          </a:p>
        </p:txBody>
      </p:sp>
    </p:spTree>
    <p:extLst>
      <p:ext uri="{BB962C8B-B14F-4D97-AF65-F5344CB8AC3E}">
        <p14:creationId xmlns:p14="http://schemas.microsoft.com/office/powerpoint/2010/main" val="757012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F837-BF26-29D6-A6E8-2824B5406BB7}"/>
              </a:ext>
            </a:extLst>
          </p:cNvPr>
          <p:cNvSpPr>
            <a:spLocks noGrp="1"/>
          </p:cNvSpPr>
          <p:nvPr>
            <p:ph type="title"/>
          </p:nvPr>
        </p:nvSpPr>
        <p:spPr/>
        <p:txBody>
          <a:bodyPr/>
          <a:lstStyle/>
          <a:p>
            <a:r>
              <a:rPr lang="en-IN" dirty="0"/>
              <a:t>Specific Fuel consumption :</a:t>
            </a:r>
          </a:p>
        </p:txBody>
      </p:sp>
      <p:sp>
        <p:nvSpPr>
          <p:cNvPr id="3" name="Text Placeholder 2">
            <a:extLst>
              <a:ext uri="{FF2B5EF4-FFF2-40B4-BE49-F238E27FC236}">
                <a16:creationId xmlns:a16="http://schemas.microsoft.com/office/drawing/2014/main" id="{CEA81E17-00FF-9F62-6FD5-3A3175CEEEDB}"/>
              </a:ext>
            </a:extLst>
          </p:cNvPr>
          <p:cNvSpPr>
            <a:spLocks noGrp="1"/>
          </p:cNvSpPr>
          <p:nvPr>
            <p:ph type="body" idx="1"/>
          </p:nvPr>
        </p:nvSpPr>
        <p:spPr/>
        <p:txBody>
          <a:bodyPr>
            <a:normAutofit fontScale="92500" lnSpcReduction="20000"/>
          </a:bodyPr>
          <a:lstStyle/>
          <a:p>
            <a:r>
              <a:rPr lang="en-US" b="1" i="0" dirty="0">
                <a:solidFill>
                  <a:srgbClr val="ECECEC"/>
                </a:solidFill>
                <a:effectLst/>
                <a:latin typeface="Söhne"/>
              </a:rPr>
              <a:t>Definition of Fuel Consumption</a:t>
            </a:r>
            <a:r>
              <a:rPr lang="en-US" b="0" i="0" dirty="0">
                <a:solidFill>
                  <a:srgbClr val="ECECEC"/>
                </a:solidFill>
                <a:effectLst/>
                <a:latin typeface="Söhne"/>
              </a:rPr>
              <a:t>: Fuel consumption refers to the rate at which fuel is used by an engine during operation. It is typically measured in units like liters per hour or gallons per mile.</a:t>
            </a:r>
          </a:p>
          <a:p>
            <a:r>
              <a:rPr lang="en-US" b="1" i="0" dirty="0">
                <a:solidFill>
                  <a:srgbClr val="ECECEC"/>
                </a:solidFill>
                <a:effectLst/>
                <a:latin typeface="Söhne"/>
              </a:rPr>
              <a:t>Fuel Mass</a:t>
            </a:r>
            <a:r>
              <a:rPr lang="en-US" b="0" i="0" dirty="0">
                <a:solidFill>
                  <a:srgbClr val="ECECEC"/>
                </a:solidFill>
                <a:effectLst/>
                <a:latin typeface="Söhne"/>
              </a:rPr>
              <a:t>: The mass of fuel consumed by the engine is determined by the amount of fuel burned during a certain period of operation. This mass is typically measured in kilograms or pounds.</a:t>
            </a:r>
          </a:p>
          <a:p>
            <a:r>
              <a:rPr lang="en-US" b="1" i="0" dirty="0">
                <a:solidFill>
                  <a:srgbClr val="ECECEC"/>
                </a:solidFill>
                <a:effectLst/>
                <a:latin typeface="Söhne"/>
              </a:rPr>
              <a:t>Power Output</a:t>
            </a:r>
            <a:r>
              <a:rPr lang="en-US" b="0" i="0" dirty="0">
                <a:solidFill>
                  <a:srgbClr val="ECECEC"/>
                </a:solidFill>
                <a:effectLst/>
                <a:latin typeface="Söhne"/>
              </a:rPr>
              <a:t>: Power output of an engine refers to the amount of work it can perform per unit of time. It's usually measured in units like horsepower (hp) or kilowatts (kW).</a:t>
            </a:r>
          </a:p>
          <a:p>
            <a:r>
              <a:rPr lang="en-US" b="1" i="0" dirty="0">
                <a:solidFill>
                  <a:srgbClr val="ECECEC"/>
                </a:solidFill>
                <a:effectLst/>
                <a:latin typeface="Söhne"/>
              </a:rPr>
              <a:t>Inverse Relationship</a:t>
            </a:r>
            <a:r>
              <a:rPr lang="en-US" b="0" i="0" dirty="0">
                <a:solidFill>
                  <a:srgbClr val="ECECEC"/>
                </a:solidFill>
                <a:effectLst/>
                <a:latin typeface="Söhne"/>
              </a:rPr>
              <a:t>: There's an inverse relationship between fuel consumption and power output. As the power output of the engine increases, the fuel consumption typically decreases, and vice versa.</a:t>
            </a:r>
          </a:p>
          <a:p>
            <a:pPr marL="114300" indent="0">
              <a:buNone/>
            </a:pPr>
            <a:endParaRPr lang="en-IN" dirty="0"/>
          </a:p>
          <a:p>
            <a:endParaRPr lang="en-IN" dirty="0"/>
          </a:p>
        </p:txBody>
      </p:sp>
    </p:spTree>
    <p:extLst>
      <p:ext uri="{BB962C8B-B14F-4D97-AF65-F5344CB8AC3E}">
        <p14:creationId xmlns:p14="http://schemas.microsoft.com/office/powerpoint/2010/main" val="1130601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B80456-D01C-8F49-C9E2-4AFA6F8FD51F}"/>
              </a:ext>
            </a:extLst>
          </p:cNvPr>
          <p:cNvSpPr>
            <a:spLocks noGrp="1"/>
          </p:cNvSpPr>
          <p:nvPr>
            <p:ph type="body" idx="1"/>
          </p:nvPr>
        </p:nvSpPr>
        <p:spPr/>
        <p:txBody>
          <a:bodyPr>
            <a:normAutofit fontScale="85000" lnSpcReduction="10000"/>
          </a:bodyPr>
          <a:lstStyle/>
          <a:p>
            <a:r>
              <a:rPr lang="en-US" sz="1900" b="1" i="0" dirty="0">
                <a:solidFill>
                  <a:srgbClr val="ECECEC"/>
                </a:solidFill>
                <a:effectLst/>
                <a:latin typeface="Söhne"/>
              </a:rPr>
              <a:t>Efficiency Consideration</a:t>
            </a:r>
            <a:r>
              <a:rPr lang="en-US" sz="1900" b="0" i="0" dirty="0">
                <a:solidFill>
                  <a:srgbClr val="ECECEC"/>
                </a:solidFill>
                <a:effectLst/>
                <a:latin typeface="Söhne"/>
              </a:rPr>
              <a:t>: While higher power output generally means lower fuel consumption per unit of work done, it's essential to consider the efficiency of the engine. Some engines might have higher power outputs but lower efficiency, leading to higher fuel consumption overall.</a:t>
            </a:r>
          </a:p>
          <a:p>
            <a:r>
              <a:rPr lang="en-US" sz="1900" b="1" i="0" dirty="0">
                <a:solidFill>
                  <a:srgbClr val="ECECEC"/>
                </a:solidFill>
                <a:effectLst/>
                <a:latin typeface="Söhne"/>
              </a:rPr>
              <a:t>Optimization</a:t>
            </a:r>
            <a:r>
              <a:rPr lang="en-US" sz="1900" b="0" i="0" dirty="0">
                <a:solidFill>
                  <a:srgbClr val="ECECEC"/>
                </a:solidFill>
                <a:effectLst/>
                <a:latin typeface="Söhne"/>
              </a:rPr>
              <a:t>: Engineers aim to optimize engine design and operation to achieve the desired balance between power output and fuel consumption. This optimization involves factors like combustion efficiency, engine design, and fuel type.</a:t>
            </a:r>
          </a:p>
          <a:p>
            <a:r>
              <a:rPr lang="en-US" sz="1900" b="1" i="0" dirty="0">
                <a:solidFill>
                  <a:srgbClr val="ECECEC"/>
                </a:solidFill>
                <a:effectLst/>
                <a:latin typeface="Söhne"/>
              </a:rPr>
              <a:t>Variability</a:t>
            </a:r>
            <a:r>
              <a:rPr lang="en-US" sz="1900" b="0" i="0" dirty="0">
                <a:solidFill>
                  <a:srgbClr val="ECECEC"/>
                </a:solidFill>
                <a:effectLst/>
                <a:latin typeface="Söhne"/>
              </a:rPr>
              <a:t>: Fuel consumption can vary based on several factors, including engine load, speed, temperature, altitude, and driving conditions. These variables affect the efficiency of fuel combustion and, consequently, the amount of fuel consumed per unit of power output.</a:t>
            </a:r>
          </a:p>
          <a:p>
            <a:endParaRPr lang="en-IN" dirty="0"/>
          </a:p>
        </p:txBody>
      </p:sp>
    </p:spTree>
    <p:extLst>
      <p:ext uri="{BB962C8B-B14F-4D97-AF65-F5344CB8AC3E}">
        <p14:creationId xmlns:p14="http://schemas.microsoft.com/office/powerpoint/2010/main" val="2239870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IN" dirty="0"/>
              <a:t>Abstract</a:t>
            </a:r>
            <a:endParaRPr dirty="0"/>
          </a:p>
        </p:txBody>
      </p:sp>
      <p:sp>
        <p:nvSpPr>
          <p:cNvPr id="81" name="Google Shape;81;p4"/>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p>
            <a:pPr marL="457200" lvl="0" indent="-361950" algn="just" rtl="0">
              <a:lnSpc>
                <a:spcPct val="115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We have 20 + Fuels and its combination of Fuels.We are going to find which combination of amount of fuel gives best Efficiency with Several Loads such as 5.2 Brake Power,4.16,3.12,2.08,1.04 .Our parent Fuel is CNSL(Cashew Nut Shell Oil) combined with other Fuels like Diesel.Methanol etc.</a:t>
            </a:r>
            <a:endParaRPr/>
          </a:p>
          <a:p>
            <a:pPr marL="0" lvl="0" indent="0" algn="l" rtl="0">
              <a:lnSpc>
                <a:spcPct val="115000"/>
              </a:lnSpc>
              <a:spcBef>
                <a:spcPts val="0"/>
              </a:spcBef>
              <a:spcAft>
                <a:spcPts val="1200"/>
              </a:spcAft>
              <a:buSzPts val="1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1"/>
          <p:cNvSpPr txBox="1">
            <a:spLocks noGrp="1"/>
          </p:cNvSpPr>
          <p:nvPr>
            <p:ph type="title"/>
          </p:nvPr>
        </p:nvSpPr>
        <p:spPr>
          <a:xfrm>
            <a:off x="387900" y="1152450"/>
            <a:ext cx="8368200" cy="15384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111111"/>
              <a:buNone/>
            </a:pPr>
            <a:r>
              <a:rPr lang="en"/>
              <a:t>Thank You</a:t>
            </a:r>
            <a:endParaRPr/>
          </a:p>
        </p:txBody>
      </p:sp>
      <p:sp>
        <p:nvSpPr>
          <p:cNvPr id="115" name="Google Shape;115;p11"/>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rmAutofit fontScale="47500" lnSpcReduction="20000"/>
          </a:bodyPr>
          <a:lstStyle/>
          <a:p>
            <a:pPr marL="0" lvl="0" indent="0" algn="r" rtl="0">
              <a:lnSpc>
                <a:spcPct val="115000"/>
              </a:lnSpc>
              <a:spcBef>
                <a:spcPts val="0"/>
              </a:spcBef>
              <a:spcAft>
                <a:spcPts val="0"/>
              </a:spcAft>
              <a:buSzPct val="142857"/>
              <a:buNone/>
            </a:pPr>
            <a:r>
              <a:rPr lang="en"/>
              <a:t>MADE BY:-</a:t>
            </a:r>
            <a:endParaRPr/>
          </a:p>
          <a:p>
            <a:pPr marL="0" lvl="0" indent="0" algn="r" rtl="0">
              <a:lnSpc>
                <a:spcPct val="115000"/>
              </a:lnSpc>
              <a:spcBef>
                <a:spcPts val="1200"/>
              </a:spcBef>
              <a:spcAft>
                <a:spcPts val="0"/>
              </a:spcAft>
              <a:buSzPct val="142857"/>
              <a:buNone/>
            </a:pPr>
            <a:r>
              <a:rPr lang="en"/>
              <a:t>DIKCHA SINGH (RA2011027010096)</a:t>
            </a:r>
            <a:endParaRPr/>
          </a:p>
          <a:p>
            <a:pPr marL="0" lvl="0" indent="0" algn="r" rtl="0">
              <a:lnSpc>
                <a:spcPct val="115000"/>
              </a:lnSpc>
              <a:spcBef>
                <a:spcPts val="1200"/>
              </a:spcBef>
              <a:spcAft>
                <a:spcPts val="1200"/>
              </a:spcAft>
              <a:buSzPct val="142857"/>
              <a:buNone/>
            </a:pPr>
            <a:r>
              <a:rPr lang="en"/>
              <a:t>K SANTHANA LAKSHMI (RA2011027010129)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79365"/>
              <a:buNone/>
            </a:pPr>
            <a:r>
              <a:rPr lang="en" sz="4200">
                <a:latin typeface="Times New Roman"/>
                <a:ea typeface="Times New Roman"/>
                <a:cs typeface="Times New Roman"/>
                <a:sym typeface="Times New Roman"/>
              </a:rPr>
              <a:t>Introduction</a:t>
            </a:r>
            <a:endParaRPr/>
          </a:p>
        </p:txBody>
      </p:sp>
      <p:sp>
        <p:nvSpPr>
          <p:cNvPr id="69" name="Google Shape;69;p2"/>
          <p:cNvSpPr txBox="1">
            <a:spLocks noGrp="1"/>
          </p:cNvSpPr>
          <p:nvPr>
            <p:ph type="body" idx="1"/>
          </p:nvPr>
        </p:nvSpPr>
        <p:spPr>
          <a:xfrm>
            <a:off x="387900" y="1489825"/>
            <a:ext cx="8368200" cy="3842100"/>
          </a:xfrm>
          <a:prstGeom prst="rect">
            <a:avLst/>
          </a:prstGeom>
          <a:noFill/>
          <a:ln>
            <a:noFill/>
          </a:ln>
        </p:spPr>
        <p:txBody>
          <a:bodyPr spcFirstLastPara="1" wrap="square" lIns="91425" tIns="91425" rIns="91425" bIns="91425" anchor="t" anchorCtr="0">
            <a:normAutofit/>
          </a:bodyPr>
          <a:lstStyle/>
          <a:p>
            <a:pPr marL="457200" lvl="0" indent="-361950" algn="just" rtl="0">
              <a:lnSpc>
                <a:spcPct val="115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Identify the best fuel Efficiency</a:t>
            </a:r>
            <a:endParaRPr sz="2100">
              <a:latin typeface="Times New Roman"/>
              <a:ea typeface="Times New Roman"/>
              <a:cs typeface="Times New Roman"/>
              <a:sym typeface="Times New Roman"/>
            </a:endParaRPr>
          </a:p>
          <a:p>
            <a:pPr marL="457200" lvl="0" indent="-361950" algn="just" rtl="0">
              <a:lnSpc>
                <a:spcPct val="115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In Cylindrical Pressure for 720 angles </a:t>
            </a:r>
            <a:endParaRPr sz="2100">
              <a:latin typeface="Times New Roman"/>
              <a:ea typeface="Times New Roman"/>
              <a:cs typeface="Times New Roman"/>
              <a:sym typeface="Times New Roman"/>
            </a:endParaRPr>
          </a:p>
          <a:p>
            <a:pPr marL="457200" lvl="0" indent="-361950" algn="just" rtl="0">
              <a:lnSpc>
                <a:spcPct val="115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Heat Release Rate Prediction. </a:t>
            </a:r>
            <a:endParaRPr sz="2100">
              <a:latin typeface="Times New Roman"/>
              <a:ea typeface="Times New Roman"/>
              <a:cs typeface="Times New Roman"/>
              <a:sym typeface="Times New Roman"/>
            </a:endParaRPr>
          </a:p>
          <a:p>
            <a:pPr marL="457200" lvl="0" indent="-361950" algn="just" rtl="0">
              <a:lnSpc>
                <a:spcPct val="115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we have 20 + Fuels and its combination of Fuels.</a:t>
            </a:r>
            <a:endParaRPr sz="2100">
              <a:latin typeface="Times New Roman"/>
              <a:ea typeface="Times New Roman"/>
              <a:cs typeface="Times New Roman"/>
              <a:sym typeface="Times New Roman"/>
            </a:endParaRPr>
          </a:p>
          <a:p>
            <a:pPr marL="457200" lvl="0" indent="-361950" algn="just" rtl="0">
              <a:lnSpc>
                <a:spcPct val="115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Find which combination of amount of fuel gives best Efficiency with Several Loads such as 5.2 Brake Power,4.16,3.12,2.08,1.04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873-EE64-3484-F8AA-6286DEB1A6EC}"/>
              </a:ext>
            </a:extLst>
          </p:cNvPr>
          <p:cNvSpPr>
            <a:spLocks noGrp="1"/>
          </p:cNvSpPr>
          <p:nvPr>
            <p:ph type="title"/>
          </p:nvPr>
        </p:nvSpPr>
        <p:spPr/>
        <p:txBody>
          <a:bodyPr/>
          <a:lstStyle/>
          <a:p>
            <a:r>
              <a:rPr lang="en-IN" dirty="0"/>
              <a:t>Motivation</a:t>
            </a:r>
          </a:p>
        </p:txBody>
      </p:sp>
      <p:sp>
        <p:nvSpPr>
          <p:cNvPr id="3" name="Text Placeholder 2">
            <a:extLst>
              <a:ext uri="{FF2B5EF4-FFF2-40B4-BE49-F238E27FC236}">
                <a16:creationId xmlns:a16="http://schemas.microsoft.com/office/drawing/2014/main" id="{21B2D616-0739-3608-B500-7DE4F0EF5F01}"/>
              </a:ext>
            </a:extLst>
          </p:cNvPr>
          <p:cNvSpPr>
            <a:spLocks noGrp="1"/>
          </p:cNvSpPr>
          <p:nvPr>
            <p:ph type="body" idx="1"/>
          </p:nvPr>
        </p:nvSpPr>
        <p:spPr/>
        <p:txBody>
          <a:bodyPr>
            <a:normAutofit fontScale="92500" lnSpcReduction="20000"/>
          </a:bodyPr>
          <a:lstStyle/>
          <a:p>
            <a:pPr marL="457200" lvl="0" indent="-355600" algn="just" rtl="0">
              <a:spcBef>
                <a:spcPts val="0"/>
              </a:spcBef>
              <a:spcAft>
                <a:spcPts val="0"/>
              </a:spcAft>
              <a:buSzPts val="2000"/>
              <a:buFont typeface="Times New Roman"/>
              <a:buChar char="●"/>
            </a:pPr>
            <a:r>
              <a:rPr lang="en-US" sz="1800" dirty="0">
                <a:latin typeface="Times New Roman"/>
                <a:ea typeface="Times New Roman"/>
                <a:cs typeface="Times New Roman"/>
                <a:sym typeface="Times New Roman"/>
              </a:rPr>
              <a:t>Meet both the ends of the most practical energy conversion device.</a:t>
            </a:r>
          </a:p>
          <a:p>
            <a:pPr marL="457200" lvl="0" indent="0" algn="just" rtl="0">
              <a:spcBef>
                <a:spcPts val="1200"/>
              </a:spcBef>
              <a:spcAft>
                <a:spcPts val="0"/>
              </a:spcAft>
              <a:buNone/>
            </a:pPr>
            <a:r>
              <a:rPr lang="en-US" sz="1800" dirty="0">
                <a:latin typeface="Times New Roman"/>
                <a:ea typeface="Times New Roman"/>
                <a:cs typeface="Times New Roman"/>
                <a:sym typeface="Times New Roman"/>
              </a:rPr>
              <a:t>One side is diesel engines is needed in various sectors like industry and transport since its most reliable.</a:t>
            </a:r>
          </a:p>
          <a:p>
            <a:pPr marL="457200" lvl="0" indent="0" algn="just" rtl="0">
              <a:spcBef>
                <a:spcPts val="1200"/>
              </a:spcBef>
              <a:spcAft>
                <a:spcPts val="0"/>
              </a:spcAft>
              <a:buNone/>
            </a:pPr>
            <a:r>
              <a:rPr lang="en-US" sz="1800" dirty="0">
                <a:latin typeface="Times New Roman"/>
                <a:ea typeface="Times New Roman"/>
                <a:cs typeface="Times New Roman"/>
                <a:sym typeface="Times New Roman"/>
              </a:rPr>
              <a:t>Other side we have biofuels that are on par with diesel but they have some drawbacks if directly used.</a:t>
            </a:r>
          </a:p>
          <a:p>
            <a:pPr marL="457200" lvl="0" indent="-355600" algn="just" rtl="0">
              <a:spcBef>
                <a:spcPts val="1200"/>
              </a:spcBef>
              <a:spcAft>
                <a:spcPts val="0"/>
              </a:spcAft>
              <a:buSzPts val="2000"/>
              <a:buFont typeface="Times New Roman"/>
              <a:buChar char="●"/>
            </a:pPr>
            <a:r>
              <a:rPr lang="en-US" sz="1800" dirty="0">
                <a:latin typeface="Times New Roman"/>
                <a:ea typeface="Times New Roman"/>
                <a:cs typeface="Times New Roman"/>
                <a:sym typeface="Times New Roman"/>
              </a:rPr>
              <a:t>Through this project we can find which fuel combination at which load give best performance.</a:t>
            </a:r>
          </a:p>
          <a:p>
            <a:pPr marL="457200" lvl="0" indent="-355600" algn="just" rtl="0">
              <a:spcBef>
                <a:spcPts val="0"/>
              </a:spcBef>
              <a:spcAft>
                <a:spcPts val="0"/>
              </a:spcAft>
              <a:buSzPts val="2000"/>
              <a:buFont typeface="Times New Roman"/>
              <a:buChar char="●"/>
            </a:pPr>
            <a:r>
              <a:rPr lang="en-US" sz="1800" dirty="0">
                <a:latin typeface="Times New Roman"/>
                <a:ea typeface="Times New Roman"/>
                <a:cs typeface="Times New Roman"/>
                <a:sym typeface="Times New Roman"/>
              </a:rPr>
              <a:t>Since Mechanical engineers don't know ML and Data Analytics difficult for them to work with huge datasets and precision.</a:t>
            </a:r>
          </a:p>
          <a:p>
            <a:endParaRPr lang="en-IN" dirty="0"/>
          </a:p>
        </p:txBody>
      </p:sp>
    </p:spTree>
    <p:extLst>
      <p:ext uri="{BB962C8B-B14F-4D97-AF65-F5344CB8AC3E}">
        <p14:creationId xmlns:p14="http://schemas.microsoft.com/office/powerpoint/2010/main" val="335471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5"/>
          <p:cNvSpPr txBox="1">
            <a:spLocks noGrp="1"/>
          </p:cNvSpPr>
          <p:nvPr>
            <p:ph type="title"/>
          </p:nvPr>
        </p:nvSpPr>
        <p:spPr>
          <a:xfrm>
            <a:off x="311300" y="2228700"/>
            <a:ext cx="8368200" cy="686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sz="4800" b="1"/>
              <a:t>Literature Survey</a:t>
            </a:r>
            <a:endParaRPr sz="48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aphicFrame>
        <p:nvGraphicFramePr>
          <p:cNvPr id="91" name="Google Shape;91;p6"/>
          <p:cNvGraphicFramePr/>
          <p:nvPr/>
        </p:nvGraphicFramePr>
        <p:xfrm>
          <a:off x="152400" y="152400"/>
          <a:ext cx="8861325" cy="4714240"/>
        </p:xfrm>
        <a:graphic>
          <a:graphicData uri="http://schemas.openxmlformats.org/drawingml/2006/table">
            <a:tbl>
              <a:tblPr>
                <a:noFill/>
                <a:tableStyleId>{F18CC9A4-25FC-4FBB-B53F-204D2ABC745A}</a:tableStyleId>
              </a:tblPr>
              <a:tblGrid>
                <a:gridCol w="1980350">
                  <a:extLst>
                    <a:ext uri="{9D8B030D-6E8A-4147-A177-3AD203B41FA5}">
                      <a16:colId xmlns:a16="http://schemas.microsoft.com/office/drawing/2014/main" val="20000"/>
                    </a:ext>
                  </a:extLst>
                </a:gridCol>
                <a:gridCol w="1067175">
                  <a:extLst>
                    <a:ext uri="{9D8B030D-6E8A-4147-A177-3AD203B41FA5}">
                      <a16:colId xmlns:a16="http://schemas.microsoft.com/office/drawing/2014/main" val="20001"/>
                    </a:ext>
                  </a:extLst>
                </a:gridCol>
                <a:gridCol w="1965000">
                  <a:extLst>
                    <a:ext uri="{9D8B030D-6E8A-4147-A177-3AD203B41FA5}">
                      <a16:colId xmlns:a16="http://schemas.microsoft.com/office/drawing/2014/main" val="20002"/>
                    </a:ext>
                  </a:extLst>
                </a:gridCol>
                <a:gridCol w="384880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200">
                          <a:solidFill>
                            <a:schemeClr val="dk1"/>
                          </a:solidFill>
                        </a:rPr>
                        <a:t>PAPER</a:t>
                      </a:r>
                      <a:endParaRPr sz="12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rPr>
                        <a:t>YEAR</a:t>
                      </a:r>
                      <a:endParaRPr sz="12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rPr>
                        <a:t>AUTHORS</a:t>
                      </a:r>
                      <a:endParaRPr sz="12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rPr>
                        <a:t>RESULT</a:t>
                      </a:r>
                      <a:endParaRPr sz="12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200">
                          <a:solidFill>
                            <a:schemeClr val="dk1"/>
                          </a:solidFill>
                        </a:rPr>
                        <a:t>FUEL EFFICIENCY PREDICTION</a:t>
                      </a:r>
                      <a:endParaRPr sz="12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rPr>
                        <a:t>2022 JETIR</a:t>
                      </a:r>
                      <a:endParaRPr sz="12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rPr>
                        <a:t>M. Aditya Vamsi, B. Raja Rishita, M. Amin Qurishi, N. Siva Sandeep, K. Raghu Ram</a:t>
                      </a:r>
                      <a:endParaRPr sz="12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rPr>
                        <a:t>Upon comparing and testing all the models, we found that Decision tree is the most efficient one among all the models with an accuracy of 99.9%.</a:t>
                      </a:r>
                      <a:endParaRPr sz="1200">
                        <a:solidFill>
                          <a:schemeClr val="dk1"/>
                        </a:solidFill>
                      </a:endParaRPr>
                    </a:p>
                    <a:p>
                      <a:pPr marL="0" lvl="0" indent="0" algn="l" rtl="0">
                        <a:spcBef>
                          <a:spcPts val="0"/>
                        </a:spcBef>
                        <a:spcAft>
                          <a:spcPts val="0"/>
                        </a:spcAft>
                        <a:buNone/>
                      </a:pPr>
                      <a:endParaRPr sz="12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200">
                          <a:solidFill>
                            <a:schemeClr val="dk1"/>
                          </a:solidFill>
                        </a:rPr>
                        <a:t>Fuel Consumption Prediction Model using Machine</a:t>
                      </a:r>
                      <a:endParaRPr sz="1200">
                        <a:solidFill>
                          <a:schemeClr val="dk1"/>
                        </a:solidFill>
                      </a:endParaRPr>
                    </a:p>
                    <a:p>
                      <a:pPr marL="0" lvl="0" indent="0" algn="l" rtl="0">
                        <a:spcBef>
                          <a:spcPts val="0"/>
                        </a:spcBef>
                        <a:spcAft>
                          <a:spcPts val="0"/>
                        </a:spcAft>
                        <a:buNone/>
                      </a:pPr>
                      <a:r>
                        <a:rPr lang="en" sz="1200">
                          <a:solidFill>
                            <a:schemeClr val="dk1"/>
                          </a:solidFill>
                        </a:rPr>
                        <a:t>Learning</a:t>
                      </a:r>
                      <a:endParaRPr sz="1200">
                        <a:solidFill>
                          <a:schemeClr val="dk1"/>
                        </a:solidFill>
                      </a:endParaRPr>
                    </a:p>
                    <a:p>
                      <a:pPr marL="0" lvl="0" indent="0" algn="l" rtl="0">
                        <a:spcBef>
                          <a:spcPts val="0"/>
                        </a:spcBef>
                        <a:spcAft>
                          <a:spcPts val="0"/>
                        </a:spcAft>
                        <a:buNone/>
                      </a:pPr>
                      <a:endParaRPr sz="12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rPr>
                        <a:t>2021 IJACSA</a:t>
                      </a:r>
                      <a:endParaRPr sz="12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rPr>
                        <a:t>Mohamed A. HAMED, Mohammed H.Khafagy, Rasha M.Badry</a:t>
                      </a:r>
                      <a:endParaRPr sz="12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rPr>
                        <a:t>The value of the R-Squared/R2 metric is 0.96 for the Original VS_MAF.Diagnostics</a:t>
                      </a:r>
                      <a:endParaRPr sz="1200">
                        <a:solidFill>
                          <a:schemeClr val="dk1"/>
                        </a:solidFill>
                      </a:endParaRPr>
                    </a:p>
                    <a:p>
                      <a:pPr marL="0" lvl="0" indent="0" algn="l" rtl="0">
                        <a:spcBef>
                          <a:spcPts val="0"/>
                        </a:spcBef>
                        <a:spcAft>
                          <a:spcPts val="0"/>
                        </a:spcAft>
                        <a:buNone/>
                      </a:pPr>
                      <a:r>
                        <a:rPr lang="en" sz="1200">
                          <a:solidFill>
                            <a:schemeClr val="dk1"/>
                          </a:solidFill>
                        </a:rPr>
                        <a:t>Dataset. Results achieved a higher accuracy with an R-Squared metric value of</a:t>
                      </a:r>
                      <a:endParaRPr sz="1200">
                        <a:solidFill>
                          <a:schemeClr val="dk1"/>
                        </a:solidFill>
                      </a:endParaRPr>
                    </a:p>
                    <a:p>
                      <a:pPr marL="0" lvl="0" indent="0" algn="l" rtl="0">
                        <a:spcBef>
                          <a:spcPts val="0"/>
                        </a:spcBef>
                        <a:spcAft>
                          <a:spcPts val="0"/>
                        </a:spcAft>
                        <a:buNone/>
                      </a:pPr>
                      <a:r>
                        <a:rPr lang="en" sz="1200">
                          <a:solidFill>
                            <a:schemeClr val="dk1"/>
                          </a:solidFill>
                        </a:rPr>
                        <a:t>0.97 than other related work using the same Support Vector Machine regression algorithm.</a:t>
                      </a:r>
                      <a:endParaRPr sz="1200">
                        <a:solidFill>
                          <a:schemeClr val="dk1"/>
                        </a:solidFill>
                      </a:endParaRPr>
                    </a:p>
                    <a:p>
                      <a:pPr marL="0" lvl="0" indent="0" algn="l" rtl="0">
                        <a:spcBef>
                          <a:spcPts val="0"/>
                        </a:spcBef>
                        <a:spcAft>
                          <a:spcPts val="0"/>
                        </a:spcAft>
                        <a:buNone/>
                      </a:pPr>
                      <a:endParaRPr sz="12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200">
                          <a:solidFill>
                            <a:schemeClr val="dk1"/>
                          </a:solidFill>
                        </a:rPr>
                        <a:t>Vehicle Fuel Consumption Prediction</a:t>
                      </a:r>
                      <a:endParaRPr sz="12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rPr>
                        <a:t>2020</a:t>
                      </a:r>
                      <a:endParaRPr sz="12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rPr>
                        <a:t>Ying Yao,Xiaohua Zhao ,Chang Liu ,</a:t>
                      </a:r>
                      <a:endParaRPr sz="1200">
                        <a:solidFill>
                          <a:schemeClr val="dk1"/>
                        </a:solidFill>
                      </a:endParaRPr>
                    </a:p>
                    <a:p>
                      <a:pPr marL="0" lvl="0" indent="0" algn="l" rtl="0">
                        <a:spcBef>
                          <a:spcPts val="0"/>
                        </a:spcBef>
                        <a:spcAft>
                          <a:spcPts val="0"/>
                        </a:spcAft>
                        <a:buNone/>
                      </a:pPr>
                      <a:r>
                        <a:rPr lang="en" sz="1200">
                          <a:solidFill>
                            <a:schemeClr val="dk1"/>
                          </a:solidFill>
                        </a:rPr>
                        <a:t>Jian Rong,Yunlong Zhang,Zhenning Dong ,and Yuelong Su</a:t>
                      </a:r>
                      <a:endParaRPr sz="1200">
                        <a:solidFill>
                          <a:schemeClr val="dk1"/>
                        </a:solidFill>
                      </a:endParaRPr>
                    </a:p>
                    <a:p>
                      <a:pPr marL="0" lvl="0" indent="0" algn="l" rtl="0">
                        <a:spcBef>
                          <a:spcPts val="0"/>
                        </a:spcBef>
                        <a:spcAft>
                          <a:spcPts val="0"/>
                        </a:spcAft>
                        <a:buNone/>
                      </a:pPr>
                      <a:endParaRPr sz="12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rPr>
                        <a:t>fuel consumption prediction models based on a BP neural network,</a:t>
                      </a:r>
                      <a:endParaRPr sz="1200">
                        <a:solidFill>
                          <a:schemeClr val="dk1"/>
                        </a:solidFill>
                      </a:endParaRPr>
                    </a:p>
                    <a:p>
                      <a:pPr marL="0" lvl="0" indent="0" algn="l" rtl="0">
                        <a:spcBef>
                          <a:spcPts val="0"/>
                        </a:spcBef>
                        <a:spcAft>
                          <a:spcPts val="0"/>
                        </a:spcAft>
                        <a:buNone/>
                      </a:pPr>
                      <a:r>
                        <a:rPr lang="en" sz="1200">
                          <a:solidFill>
                            <a:schemeClr val="dk1"/>
                          </a:solidFill>
                        </a:rPr>
                        <a:t>SVR, and a random forest were constructed.</a:t>
                      </a:r>
                      <a:endParaRPr sz="1200">
                        <a:solidFill>
                          <a:schemeClr val="dk1"/>
                        </a:solidFill>
                      </a:endParaRPr>
                    </a:p>
                    <a:p>
                      <a:pPr marL="0" lvl="0" indent="0" algn="l" rtl="0">
                        <a:spcBef>
                          <a:spcPts val="0"/>
                        </a:spcBef>
                        <a:spcAft>
                          <a:spcPts val="0"/>
                        </a:spcAft>
                        <a:buNone/>
                      </a:pPr>
                      <a:r>
                        <a:rPr lang="en" sz="1200">
                          <a:solidFill>
                            <a:schemeClr val="dk1"/>
                          </a:solidFill>
                        </a:rPr>
                        <a:t>results of model error and the run time comparison</a:t>
                      </a:r>
                      <a:endParaRPr sz="1200">
                        <a:solidFill>
                          <a:schemeClr val="dk1"/>
                        </a:solidFill>
                      </a:endParaRPr>
                    </a:p>
                    <a:p>
                      <a:pPr marL="0" lvl="0" indent="0" algn="l" rtl="0">
                        <a:spcBef>
                          <a:spcPts val="0"/>
                        </a:spcBef>
                        <a:spcAft>
                          <a:spcPts val="0"/>
                        </a:spcAft>
                        <a:buNone/>
                      </a:pPr>
                      <a:r>
                        <a:rPr lang="en" sz="1200">
                          <a:solidFill>
                            <a:schemeClr val="dk1"/>
                          </a:solidFill>
                        </a:rPr>
                        <a:t>analysis show that the three models could predict fuel</a:t>
                      </a:r>
                      <a:endParaRPr sz="1200">
                        <a:solidFill>
                          <a:schemeClr val="dk1"/>
                        </a:solidFill>
                      </a:endParaRPr>
                    </a:p>
                    <a:p>
                      <a:pPr marL="0" lvl="0" indent="0" algn="l" rtl="0">
                        <a:spcBef>
                          <a:spcPts val="0"/>
                        </a:spcBef>
                        <a:spcAft>
                          <a:spcPts val="0"/>
                        </a:spcAft>
                        <a:buNone/>
                      </a:pPr>
                      <a:r>
                        <a:rPr lang="en" sz="1200">
                          <a:solidFill>
                            <a:schemeClr val="dk1"/>
                          </a:solidFill>
                        </a:rPr>
                        <a:t>consumption accurately, and the random forest model had</a:t>
                      </a:r>
                      <a:endParaRPr sz="1200">
                        <a:solidFill>
                          <a:schemeClr val="dk1"/>
                        </a:solidFill>
                      </a:endParaRPr>
                    </a:p>
                    <a:p>
                      <a:pPr marL="0" lvl="0" indent="0" algn="l" rtl="0">
                        <a:spcBef>
                          <a:spcPts val="0"/>
                        </a:spcBef>
                        <a:spcAft>
                          <a:spcPts val="0"/>
                        </a:spcAft>
                        <a:buNone/>
                      </a:pPr>
                      <a:r>
                        <a:rPr lang="en" sz="1200">
                          <a:solidFill>
                            <a:schemeClr val="dk1"/>
                          </a:solidFill>
                        </a:rPr>
                        <a:t>the highest accuracy and efficiency, with an RMSE of</a:t>
                      </a:r>
                      <a:endParaRPr sz="1200">
                        <a:solidFill>
                          <a:schemeClr val="dk1"/>
                        </a:solidFill>
                      </a:endParaRPr>
                    </a:p>
                    <a:p>
                      <a:pPr marL="0" lvl="0" indent="0" algn="l" rtl="0">
                        <a:spcBef>
                          <a:spcPts val="0"/>
                        </a:spcBef>
                        <a:spcAft>
                          <a:spcPts val="0"/>
                        </a:spcAft>
                        <a:buNone/>
                      </a:pPr>
                      <a:r>
                        <a:rPr lang="en" sz="1200">
                          <a:solidFill>
                            <a:schemeClr val="dk1"/>
                          </a:solidFill>
                        </a:rPr>
                        <a:t>0.783 L/100 km, mean absolute percentage error (K) of 6.9%,</a:t>
                      </a:r>
                      <a:endParaRPr sz="1200">
                        <a:solidFill>
                          <a:schemeClr val="dk1"/>
                        </a:solidFill>
                      </a:endParaRPr>
                    </a:p>
                    <a:p>
                      <a:pPr marL="0" lvl="0" indent="0" algn="l" rtl="0">
                        <a:spcBef>
                          <a:spcPts val="0"/>
                        </a:spcBef>
                        <a:spcAft>
                          <a:spcPts val="0"/>
                        </a:spcAft>
                        <a:buNone/>
                      </a:pPr>
                      <a:endParaRPr sz="12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6EBE8-26AD-AC3E-C0E0-BED4ADF6638B}"/>
              </a:ext>
            </a:extLst>
          </p:cNvPr>
          <p:cNvSpPr>
            <a:spLocks noGrp="1"/>
          </p:cNvSpPr>
          <p:nvPr>
            <p:ph type="title"/>
          </p:nvPr>
        </p:nvSpPr>
        <p:spPr/>
        <p:txBody>
          <a:bodyPr/>
          <a:lstStyle/>
          <a:p>
            <a:r>
              <a:rPr lang="en-IN" dirty="0"/>
              <a:t>Challenges</a:t>
            </a:r>
          </a:p>
        </p:txBody>
      </p:sp>
      <p:sp>
        <p:nvSpPr>
          <p:cNvPr id="3" name="TextBox 2">
            <a:extLst>
              <a:ext uri="{FF2B5EF4-FFF2-40B4-BE49-F238E27FC236}">
                <a16:creationId xmlns:a16="http://schemas.microsoft.com/office/drawing/2014/main" id="{F7A3119E-CA0B-6A17-06FD-0B0C55786643}"/>
              </a:ext>
            </a:extLst>
          </p:cNvPr>
          <p:cNvSpPr txBox="1"/>
          <p:nvPr/>
        </p:nvSpPr>
        <p:spPr>
          <a:xfrm>
            <a:off x="865415" y="1436915"/>
            <a:ext cx="8176435" cy="3046988"/>
          </a:xfrm>
          <a:prstGeom prst="rect">
            <a:avLst/>
          </a:prstGeom>
          <a:noFill/>
        </p:spPr>
        <p:txBody>
          <a:bodyPr wrap="square" rtlCol="0">
            <a:spAutoFit/>
          </a:bodyPr>
          <a:lstStyle/>
          <a:p>
            <a:r>
              <a:rPr lang="en-US" sz="1600" b="1" dirty="0">
                <a:solidFill>
                  <a:schemeClr val="tx1"/>
                </a:solidFill>
              </a:rPr>
              <a:t>Challenges of Underfitting:</a:t>
            </a:r>
          </a:p>
          <a:p>
            <a:pPr marL="285750" indent="-285750">
              <a:buFont typeface="Arial" panose="020B0604020202020204" pitchFamily="34" charset="0"/>
              <a:buChar char="•"/>
            </a:pPr>
            <a:r>
              <a:rPr lang="en-US" sz="1600" dirty="0">
                <a:solidFill>
                  <a:schemeClr val="tx1"/>
                </a:solidFill>
              </a:rPr>
              <a:t>  Insufficient model complexity leads to oversimplified representations.</a:t>
            </a:r>
          </a:p>
          <a:p>
            <a:pPr marL="285750" indent="-285750">
              <a:buFont typeface="Arial" panose="020B0604020202020204" pitchFamily="34" charset="0"/>
              <a:buChar char="•"/>
            </a:pPr>
            <a:r>
              <a:rPr lang="en-US" sz="1600" dirty="0">
                <a:solidFill>
                  <a:schemeClr val="tx1"/>
                </a:solidFill>
              </a:rPr>
              <a:t>  Fails to capture underlying patterns and nuances in the data.</a:t>
            </a:r>
          </a:p>
          <a:p>
            <a:pPr marL="285750" indent="-285750">
              <a:buFont typeface="Arial" panose="020B0604020202020204" pitchFamily="34" charset="0"/>
              <a:buChar char="•"/>
            </a:pPr>
            <a:r>
              <a:rPr lang="en-US" sz="1600" dirty="0">
                <a:solidFill>
                  <a:schemeClr val="tx1"/>
                </a:solidFill>
              </a:rPr>
              <a:t>  Inability to adapt to dataset intricacies, resulting in poor performance.</a:t>
            </a:r>
          </a:p>
          <a:p>
            <a:endParaRPr lang="en-US" sz="1600" dirty="0">
              <a:solidFill>
                <a:schemeClr val="tx1"/>
              </a:solidFill>
            </a:endParaRPr>
          </a:p>
          <a:p>
            <a:r>
              <a:rPr lang="en-US" sz="1600" b="1" dirty="0">
                <a:solidFill>
                  <a:schemeClr val="tx1"/>
                </a:solidFill>
              </a:rPr>
              <a:t>Accurate Result:</a:t>
            </a:r>
          </a:p>
          <a:p>
            <a:pPr marL="285750" indent="-285750">
              <a:buFont typeface="Arial" panose="020B0604020202020204" pitchFamily="34" charset="0"/>
              <a:buChar char="•"/>
            </a:pPr>
            <a:r>
              <a:rPr lang="en-US" sz="1600" dirty="0">
                <a:solidFill>
                  <a:schemeClr val="tx1"/>
                </a:solidFill>
              </a:rPr>
              <a:t>  Hindered by the risk of underfitting.</a:t>
            </a:r>
          </a:p>
          <a:p>
            <a:pPr marL="285750" indent="-285750">
              <a:buFont typeface="Arial" panose="020B0604020202020204" pitchFamily="34" charset="0"/>
              <a:buChar char="•"/>
            </a:pPr>
            <a:r>
              <a:rPr lang="en-US" sz="1600" dirty="0">
                <a:solidFill>
                  <a:schemeClr val="tx1"/>
                </a:solidFill>
              </a:rPr>
              <a:t>  Model lacks the capacity to accurately represent true data relationships.</a:t>
            </a:r>
          </a:p>
          <a:p>
            <a:endParaRPr lang="en-US" sz="1600" dirty="0">
              <a:solidFill>
                <a:schemeClr val="tx1"/>
              </a:solidFill>
            </a:endParaRPr>
          </a:p>
          <a:p>
            <a:r>
              <a:rPr lang="en-US" sz="1600" b="1" dirty="0">
                <a:solidFill>
                  <a:schemeClr val="tx1"/>
                </a:solidFill>
              </a:rPr>
              <a:t>Algorithm Not Properly Fitted:</a:t>
            </a:r>
          </a:p>
          <a:p>
            <a:pPr marL="285750" indent="-285750">
              <a:buFont typeface="Arial" panose="020B0604020202020204" pitchFamily="34" charset="0"/>
              <a:buChar char="•"/>
            </a:pPr>
            <a:r>
              <a:rPr lang="en-US" sz="1600" dirty="0">
                <a:solidFill>
                  <a:schemeClr val="tx1"/>
                </a:solidFill>
              </a:rPr>
              <a:t>  Inadequate model complexity hampers capturing dataset intricacies.</a:t>
            </a:r>
          </a:p>
          <a:p>
            <a:pPr marL="285750" indent="-285750">
              <a:buFont typeface="Arial" panose="020B0604020202020204" pitchFamily="34" charset="0"/>
              <a:buChar char="•"/>
            </a:pPr>
            <a:r>
              <a:rPr lang="en-US" sz="1600" dirty="0">
                <a:solidFill>
                  <a:schemeClr val="tx1"/>
                </a:solidFill>
              </a:rPr>
              <a:t>  Reduced capacity to learn from the data, resulting in suboptimal performance.</a:t>
            </a:r>
            <a:endParaRPr lang="en-IN" sz="1600" dirty="0">
              <a:solidFill>
                <a:schemeClr val="tx1"/>
              </a:solidFill>
            </a:endParaRPr>
          </a:p>
        </p:txBody>
      </p:sp>
    </p:spTree>
    <p:extLst>
      <p:ext uri="{BB962C8B-B14F-4D97-AF65-F5344CB8AC3E}">
        <p14:creationId xmlns:p14="http://schemas.microsoft.com/office/powerpoint/2010/main" val="22079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79365"/>
              <a:buNone/>
            </a:pPr>
            <a:r>
              <a:rPr lang="en" sz="4200">
                <a:latin typeface="Times New Roman"/>
                <a:ea typeface="Times New Roman"/>
                <a:cs typeface="Times New Roman"/>
                <a:sym typeface="Times New Roman"/>
              </a:rPr>
              <a:t>Objective</a:t>
            </a:r>
            <a:endParaRPr/>
          </a:p>
        </p:txBody>
      </p:sp>
      <p:sp>
        <p:nvSpPr>
          <p:cNvPr id="75" name="Google Shape;75;p3"/>
          <p:cNvSpPr txBox="1">
            <a:spLocks noGrp="1"/>
          </p:cNvSpPr>
          <p:nvPr>
            <p:ph type="body" idx="1"/>
          </p:nvPr>
        </p:nvSpPr>
        <p:spPr>
          <a:xfrm>
            <a:off x="387900" y="1489825"/>
            <a:ext cx="8368200" cy="3486300"/>
          </a:xfrm>
          <a:prstGeom prst="rect">
            <a:avLst/>
          </a:prstGeom>
          <a:noFill/>
          <a:ln>
            <a:noFill/>
          </a:ln>
        </p:spPr>
        <p:txBody>
          <a:bodyPr spcFirstLastPara="1" wrap="square" lIns="91425" tIns="91425" rIns="91425" bIns="91425" anchor="t" anchorCtr="0">
            <a:normAutofit/>
          </a:bodyPr>
          <a:lstStyle/>
          <a:p>
            <a:pPr marL="457200" lvl="0" indent="-361950" algn="just" rtl="0">
              <a:lnSpc>
                <a:spcPct val="115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Identify the best fuel Efficiency,In Cylindrical Pressure for 720 angles and Heat Release Rate Prediction. </a:t>
            </a:r>
            <a:endParaRPr sz="2100">
              <a:latin typeface="Times New Roman"/>
              <a:ea typeface="Times New Roman"/>
              <a:cs typeface="Times New Roman"/>
              <a:sym typeface="Times New Roman"/>
            </a:endParaRPr>
          </a:p>
          <a:p>
            <a:pPr marL="457200" lvl="0" indent="-361950" algn="just" rtl="0">
              <a:lnSpc>
                <a:spcPct val="115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We intend to achieve this by using formula method and Machine Learning algorithms and visualization. </a:t>
            </a:r>
            <a:endParaRPr sz="2100">
              <a:latin typeface="Times New Roman"/>
              <a:ea typeface="Times New Roman"/>
              <a:cs typeface="Times New Roman"/>
              <a:sym typeface="Times New Roman"/>
            </a:endParaRPr>
          </a:p>
          <a:p>
            <a:pPr marL="457200" lvl="0" indent="0" algn="just" rtl="0">
              <a:lnSpc>
                <a:spcPct val="115000"/>
              </a:lnSpc>
              <a:spcBef>
                <a:spcPts val="0"/>
              </a:spcBef>
              <a:spcAft>
                <a:spcPts val="0"/>
              </a:spcAft>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EDBB-72AF-8051-F994-6397EBAA4308}"/>
              </a:ext>
            </a:extLst>
          </p:cNvPr>
          <p:cNvSpPr>
            <a:spLocks noGrp="1"/>
          </p:cNvSpPr>
          <p:nvPr>
            <p:ph type="title"/>
          </p:nvPr>
        </p:nvSpPr>
        <p:spPr/>
        <p:txBody>
          <a:bodyPr/>
          <a:lstStyle/>
          <a:p>
            <a:r>
              <a:rPr lang="en-IN" dirty="0"/>
              <a:t>Innovation:</a:t>
            </a:r>
          </a:p>
        </p:txBody>
      </p:sp>
      <p:sp>
        <p:nvSpPr>
          <p:cNvPr id="3" name="Text Placeholder 2">
            <a:extLst>
              <a:ext uri="{FF2B5EF4-FFF2-40B4-BE49-F238E27FC236}">
                <a16:creationId xmlns:a16="http://schemas.microsoft.com/office/drawing/2014/main" id="{0958B467-E835-7353-7CD7-47AF25DAE70C}"/>
              </a:ext>
            </a:extLst>
          </p:cNvPr>
          <p:cNvSpPr>
            <a:spLocks noGrp="1"/>
          </p:cNvSpPr>
          <p:nvPr>
            <p:ph type="body" idx="1"/>
          </p:nvPr>
        </p:nvSpPr>
        <p:spPr/>
        <p:txBody>
          <a:bodyPr/>
          <a:lstStyle/>
          <a:p>
            <a:pPr marL="457200" lvl="0" indent="-361950" algn="just" rtl="0">
              <a:spcBef>
                <a:spcPts val="0"/>
              </a:spcBef>
              <a:spcAft>
                <a:spcPts val="0"/>
              </a:spcAft>
              <a:buSzPts val="2100"/>
              <a:buFont typeface="Times New Roman"/>
              <a:buChar char="●"/>
            </a:pPr>
            <a:r>
              <a:rPr lang="en-US" sz="2400" dirty="0">
                <a:latin typeface="Times New Roman"/>
                <a:ea typeface="Times New Roman"/>
                <a:cs typeface="Times New Roman"/>
                <a:sym typeface="Times New Roman"/>
              </a:rPr>
              <a:t>Project will predict </a:t>
            </a:r>
            <a:r>
              <a:rPr lang="en-US" sz="2400" dirty="0" err="1">
                <a:latin typeface="Times New Roman"/>
                <a:ea typeface="Times New Roman"/>
                <a:cs typeface="Times New Roman"/>
                <a:sym typeface="Times New Roman"/>
              </a:rPr>
              <a:t>behaviours</a:t>
            </a:r>
            <a:r>
              <a:rPr lang="en-US" sz="2400" dirty="0">
                <a:latin typeface="Times New Roman"/>
                <a:ea typeface="Times New Roman"/>
                <a:cs typeface="Times New Roman"/>
                <a:sym typeface="Times New Roman"/>
              </a:rPr>
              <a:t>/performance of diesel engine when filled with various combinations of biofuels </a:t>
            </a:r>
          </a:p>
          <a:p>
            <a:pPr marL="457200" lvl="0" indent="-361950" algn="just" rtl="0">
              <a:spcBef>
                <a:spcPts val="0"/>
              </a:spcBef>
              <a:spcAft>
                <a:spcPts val="0"/>
              </a:spcAft>
              <a:buSzPts val="2100"/>
              <a:buFont typeface="Times New Roman"/>
              <a:buChar char="●"/>
            </a:pPr>
            <a:r>
              <a:rPr lang="en-US" sz="2400" dirty="0">
                <a:latin typeface="Times New Roman"/>
                <a:ea typeface="Times New Roman"/>
                <a:cs typeface="Times New Roman"/>
                <a:sym typeface="Times New Roman"/>
              </a:rPr>
              <a:t>Therefore it saves time and money spent on testing engine with biofuels.</a:t>
            </a:r>
          </a:p>
          <a:p>
            <a:pPr marL="457200" lvl="0" indent="-361950" algn="just" rtl="0">
              <a:spcBef>
                <a:spcPts val="0"/>
              </a:spcBef>
              <a:spcAft>
                <a:spcPts val="0"/>
              </a:spcAft>
              <a:buSzPts val="2100"/>
              <a:buFont typeface="Times New Roman"/>
              <a:buChar char="●"/>
            </a:pPr>
            <a:r>
              <a:rPr lang="en-US" sz="2400" dirty="0">
                <a:latin typeface="Times New Roman"/>
                <a:ea typeface="Times New Roman"/>
                <a:cs typeface="Times New Roman"/>
                <a:sym typeface="Times New Roman"/>
              </a:rPr>
              <a:t>This will finally help in saving the harmful pollution elements released by the automobiles in the air.</a:t>
            </a:r>
          </a:p>
          <a:p>
            <a:endParaRPr lang="en-IN" dirty="0"/>
          </a:p>
        </p:txBody>
      </p:sp>
    </p:spTree>
    <p:extLst>
      <p:ext uri="{BB962C8B-B14F-4D97-AF65-F5344CB8AC3E}">
        <p14:creationId xmlns:p14="http://schemas.microsoft.com/office/powerpoint/2010/main" val="1205155112"/>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1195</Words>
  <Application>Microsoft Office PowerPoint</Application>
  <PresentationFormat>On-screen Show (16:9)</PresentationFormat>
  <Paragraphs>111</Paragraphs>
  <Slides>20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Roboto Slab</vt:lpstr>
      <vt:lpstr>Söhne</vt:lpstr>
      <vt:lpstr>Roboto</vt:lpstr>
      <vt:lpstr>Times New Roman</vt:lpstr>
      <vt:lpstr>Marina</vt:lpstr>
      <vt:lpstr>Fuel Efficiency, In-Cylindrical Pressure &amp;  HRR Prediction </vt:lpstr>
      <vt:lpstr>Abstract</vt:lpstr>
      <vt:lpstr>Introduction</vt:lpstr>
      <vt:lpstr>Motivation</vt:lpstr>
      <vt:lpstr>Literature Survey</vt:lpstr>
      <vt:lpstr>PowerPoint Presentation</vt:lpstr>
      <vt:lpstr>Challenges</vt:lpstr>
      <vt:lpstr>Objective</vt:lpstr>
      <vt:lpstr>Innovation:</vt:lpstr>
      <vt:lpstr>Scope:</vt:lpstr>
      <vt:lpstr>Working Process</vt:lpstr>
      <vt:lpstr>Architecture Diagram</vt:lpstr>
      <vt:lpstr>Algorithm Used</vt:lpstr>
      <vt:lpstr>Explanation</vt:lpstr>
      <vt:lpstr>Explanation</vt:lpstr>
      <vt:lpstr>Use Case Diagram</vt:lpstr>
      <vt:lpstr>DEEP LEARNING :</vt:lpstr>
      <vt:lpstr>Specific Fuel consumption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Efficiency, In-Cylindrical Pressure &amp;  HRR Prediction </dc:title>
  <cp:lastModifiedBy>Santhana Lakshmi K</cp:lastModifiedBy>
  <cp:revision>3</cp:revision>
  <dcterms:modified xsi:type="dcterms:W3CDTF">2024-02-17T08:59:11Z</dcterms:modified>
</cp:coreProperties>
</file>