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Lor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4122FB-B56D-4C6D-B5E2-1E07B6AA2E77}">
  <a:tblStyle styleId="{A44122FB-B56D-4C6D-B5E2-1E07B6AA2E7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ora-regular.fntdata"/><Relationship Id="rId25" Type="http://schemas.openxmlformats.org/officeDocument/2006/relationships/font" Target="fonts/Roboto-boldItalic.fntdata"/><Relationship Id="rId28" Type="http://schemas.openxmlformats.org/officeDocument/2006/relationships/font" Target="fonts/Lora-italic.fntdata"/><Relationship Id="rId27" Type="http://schemas.openxmlformats.org/officeDocument/2006/relationships/font" Target="fonts/Lor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ora-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200" y="1798502"/>
            <a:ext cx="8545800" cy="1546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4300"/>
              <a:t>Regional Myths And Beliefs</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311700" y="260275"/>
            <a:ext cx="8520600" cy="43086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0000"/>
              </a:lnSpc>
              <a:spcBef>
                <a:spcPts val="0"/>
              </a:spcBef>
              <a:spcAft>
                <a:spcPts val="0"/>
              </a:spcAft>
              <a:buSzPct val="100000"/>
              <a:buChar char="●"/>
            </a:pPr>
            <a:r>
              <a:rPr b="1" lang="en">
                <a:solidFill>
                  <a:srgbClr val="222222"/>
                </a:solidFill>
                <a:highlight>
                  <a:srgbClr val="FFFFFF"/>
                </a:highlight>
                <a:latin typeface="Arial"/>
                <a:ea typeface="Arial"/>
                <a:cs typeface="Arial"/>
                <a:sym typeface="Arial"/>
              </a:rPr>
              <a:t>Myth 3. Indian food has only one kind of bread – Roti!</a:t>
            </a:r>
            <a:endParaRPr b="1">
              <a:solidFill>
                <a:srgbClr val="222222"/>
              </a:solidFill>
              <a:highlight>
                <a:srgbClr val="FFFFFF"/>
              </a:highlight>
              <a:latin typeface="Arial"/>
              <a:ea typeface="Arial"/>
              <a:cs typeface="Arial"/>
              <a:sym typeface="Arial"/>
            </a:endParaRPr>
          </a:p>
          <a:p>
            <a:pPr indent="0" lvl="0" marL="457200" rtl="0" algn="l">
              <a:lnSpc>
                <a:spcPct val="110000"/>
              </a:lnSpc>
              <a:spcBef>
                <a:spcPts val="800"/>
              </a:spcBef>
              <a:spcAft>
                <a:spcPts val="0"/>
              </a:spcAft>
              <a:buSzPct val="129729"/>
              <a:buNone/>
            </a:pPr>
            <a:r>
              <a:rPr b="1" lang="en" sz="1500">
                <a:solidFill>
                  <a:srgbClr val="222222"/>
                </a:solidFill>
                <a:highlight>
                  <a:srgbClr val="FFFFFF"/>
                </a:highlight>
                <a:latin typeface="Arial"/>
                <a:ea typeface="Arial"/>
                <a:cs typeface="Arial"/>
                <a:sym typeface="Arial"/>
              </a:rPr>
              <a:t>Fact:</a:t>
            </a:r>
            <a:r>
              <a:rPr lang="en" sz="1500">
                <a:solidFill>
                  <a:srgbClr val="222222"/>
                </a:solidFill>
                <a:highlight>
                  <a:srgbClr val="FFFFFF"/>
                </a:highlight>
                <a:latin typeface="Arial"/>
                <a:ea typeface="Arial"/>
                <a:cs typeface="Arial"/>
                <a:sym typeface="Arial"/>
              </a:rPr>
              <a:t> There are almost 22 Indian bread types!</a:t>
            </a:r>
            <a:endParaRPr sz="1500">
              <a:solidFill>
                <a:srgbClr val="222222"/>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SzPct val="149688"/>
              <a:buNone/>
            </a:pPr>
            <a:r>
              <a:rPr lang="en" sz="1300">
                <a:solidFill>
                  <a:srgbClr val="1A1A1A"/>
                </a:solidFill>
                <a:highlight>
                  <a:srgbClr val="FFFFFF"/>
                </a:highlight>
                <a:latin typeface="Arial"/>
                <a:ea typeface="Arial"/>
                <a:cs typeface="Arial"/>
                <a:sym typeface="Arial"/>
              </a:rPr>
              <a:t>Indian food dishes can be best enjoyed with bread! Different parts of India have a variety of Indian bread prepared with several flours like wheat flour, corn flour, and flour made with millets. Some types of bread are baked, some are fried and some are steamed.</a:t>
            </a:r>
            <a:endParaRPr sz="1300">
              <a:solidFill>
                <a:srgbClr val="1A1A1A"/>
              </a:solidFill>
              <a:highlight>
                <a:srgbClr val="FFFFFF"/>
              </a:highlight>
              <a:latin typeface="Arial"/>
              <a:ea typeface="Arial"/>
              <a:cs typeface="Arial"/>
              <a:sym typeface="Arial"/>
            </a:endParaRPr>
          </a:p>
          <a:p>
            <a:pPr indent="-334327" lvl="0" marL="457200" rtl="0" algn="l">
              <a:lnSpc>
                <a:spcPct val="110000"/>
              </a:lnSpc>
              <a:spcBef>
                <a:spcPts val="1500"/>
              </a:spcBef>
              <a:spcAft>
                <a:spcPts val="0"/>
              </a:spcAft>
              <a:buSzPct val="100000"/>
              <a:buChar char="●"/>
            </a:pPr>
            <a:r>
              <a:rPr b="1" lang="en">
                <a:solidFill>
                  <a:srgbClr val="222222"/>
                </a:solidFill>
                <a:highlight>
                  <a:srgbClr val="FFFFFF"/>
                </a:highlight>
                <a:latin typeface="Arial"/>
                <a:ea typeface="Arial"/>
                <a:cs typeface="Arial"/>
                <a:sym typeface="Arial"/>
              </a:rPr>
              <a:t>Myth 4. Indians enjoy only a few types of rice</a:t>
            </a:r>
            <a:endParaRPr b="1">
              <a:solidFill>
                <a:srgbClr val="222222"/>
              </a:solidFill>
              <a:highlight>
                <a:srgbClr val="FFFFFF"/>
              </a:highlight>
              <a:latin typeface="Arial"/>
              <a:ea typeface="Arial"/>
              <a:cs typeface="Arial"/>
              <a:sym typeface="Arial"/>
            </a:endParaRPr>
          </a:p>
          <a:p>
            <a:pPr indent="0" lvl="0" marL="457200" rtl="0" algn="l">
              <a:lnSpc>
                <a:spcPct val="110000"/>
              </a:lnSpc>
              <a:spcBef>
                <a:spcPts val="800"/>
              </a:spcBef>
              <a:spcAft>
                <a:spcPts val="0"/>
              </a:spcAft>
              <a:buSzPct val="129729"/>
              <a:buNone/>
            </a:pPr>
            <a:r>
              <a:rPr b="1" lang="en" sz="1500">
                <a:solidFill>
                  <a:srgbClr val="222222"/>
                </a:solidFill>
                <a:highlight>
                  <a:srgbClr val="FFFFFF"/>
                </a:highlight>
                <a:latin typeface="Arial"/>
                <a:ea typeface="Arial"/>
                <a:cs typeface="Arial"/>
                <a:sym typeface="Arial"/>
              </a:rPr>
              <a:t>Fact:</a:t>
            </a:r>
            <a:r>
              <a:rPr lang="en" sz="1500">
                <a:solidFill>
                  <a:srgbClr val="222222"/>
                </a:solidFill>
                <a:highlight>
                  <a:srgbClr val="FFFFFF"/>
                </a:highlight>
                <a:latin typeface="Arial"/>
                <a:ea typeface="Arial"/>
                <a:cs typeface="Arial"/>
                <a:sym typeface="Arial"/>
              </a:rPr>
              <a:t> There are almost 6,000 types of rice cultivated and enjoyed in India.</a:t>
            </a:r>
            <a:endParaRPr sz="1500">
              <a:solidFill>
                <a:srgbClr val="222222"/>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SzPct val="149688"/>
              <a:buNone/>
            </a:pPr>
            <a:r>
              <a:rPr lang="en" sz="1300">
                <a:solidFill>
                  <a:srgbClr val="1A1A1A"/>
                </a:solidFill>
                <a:highlight>
                  <a:srgbClr val="FFFFFF"/>
                </a:highlight>
                <a:latin typeface="Arial"/>
                <a:ea typeface="Arial"/>
                <a:cs typeface="Arial"/>
                <a:sym typeface="Arial"/>
              </a:rPr>
              <a:t>Well, we cannot name them all in this article but, yes, Indians love rice. There are around 6000 different varieties of rice enjoyed in India, and the most popular kind of Basmati which again has different varieties.</a:t>
            </a:r>
            <a:endParaRPr sz="1300">
              <a:solidFill>
                <a:srgbClr val="1A1A1A"/>
              </a:solidFill>
              <a:highlight>
                <a:srgbClr val="FFFFFF"/>
              </a:highlight>
              <a:latin typeface="Arial"/>
              <a:ea typeface="Arial"/>
              <a:cs typeface="Arial"/>
              <a:sym typeface="Arial"/>
            </a:endParaRPr>
          </a:p>
          <a:p>
            <a:pPr indent="-334327" lvl="0" marL="457200" rtl="0" algn="l">
              <a:lnSpc>
                <a:spcPct val="110000"/>
              </a:lnSpc>
              <a:spcBef>
                <a:spcPts val="1500"/>
              </a:spcBef>
              <a:spcAft>
                <a:spcPts val="0"/>
              </a:spcAft>
              <a:buSzPct val="100000"/>
              <a:buChar char="●"/>
            </a:pPr>
            <a:r>
              <a:rPr b="1" lang="en">
                <a:solidFill>
                  <a:srgbClr val="222222"/>
                </a:solidFill>
                <a:highlight>
                  <a:srgbClr val="FFFFFF"/>
                </a:highlight>
                <a:latin typeface="Arial"/>
                <a:ea typeface="Arial"/>
                <a:cs typeface="Arial"/>
                <a:sym typeface="Arial"/>
              </a:rPr>
              <a:t>Myth 5. Indian food is not diet-friendly</a:t>
            </a:r>
            <a:endParaRPr b="1">
              <a:solidFill>
                <a:srgbClr val="222222"/>
              </a:solidFill>
              <a:highlight>
                <a:srgbClr val="FFFFFF"/>
              </a:highlight>
              <a:latin typeface="Arial"/>
              <a:ea typeface="Arial"/>
              <a:cs typeface="Arial"/>
              <a:sym typeface="Arial"/>
            </a:endParaRPr>
          </a:p>
          <a:p>
            <a:pPr indent="0" lvl="0" marL="457200" rtl="0" algn="l">
              <a:lnSpc>
                <a:spcPct val="110000"/>
              </a:lnSpc>
              <a:spcBef>
                <a:spcPts val="800"/>
              </a:spcBef>
              <a:spcAft>
                <a:spcPts val="0"/>
              </a:spcAft>
              <a:buSzPct val="129729"/>
              <a:buNone/>
            </a:pPr>
            <a:r>
              <a:rPr b="1" lang="en" sz="1500">
                <a:solidFill>
                  <a:srgbClr val="222222"/>
                </a:solidFill>
                <a:highlight>
                  <a:srgbClr val="FFFFFF"/>
                </a:highlight>
                <a:latin typeface="Arial"/>
                <a:ea typeface="Arial"/>
                <a:cs typeface="Arial"/>
                <a:sym typeface="Arial"/>
              </a:rPr>
              <a:t>Fact: </a:t>
            </a:r>
            <a:r>
              <a:rPr lang="en" sz="1500">
                <a:solidFill>
                  <a:srgbClr val="222222"/>
                </a:solidFill>
                <a:highlight>
                  <a:srgbClr val="FFFFFF"/>
                </a:highlight>
                <a:latin typeface="Arial"/>
                <a:ea typeface="Arial"/>
                <a:cs typeface="Arial"/>
                <a:sym typeface="Arial"/>
              </a:rPr>
              <a:t>Indian food is healthy too! It’s just about your choice.</a:t>
            </a:r>
            <a:endParaRPr sz="1500">
              <a:solidFill>
                <a:srgbClr val="222222"/>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SzPct val="149688"/>
              <a:buNone/>
            </a:pPr>
            <a:r>
              <a:rPr lang="en" sz="1300">
                <a:solidFill>
                  <a:srgbClr val="1A1A1A"/>
                </a:solidFill>
                <a:highlight>
                  <a:srgbClr val="FFFFFF"/>
                </a:highlight>
                <a:latin typeface="Arial"/>
                <a:ea typeface="Arial"/>
                <a:cs typeface="Arial"/>
                <a:sym typeface="Arial"/>
              </a:rPr>
              <a:t>Different Indian dishes are enjoyed on different occasions and when there are celebrations Indians don’t care about the calorie count. But the regular Indian diet people have, like daily meals, are tasty and nutritious. </a:t>
            </a:r>
            <a:endParaRPr sz="1300">
              <a:solidFill>
                <a:srgbClr val="1A1A1A"/>
              </a:solidFill>
              <a:highlight>
                <a:srgbClr val="FFFFFF"/>
              </a:highlight>
              <a:latin typeface="Arial"/>
              <a:ea typeface="Arial"/>
              <a:cs typeface="Arial"/>
              <a:sym typeface="Arial"/>
            </a:endParaRPr>
          </a:p>
          <a:p>
            <a:pPr indent="0" lvl="0" marL="457200" rtl="0" algn="l">
              <a:lnSpc>
                <a:spcPct val="115000"/>
              </a:lnSpc>
              <a:spcBef>
                <a:spcPts val="1500"/>
              </a:spcBef>
              <a:spcAft>
                <a:spcPts val="1200"/>
              </a:spcAft>
              <a:buSzPct val="108108"/>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Beliefs in India</a:t>
            </a:r>
            <a:endParaRPr/>
          </a:p>
          <a:p>
            <a:pPr indent="0" lvl="0" marL="0" rtl="0" algn="l">
              <a:lnSpc>
                <a:spcPct val="100000"/>
              </a:lnSpc>
              <a:spcBef>
                <a:spcPts val="0"/>
              </a:spcBef>
              <a:spcAft>
                <a:spcPts val="0"/>
              </a:spcAft>
              <a:buSzPct val="111111"/>
              <a:buNone/>
            </a:pPr>
            <a:r>
              <a:t/>
            </a:r>
            <a:endParaRPr/>
          </a:p>
        </p:txBody>
      </p:sp>
      <p:sp>
        <p:nvSpPr>
          <p:cNvPr id="145" name="Google Shape;145;p2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SzPts val="2100"/>
              <a:buFont typeface="Times New Roman"/>
              <a:buAutoNum type="arabicPeriod"/>
            </a:pPr>
            <a:r>
              <a:rPr lang="en" sz="1500">
                <a:solidFill>
                  <a:srgbClr val="2A2A2A"/>
                </a:solidFill>
                <a:highlight>
                  <a:srgbClr val="FFFFFF"/>
                </a:highlight>
                <a:latin typeface="Times New Roman"/>
                <a:ea typeface="Times New Roman"/>
                <a:cs typeface="Times New Roman"/>
                <a:sym typeface="Times New Roman"/>
              </a:rPr>
              <a:t>not only do most Hindus and Jains believe the Ganges River has the power to purify – a belief with roots in Hindu scripture – but substantial minorities of Indian Christians and Muslims believe this as well. And Muslims are just as likely as Hindus (77% each) to believe in the concept of karma, which is not inherent to Islam. Meanwhile, a majority of Hindus, Muslims and Christians all believe in some form of heaven.</a:t>
            </a:r>
            <a:endParaRPr sz="1500">
              <a:solidFill>
                <a:srgbClr val="2A2A2A"/>
              </a:solidFill>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t/>
            </a:r>
            <a:endParaRPr sz="1500">
              <a:solidFill>
                <a:srgbClr val="2A2A2A"/>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rgbClr val="2A2A2A"/>
              </a:buClr>
              <a:buSzPts val="1500"/>
              <a:buFont typeface="Times New Roman"/>
              <a:buAutoNum type="arabicPeriod"/>
            </a:pPr>
            <a:r>
              <a:rPr lang="en" sz="1200">
                <a:solidFill>
                  <a:srgbClr val="2A2A2A"/>
                </a:solidFill>
                <a:highlight>
                  <a:srgbClr val="FFFFFF"/>
                </a:highlight>
                <a:latin typeface="Georgia"/>
                <a:ea typeface="Georgia"/>
                <a:cs typeface="Georgia"/>
                <a:sym typeface="Georgia"/>
              </a:rPr>
              <a:t> </a:t>
            </a:r>
            <a:r>
              <a:rPr lang="en" sz="1500">
                <a:solidFill>
                  <a:srgbClr val="2A2A2A"/>
                </a:solidFill>
                <a:highlight>
                  <a:srgbClr val="FFFFFF"/>
                </a:highlight>
                <a:latin typeface="Georgia"/>
                <a:ea typeface="Georgia"/>
                <a:cs typeface="Georgia"/>
                <a:sym typeface="Georgia"/>
              </a:rPr>
              <a:t>Although many people might consider reincarnation a core teaching in several religions native to South Asia, in no religious community does a majority express belief in reincarnation. Just 40% of Hindus, 23% of Jains and 18% of both Buddhists and Sikhs in India say they believe in reincarnation. </a:t>
            </a:r>
            <a:endParaRPr sz="1500">
              <a:solidFill>
                <a:srgbClr val="2A2A2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Beliefs in India</a:t>
            </a:r>
            <a:endParaRPr/>
          </a:p>
        </p:txBody>
      </p:sp>
      <p:sp>
        <p:nvSpPr>
          <p:cNvPr id="151" name="Google Shape;151;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32718"/>
              <a:buNone/>
            </a:pPr>
            <a:r>
              <a:rPr lang="en"/>
              <a:t>3.</a:t>
            </a:r>
            <a:r>
              <a:rPr lang="en" sz="1750"/>
              <a:t> </a:t>
            </a:r>
            <a:r>
              <a:rPr lang="en" sz="1750">
                <a:solidFill>
                  <a:srgbClr val="2A2A2A"/>
                </a:solidFill>
                <a:highlight>
                  <a:srgbClr val="FFFFFF"/>
                </a:highlight>
                <a:latin typeface="Georgia"/>
                <a:ea typeface="Georgia"/>
                <a:cs typeface="Georgia"/>
                <a:sym typeface="Georgia"/>
              </a:rPr>
              <a:t>Different religions or traditions teach that people can escape reincarnation cycle of rebirth through various means. Achieving this liberation is often referred to as moksha, or the related concept of kaivalya. The survey asked Hindus, Sikhs and Jains if they believe in moksha and kaivalya; Buddhists were asked if they believe in nirvana, a term more often used in Buddhist teachings to refer to the state of liberation from the cycle of rebirth.</a:t>
            </a:r>
            <a:endParaRPr sz="1750">
              <a:solidFill>
                <a:srgbClr val="2A2A2A"/>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ct val="154838"/>
              <a:buNone/>
            </a:pPr>
            <a:r>
              <a:rPr lang="en" sz="1500">
                <a:solidFill>
                  <a:srgbClr val="2A2A2A"/>
                </a:solidFill>
                <a:highlight>
                  <a:srgbClr val="FFFFFF"/>
                </a:highlight>
                <a:latin typeface="Georgia"/>
                <a:ea typeface="Georgia"/>
                <a:cs typeface="Georgia"/>
                <a:sym typeface="Georgia"/>
              </a:rPr>
              <a:t>4. </a:t>
            </a:r>
            <a:r>
              <a:rPr lang="en" sz="1750">
                <a:solidFill>
                  <a:srgbClr val="2A2A2A"/>
                </a:solidFill>
                <a:highlight>
                  <a:srgbClr val="FFFFFF"/>
                </a:highlight>
                <a:latin typeface="Georgia"/>
                <a:ea typeface="Georgia"/>
                <a:cs typeface="Georgia"/>
                <a:sym typeface="Georgia"/>
              </a:rPr>
              <a:t>Most Indians say they believe in heaven (55%), though teachings about heaven vary widely across India’s religions. Some religions teach that heaven is the final destination for those who have lived a good life, others teach that it is a temporary home between rebirths, and still others teach that heaven is a state of being that people can aspire to experience during this life.</a:t>
            </a:r>
            <a:endParaRPr sz="1750">
              <a:solidFill>
                <a:srgbClr val="2A2A2A"/>
              </a:solidFill>
              <a:highlight>
                <a:srgbClr val="FFFFFF"/>
              </a:highlight>
              <a:latin typeface="Georgia"/>
              <a:ea typeface="Georgia"/>
              <a:cs typeface="Georgia"/>
              <a:sym typeface="Georgia"/>
            </a:endParaRPr>
          </a:p>
          <a:p>
            <a:pPr indent="0" lvl="0" marL="0" rtl="0" algn="l">
              <a:lnSpc>
                <a:spcPct val="174545"/>
              </a:lnSpc>
              <a:spcBef>
                <a:spcPts val="1200"/>
              </a:spcBef>
              <a:spcAft>
                <a:spcPts val="0"/>
              </a:spcAft>
              <a:buSzPct val="132718"/>
              <a:buNone/>
            </a:pPr>
            <a:r>
              <a:rPr lang="en" sz="1750">
                <a:solidFill>
                  <a:srgbClr val="2A2A2A"/>
                </a:solidFill>
                <a:highlight>
                  <a:srgbClr val="FFFFFF"/>
                </a:highlight>
                <a:latin typeface="Georgia"/>
                <a:ea typeface="Georgia"/>
                <a:cs typeface="Georgia"/>
                <a:sym typeface="Georgia"/>
              </a:rPr>
              <a:t>Majorities of Christians (64%), Muslims (58%) and Hindus (56%) believe in heaven. Among other religious groups, belief in heaven is less common, particularly among Buddhists (24%).</a:t>
            </a:r>
            <a:endParaRPr sz="1750">
              <a:solidFill>
                <a:srgbClr val="2A2A2A"/>
              </a:solidFill>
              <a:highlight>
                <a:srgbClr val="FFFFFF"/>
              </a:highlight>
              <a:latin typeface="Georgia"/>
              <a:ea typeface="Georgia"/>
              <a:cs typeface="Georgia"/>
              <a:sym typeface="Georgia"/>
            </a:endParaRPr>
          </a:p>
          <a:p>
            <a:pPr indent="0" lvl="0" marL="0" rtl="0" algn="l">
              <a:lnSpc>
                <a:spcPct val="115000"/>
              </a:lnSpc>
              <a:spcBef>
                <a:spcPts val="1500"/>
              </a:spcBef>
              <a:spcAft>
                <a:spcPts val="1200"/>
              </a:spcAft>
              <a:buSzPct val="154838"/>
              <a:buNone/>
            </a:pPr>
            <a:r>
              <a:t/>
            </a:r>
            <a:endParaRPr sz="1500">
              <a:solidFill>
                <a:srgbClr val="2A2A2A"/>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1" type="body"/>
          </p:nvPr>
        </p:nvSpPr>
        <p:spPr>
          <a:xfrm>
            <a:off x="311700" y="260275"/>
            <a:ext cx="8832300" cy="48090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SzPct val="121008"/>
              <a:buNone/>
            </a:pPr>
            <a:r>
              <a:rPr lang="en"/>
              <a:t>5.</a:t>
            </a:r>
            <a:r>
              <a:rPr lang="en" sz="1750">
                <a:latin typeface="Times New Roman"/>
                <a:ea typeface="Times New Roman"/>
                <a:cs typeface="Times New Roman"/>
                <a:sym typeface="Times New Roman"/>
              </a:rPr>
              <a:t> </a:t>
            </a:r>
            <a:r>
              <a:rPr lang="en" sz="1750">
                <a:solidFill>
                  <a:srgbClr val="2A2A2A"/>
                </a:solidFill>
                <a:highlight>
                  <a:srgbClr val="FFFFFF"/>
                </a:highlight>
                <a:latin typeface="Times New Roman"/>
                <a:ea typeface="Times New Roman"/>
                <a:cs typeface="Times New Roman"/>
                <a:sym typeface="Times New Roman"/>
              </a:rPr>
              <a:t>About half of Indians (49%) believe in angels or benevolent spirits. This includes roughly two-thirds of Christians (68%), about half of Muslims (53%) and Hindus (49%), and far fewer among Jains (25%), Buddhists (24%) and Sikhs (17%).</a:t>
            </a:r>
            <a:endParaRPr sz="1750">
              <a:solidFill>
                <a:srgbClr val="2A2A2A"/>
              </a:solidFill>
              <a:highlight>
                <a:srgbClr val="FFFFFF"/>
              </a:highlight>
              <a:latin typeface="Times New Roman"/>
              <a:ea typeface="Times New Roman"/>
              <a:cs typeface="Times New Roman"/>
              <a:sym typeface="Times New Roman"/>
            </a:endParaRPr>
          </a:p>
          <a:p>
            <a:pPr indent="0" lvl="0" marL="0" rtl="0" algn="l">
              <a:lnSpc>
                <a:spcPct val="174545"/>
              </a:lnSpc>
              <a:spcBef>
                <a:spcPts val="1200"/>
              </a:spcBef>
              <a:spcAft>
                <a:spcPts val="0"/>
              </a:spcAft>
              <a:buSzPct val="121008"/>
              <a:buNone/>
            </a:pPr>
            <a:r>
              <a:rPr lang="en" sz="1750">
                <a:solidFill>
                  <a:srgbClr val="2A2A2A"/>
                </a:solidFill>
                <a:highlight>
                  <a:srgbClr val="FFFFFF"/>
                </a:highlight>
                <a:latin typeface="Times New Roman"/>
                <a:ea typeface="Times New Roman"/>
                <a:cs typeface="Times New Roman"/>
                <a:sym typeface="Times New Roman"/>
              </a:rPr>
              <a:t>Across religious groups, Indians are generally less likely to believe in demons or evil spirits (37%).For instance, just four-in-ten Christians (41%) say they believe in demons,far lower than the share who believe in angels.</a:t>
            </a:r>
            <a:endParaRPr sz="1750">
              <a:solidFill>
                <a:srgbClr val="2A2A2A"/>
              </a:solidFill>
              <a:highlight>
                <a:srgbClr val="FFFFFF"/>
              </a:highlight>
              <a:latin typeface="Times New Roman"/>
              <a:ea typeface="Times New Roman"/>
              <a:cs typeface="Times New Roman"/>
              <a:sym typeface="Times New Roman"/>
            </a:endParaRPr>
          </a:p>
          <a:p>
            <a:pPr indent="0" lvl="0" marL="0" rtl="0" algn="l">
              <a:lnSpc>
                <a:spcPct val="174545"/>
              </a:lnSpc>
              <a:spcBef>
                <a:spcPts val="1500"/>
              </a:spcBef>
              <a:spcAft>
                <a:spcPts val="0"/>
              </a:spcAft>
              <a:buSzPct val="141176"/>
              <a:buNone/>
            </a:pPr>
            <a:r>
              <a:rPr lang="en" sz="1500">
                <a:solidFill>
                  <a:srgbClr val="2A2A2A"/>
                </a:solidFill>
                <a:highlight>
                  <a:srgbClr val="FFFFFF"/>
                </a:highlight>
                <a:latin typeface="Georgia"/>
                <a:ea typeface="Georgia"/>
                <a:cs typeface="Georgia"/>
                <a:sym typeface="Georgia"/>
              </a:rPr>
              <a:t>6. </a:t>
            </a:r>
            <a:r>
              <a:rPr lang="en" sz="1750">
                <a:solidFill>
                  <a:srgbClr val="2A2A2A"/>
                </a:solidFill>
                <a:highlight>
                  <a:srgbClr val="FFFFFF"/>
                </a:highlight>
                <a:latin typeface="Times New Roman"/>
                <a:ea typeface="Times New Roman"/>
                <a:cs typeface="Times New Roman"/>
                <a:sym typeface="Times New Roman"/>
              </a:rPr>
              <a:t>Indians generally (70%) say they believe in fate, the idea that events in one’s life are largely predestined. Majorities of Hindus (73%), Muslims (63%) and Sikhs (59%) say they believe in fate.Fewer Indians believe in astrology (44%), or the idea that the position of the planets and the stars can influence events in people’s lives. (Still, 83% of Indians say they fix important dates based on auspicious dates or times.</a:t>
            </a:r>
            <a:endParaRPr sz="1750">
              <a:solidFill>
                <a:srgbClr val="2A2A2A"/>
              </a:solidFill>
              <a:highlight>
                <a:srgbClr val="FFFFFF"/>
              </a:highlight>
              <a:latin typeface="Times New Roman"/>
              <a:ea typeface="Times New Roman"/>
              <a:cs typeface="Times New Roman"/>
              <a:sym typeface="Times New Roman"/>
            </a:endParaRPr>
          </a:p>
          <a:p>
            <a:pPr indent="0" lvl="0" marL="0" rtl="0" algn="l">
              <a:lnSpc>
                <a:spcPct val="174545"/>
              </a:lnSpc>
              <a:spcBef>
                <a:spcPts val="1500"/>
              </a:spcBef>
              <a:spcAft>
                <a:spcPts val="0"/>
              </a:spcAft>
              <a:buSzPct val="141176"/>
              <a:buNone/>
            </a:pPr>
            <a:r>
              <a:t/>
            </a:r>
            <a:endParaRPr sz="1500">
              <a:solidFill>
                <a:srgbClr val="2A2A2A"/>
              </a:solidFill>
              <a:highlight>
                <a:srgbClr val="FFFFFF"/>
              </a:highlight>
              <a:latin typeface="Georgia"/>
              <a:ea typeface="Georgia"/>
              <a:cs typeface="Georgia"/>
              <a:sym typeface="Georgia"/>
            </a:endParaRPr>
          </a:p>
          <a:p>
            <a:pPr indent="0" lvl="0" marL="0" rtl="0" algn="l">
              <a:lnSpc>
                <a:spcPct val="115000"/>
              </a:lnSpc>
              <a:spcBef>
                <a:spcPts val="1500"/>
              </a:spcBef>
              <a:spcAft>
                <a:spcPts val="1200"/>
              </a:spcAft>
              <a:buSzPct val="141176"/>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6"/>
          <p:cNvPicPr preferRelativeResize="0"/>
          <p:nvPr/>
        </p:nvPicPr>
        <p:blipFill rotWithShape="1">
          <a:blip r:embed="rId3">
            <a:alphaModFix/>
          </a:blip>
          <a:srcRect b="0" l="0" r="0" t="0"/>
          <a:stretch/>
        </p:blipFill>
        <p:spPr>
          <a:xfrm>
            <a:off x="703675" y="111550"/>
            <a:ext cx="2047800" cy="4511401"/>
          </a:xfrm>
          <a:prstGeom prst="rect">
            <a:avLst/>
          </a:prstGeom>
          <a:noFill/>
          <a:ln>
            <a:noFill/>
          </a:ln>
        </p:spPr>
      </p:pic>
      <p:pic>
        <p:nvPicPr>
          <p:cNvPr id="162" name="Google Shape;162;p26"/>
          <p:cNvPicPr preferRelativeResize="0"/>
          <p:nvPr/>
        </p:nvPicPr>
        <p:blipFill rotWithShape="1">
          <a:blip r:embed="rId4">
            <a:alphaModFix/>
          </a:blip>
          <a:srcRect b="0" l="0" r="0" t="0"/>
          <a:stretch/>
        </p:blipFill>
        <p:spPr>
          <a:xfrm>
            <a:off x="2903875" y="152400"/>
            <a:ext cx="1966950" cy="4681250"/>
          </a:xfrm>
          <a:prstGeom prst="rect">
            <a:avLst/>
          </a:prstGeom>
          <a:noFill/>
          <a:ln>
            <a:noFill/>
          </a:ln>
        </p:spPr>
      </p:pic>
      <p:pic>
        <p:nvPicPr>
          <p:cNvPr id="163" name="Google Shape;163;p26"/>
          <p:cNvPicPr preferRelativeResize="0"/>
          <p:nvPr/>
        </p:nvPicPr>
        <p:blipFill rotWithShape="1">
          <a:blip r:embed="rId5">
            <a:alphaModFix/>
          </a:blip>
          <a:srcRect b="0" l="0" r="0" t="0"/>
          <a:stretch/>
        </p:blipFill>
        <p:spPr>
          <a:xfrm>
            <a:off x="5295900" y="76200"/>
            <a:ext cx="1703775" cy="458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4200"/>
              <a:buNone/>
            </a:pPr>
            <a:r>
              <a:rPr lang="en" sz="7000"/>
              <a:t>Thank You!!!</a:t>
            </a:r>
            <a:endParaRPr sz="7000"/>
          </a:p>
        </p:txBody>
      </p:sp>
      <p:sp>
        <p:nvSpPr>
          <p:cNvPr id="169" name="Google Shape;169;p27"/>
          <p:cNvSpPr txBox="1"/>
          <p:nvPr>
            <p:ph idx="1" type="subTitle"/>
          </p:nvPr>
        </p:nvSpPr>
        <p:spPr>
          <a:xfrm>
            <a:off x="598100" y="2715951"/>
            <a:ext cx="8222100" cy="15105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2100"/>
              <a:buNone/>
            </a:pPr>
            <a:r>
              <a:rPr b="1" lang="en"/>
              <a:t>MADE BY-</a:t>
            </a:r>
            <a:endParaRPr b="1"/>
          </a:p>
          <a:p>
            <a:pPr indent="0" lvl="0" marL="0" rtl="0" algn="l">
              <a:lnSpc>
                <a:spcPct val="100000"/>
              </a:lnSpc>
              <a:spcBef>
                <a:spcPts val="0"/>
              </a:spcBef>
              <a:spcAft>
                <a:spcPts val="0"/>
              </a:spcAft>
              <a:buSzPts val="21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a:t>What is a myth?</a:t>
            </a:r>
            <a:endParaRPr/>
          </a:p>
        </p:txBody>
      </p:sp>
      <p:sp>
        <p:nvSpPr>
          <p:cNvPr id="91" name="Google Shape;91;p14"/>
          <p:cNvSpPr txBox="1"/>
          <p:nvPr>
            <p:ph idx="1" type="body"/>
          </p:nvPr>
        </p:nvSpPr>
        <p:spPr>
          <a:xfrm>
            <a:off x="311700" y="1229875"/>
            <a:ext cx="52284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02122"/>
              </a:buClr>
              <a:buSzPts val="1800"/>
              <a:buFont typeface="Arial"/>
              <a:buChar char="❖"/>
            </a:pPr>
            <a:r>
              <a:rPr b="1" lang="en" sz="1550">
                <a:solidFill>
                  <a:srgbClr val="1A1A1A"/>
                </a:solidFill>
                <a:highlight>
                  <a:srgbClr val="FFFFFF"/>
                </a:highlight>
                <a:latin typeface="Georgia"/>
                <a:ea typeface="Georgia"/>
                <a:cs typeface="Georgia"/>
                <a:sym typeface="Georgia"/>
              </a:rPr>
              <a:t>myth</a:t>
            </a:r>
            <a:r>
              <a:rPr lang="en" sz="1550">
                <a:solidFill>
                  <a:srgbClr val="1A1A1A"/>
                </a:solidFill>
                <a:highlight>
                  <a:srgbClr val="FFFFFF"/>
                </a:highlight>
                <a:latin typeface="Georgia"/>
                <a:ea typeface="Georgia"/>
                <a:cs typeface="Georgia"/>
                <a:sym typeface="Georgia"/>
              </a:rPr>
              <a:t>, a symbolic narrative, usually of unknown origin and at least partly traditional, that ostensibly relates actual events and that is especially associated with religious belief.</a:t>
            </a:r>
            <a:endParaRPr sz="1550">
              <a:solidFill>
                <a:srgbClr val="1A1A1A"/>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202122"/>
              </a:buClr>
              <a:buSzPts val="1800"/>
              <a:buFont typeface="Arial"/>
              <a:buChar char="❖"/>
            </a:pPr>
            <a:r>
              <a:rPr lang="en" sz="1550">
                <a:solidFill>
                  <a:srgbClr val="1A1A1A"/>
                </a:solidFill>
                <a:highlight>
                  <a:srgbClr val="FFFFFF"/>
                </a:highlight>
                <a:latin typeface="Georgia"/>
                <a:ea typeface="Georgia"/>
                <a:cs typeface="Georgia"/>
                <a:sym typeface="Georgia"/>
              </a:rPr>
              <a:t>It is distinguished from symbolic behaviour (cult, ritual) and symbolic places or objects (temples, icons). </a:t>
            </a:r>
            <a:endParaRPr sz="1550">
              <a:solidFill>
                <a:srgbClr val="1A1A1A"/>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202122"/>
              </a:buClr>
              <a:buSzPts val="1800"/>
              <a:buFont typeface="Arial"/>
              <a:buChar char="❖"/>
            </a:pPr>
            <a:r>
              <a:rPr lang="en" sz="1550">
                <a:solidFill>
                  <a:srgbClr val="1A1A1A"/>
                </a:solidFill>
                <a:highlight>
                  <a:srgbClr val="FFFFFF"/>
                </a:highlight>
                <a:latin typeface="Georgia"/>
                <a:ea typeface="Georgia"/>
                <a:cs typeface="Georgia"/>
                <a:sym typeface="Georgia"/>
              </a:rPr>
              <a:t>Myths are specific accounts of gods or superhuman beings involved in extraordinary events or circumstances in a time that is unspecified but which is understood as existing apart from ordinary human experience. </a:t>
            </a:r>
            <a:endParaRPr sz="1850">
              <a:solidFill>
                <a:srgbClr val="202122"/>
              </a:solidFill>
              <a:latin typeface="Arial"/>
              <a:ea typeface="Arial"/>
              <a:cs typeface="Arial"/>
              <a:sym typeface="Arial"/>
            </a:endParaRPr>
          </a:p>
        </p:txBody>
      </p:sp>
      <p:pic>
        <p:nvPicPr>
          <p:cNvPr id="92" name="Google Shape;92;p14"/>
          <p:cNvPicPr preferRelativeResize="0"/>
          <p:nvPr/>
        </p:nvPicPr>
        <p:blipFill rotWithShape="1">
          <a:blip r:embed="rId3">
            <a:alphaModFix/>
          </a:blip>
          <a:srcRect b="0" l="0" r="0" t="0"/>
          <a:stretch/>
        </p:blipFill>
        <p:spPr>
          <a:xfrm>
            <a:off x="6560100" y="575275"/>
            <a:ext cx="1948825" cy="3118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 sz="2900"/>
              <a:t>What is belief?</a:t>
            </a:r>
            <a:endParaRPr sz="2900"/>
          </a:p>
          <a:p>
            <a:pPr indent="0" lvl="0" marL="0" rtl="0" algn="l">
              <a:lnSpc>
                <a:spcPct val="100000"/>
              </a:lnSpc>
              <a:spcBef>
                <a:spcPts val="0"/>
              </a:spcBef>
              <a:spcAft>
                <a:spcPts val="0"/>
              </a:spcAft>
              <a:buClr>
                <a:srgbClr val="000000"/>
              </a:buClr>
              <a:buSzPts val="990"/>
              <a:buFont typeface="Arial"/>
              <a:buNone/>
            </a:pPr>
            <a:r>
              <a:t/>
            </a:r>
            <a:endParaRPr sz="2900"/>
          </a:p>
          <a:p>
            <a:pPr indent="0" lvl="0" marL="0" rtl="0" algn="l">
              <a:lnSpc>
                <a:spcPct val="100000"/>
              </a:lnSpc>
              <a:spcBef>
                <a:spcPts val="0"/>
              </a:spcBef>
              <a:spcAft>
                <a:spcPts val="0"/>
              </a:spcAft>
              <a:buSzPts val="990"/>
              <a:buNone/>
            </a:pPr>
            <a:r>
              <a:t/>
            </a:r>
            <a:endParaRPr sz="2700"/>
          </a:p>
        </p:txBody>
      </p:sp>
      <p:sp>
        <p:nvSpPr>
          <p:cNvPr id="98" name="Google Shape;98;p15"/>
          <p:cNvSpPr txBox="1"/>
          <p:nvPr>
            <p:ph idx="1" type="body"/>
          </p:nvPr>
        </p:nvSpPr>
        <p:spPr>
          <a:xfrm>
            <a:off x="311700" y="1093525"/>
            <a:ext cx="5401800" cy="3339000"/>
          </a:xfrm>
          <a:prstGeom prst="rect">
            <a:avLst/>
          </a:prstGeom>
          <a:noFill/>
          <a:ln>
            <a:noFill/>
          </a:ln>
        </p:spPr>
        <p:txBody>
          <a:bodyPr anchorCtr="0" anchor="t" bIns="91425" lIns="91425" spcFirstLastPara="1" rIns="91425" wrap="square" tIns="91425">
            <a:noAutofit/>
          </a:bodyPr>
          <a:lstStyle/>
          <a:p>
            <a:pPr indent="-320675" lvl="0" marL="457200" rtl="0" algn="l">
              <a:lnSpc>
                <a:spcPct val="115000"/>
              </a:lnSpc>
              <a:spcBef>
                <a:spcPts val="0"/>
              </a:spcBef>
              <a:spcAft>
                <a:spcPts val="0"/>
              </a:spcAft>
              <a:buClr>
                <a:srgbClr val="202122"/>
              </a:buClr>
              <a:buSzPts val="1450"/>
              <a:buFont typeface="Arial"/>
              <a:buChar char="❖"/>
            </a:pPr>
            <a:r>
              <a:rPr lang="en" sz="1450">
                <a:solidFill>
                  <a:srgbClr val="202122"/>
                </a:solidFill>
                <a:highlight>
                  <a:srgbClr val="FFFFFF"/>
                </a:highlight>
                <a:latin typeface="Arial"/>
                <a:ea typeface="Arial"/>
                <a:cs typeface="Arial"/>
                <a:sym typeface="Arial"/>
              </a:rPr>
              <a:t>A </a:t>
            </a:r>
            <a:r>
              <a:rPr b="1" lang="en" sz="1450">
                <a:solidFill>
                  <a:srgbClr val="202122"/>
                </a:solidFill>
                <a:highlight>
                  <a:srgbClr val="FFFFFF"/>
                </a:highlight>
                <a:latin typeface="Arial"/>
                <a:ea typeface="Arial"/>
                <a:cs typeface="Arial"/>
                <a:sym typeface="Arial"/>
              </a:rPr>
              <a:t>belief</a:t>
            </a:r>
            <a:r>
              <a:rPr lang="en" sz="1450">
                <a:solidFill>
                  <a:srgbClr val="202122"/>
                </a:solidFill>
                <a:highlight>
                  <a:srgbClr val="FFFFFF"/>
                </a:highlight>
                <a:latin typeface="Arial"/>
                <a:ea typeface="Arial"/>
                <a:cs typeface="Arial"/>
                <a:sym typeface="Arial"/>
              </a:rPr>
              <a:t> is an attitude that something is the case, or that some proposition is true.  In epistemology, philosophers use the term "belief" to refer to attitudes about the world which can be either true or false.To believe something is to take it to be true; for instance, to believe that snow is white is comparable to accepting the truth of the proposition "snow is white". </a:t>
            </a:r>
            <a:endParaRPr sz="1450">
              <a:solidFill>
                <a:srgbClr val="202122"/>
              </a:solidFill>
              <a:highlight>
                <a:srgbClr val="FFFFFF"/>
              </a:highlight>
              <a:latin typeface="Arial"/>
              <a:ea typeface="Arial"/>
              <a:cs typeface="Arial"/>
              <a:sym typeface="Arial"/>
            </a:endParaRPr>
          </a:p>
          <a:p>
            <a:pPr indent="-320675" lvl="0" marL="457200" rtl="0" algn="l">
              <a:lnSpc>
                <a:spcPct val="115000"/>
              </a:lnSpc>
              <a:spcBef>
                <a:spcPts val="0"/>
              </a:spcBef>
              <a:spcAft>
                <a:spcPts val="0"/>
              </a:spcAft>
              <a:buClr>
                <a:srgbClr val="202122"/>
              </a:buClr>
              <a:buSzPts val="1450"/>
              <a:buFont typeface="Arial"/>
              <a:buChar char="❖"/>
            </a:pPr>
            <a:r>
              <a:rPr lang="en" sz="1450">
                <a:solidFill>
                  <a:srgbClr val="202122"/>
                </a:solidFill>
                <a:highlight>
                  <a:srgbClr val="FFFFFF"/>
                </a:highlight>
                <a:latin typeface="Arial"/>
                <a:ea typeface="Arial"/>
                <a:cs typeface="Arial"/>
                <a:sym typeface="Arial"/>
              </a:rPr>
              <a:t>However, holding a belief does not require active introspection. For example, few carefully consider whether or not the sun will rise tomorrow, simply assuming that it will. Moreover, beliefs need not be </a:t>
            </a:r>
            <a:r>
              <a:rPr i="1" lang="en" sz="1450">
                <a:solidFill>
                  <a:srgbClr val="202122"/>
                </a:solidFill>
                <a:highlight>
                  <a:srgbClr val="FFFFFF"/>
                </a:highlight>
                <a:latin typeface="Arial"/>
                <a:ea typeface="Arial"/>
                <a:cs typeface="Arial"/>
                <a:sym typeface="Arial"/>
              </a:rPr>
              <a:t>occurrent</a:t>
            </a:r>
            <a:r>
              <a:rPr lang="en" sz="1450">
                <a:solidFill>
                  <a:srgbClr val="202122"/>
                </a:solidFill>
                <a:highlight>
                  <a:srgbClr val="FFFFFF"/>
                </a:highlight>
                <a:latin typeface="Arial"/>
                <a:ea typeface="Arial"/>
                <a:cs typeface="Arial"/>
                <a:sym typeface="Arial"/>
              </a:rPr>
              <a:t> (e.g. a person actively thinking "snow is white"), but can instead be </a:t>
            </a:r>
            <a:r>
              <a:rPr i="1" lang="en" sz="1450">
                <a:solidFill>
                  <a:srgbClr val="202122"/>
                </a:solidFill>
                <a:highlight>
                  <a:srgbClr val="FFFFFF"/>
                </a:highlight>
                <a:latin typeface="Arial"/>
                <a:ea typeface="Arial"/>
                <a:cs typeface="Arial"/>
                <a:sym typeface="Arial"/>
              </a:rPr>
              <a:t>dispositional</a:t>
            </a:r>
            <a:r>
              <a:rPr lang="en" sz="1450">
                <a:solidFill>
                  <a:srgbClr val="202122"/>
                </a:solidFill>
                <a:highlight>
                  <a:srgbClr val="FFFFFF"/>
                </a:highlight>
                <a:latin typeface="Arial"/>
                <a:ea typeface="Arial"/>
                <a:cs typeface="Arial"/>
                <a:sym typeface="Arial"/>
              </a:rPr>
              <a:t> (e.g. a person who if asked about the color of snow would assert "snow is white").</a:t>
            </a:r>
            <a:endParaRPr sz="1750">
              <a:solidFill>
                <a:srgbClr val="1A1A1A"/>
              </a:solidFill>
              <a:highlight>
                <a:srgbClr val="FFFFFF"/>
              </a:highlight>
              <a:latin typeface="Georgia"/>
              <a:ea typeface="Georgia"/>
              <a:cs typeface="Georgia"/>
              <a:sym typeface="Georgia"/>
            </a:endParaRPr>
          </a:p>
          <a:p>
            <a:pPr indent="0" lvl="0" marL="457200" rtl="0" algn="l">
              <a:lnSpc>
                <a:spcPct val="115000"/>
              </a:lnSpc>
              <a:spcBef>
                <a:spcPts val="0"/>
              </a:spcBef>
              <a:spcAft>
                <a:spcPts val="1200"/>
              </a:spcAft>
              <a:buSzPts val="1800"/>
              <a:buNone/>
            </a:pPr>
            <a:r>
              <a:t/>
            </a:r>
            <a:endParaRPr sz="1500"/>
          </a:p>
        </p:txBody>
      </p:sp>
      <p:pic>
        <p:nvPicPr>
          <p:cNvPr id="99" name="Google Shape;99;p15"/>
          <p:cNvPicPr preferRelativeResize="0"/>
          <p:nvPr/>
        </p:nvPicPr>
        <p:blipFill rotWithShape="1">
          <a:blip r:embed="rId3">
            <a:alphaModFix/>
          </a:blip>
          <a:srcRect b="0" l="0" r="0" t="0"/>
          <a:stretch/>
        </p:blipFill>
        <p:spPr>
          <a:xfrm>
            <a:off x="5713500" y="1248775"/>
            <a:ext cx="3358774" cy="2134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990"/>
              <a:buFont typeface="Arial"/>
              <a:buNone/>
            </a:pPr>
            <a:r>
              <a:rPr lang="en" sz="3010"/>
              <a:t>Difference between myths and beliefs</a:t>
            </a:r>
            <a:endParaRPr sz="3010"/>
          </a:p>
          <a:p>
            <a:pPr indent="0" lvl="0" marL="0" rtl="0" algn="l">
              <a:lnSpc>
                <a:spcPct val="100000"/>
              </a:lnSpc>
              <a:spcBef>
                <a:spcPts val="0"/>
              </a:spcBef>
              <a:spcAft>
                <a:spcPts val="0"/>
              </a:spcAft>
              <a:buSzPts val="990"/>
              <a:buNone/>
            </a:pPr>
            <a:r>
              <a:t/>
            </a:r>
            <a:endParaRPr sz="2700"/>
          </a:p>
        </p:txBody>
      </p:sp>
      <p:graphicFrame>
        <p:nvGraphicFramePr>
          <p:cNvPr id="105" name="Google Shape;105;p16"/>
          <p:cNvGraphicFramePr/>
          <p:nvPr/>
        </p:nvGraphicFramePr>
        <p:xfrm>
          <a:off x="952500" y="1162247"/>
          <a:ext cx="3000000" cy="3000000"/>
        </p:xfrm>
        <a:graphic>
          <a:graphicData uri="http://schemas.openxmlformats.org/drawingml/2006/table">
            <a:tbl>
              <a:tblPr>
                <a:noFill/>
                <a:tableStyleId>{A44122FB-B56D-4C6D-B5E2-1E07B6AA2E77}</a:tableStyleId>
              </a:tblPr>
              <a:tblGrid>
                <a:gridCol w="3619500"/>
                <a:gridCol w="3619500"/>
              </a:tblGrid>
              <a:tr h="4180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MYTHS</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BELIEFS</a:t>
                      </a:r>
                      <a:endParaRPr b="1" sz="1400" u="none" cap="none" strike="noStrike"/>
                    </a:p>
                  </a:txBody>
                  <a:tcPr marT="91425" marB="91425" marR="91425" marL="91425"/>
                </a:tc>
              </a:tr>
              <a:tr h="1200500">
                <a:tc>
                  <a:txBody>
                    <a:bodyPr/>
                    <a:lstStyle/>
                    <a:p>
                      <a:pPr indent="0" lvl="0" marL="0" marR="0" rtl="0" algn="l">
                        <a:lnSpc>
                          <a:spcPct val="100000"/>
                        </a:lnSpc>
                        <a:spcBef>
                          <a:spcPts val="0"/>
                        </a:spcBef>
                        <a:spcAft>
                          <a:spcPts val="0"/>
                        </a:spcAft>
                        <a:buClr>
                          <a:srgbClr val="000000"/>
                        </a:buClr>
                        <a:buSzPts val="1500"/>
                        <a:buFont typeface="Arial"/>
                        <a:buNone/>
                      </a:pPr>
                      <a:r>
                        <a:rPr b="1" lang="en" sz="1500" u="none" cap="none" strike="noStrike">
                          <a:solidFill>
                            <a:srgbClr val="282829"/>
                          </a:solidFill>
                          <a:latin typeface="Roboto"/>
                          <a:ea typeface="Roboto"/>
                          <a:cs typeface="Roboto"/>
                          <a:sym typeface="Roboto"/>
                        </a:rPr>
                        <a:t>Myths</a:t>
                      </a:r>
                      <a:r>
                        <a:rPr lang="en" sz="1500" u="none" cap="none" strike="noStrike">
                          <a:solidFill>
                            <a:srgbClr val="282829"/>
                          </a:solidFill>
                          <a:latin typeface="Roboto"/>
                          <a:ea typeface="Roboto"/>
                          <a:cs typeface="Roboto"/>
                          <a:sym typeface="Roboto"/>
                        </a:rPr>
                        <a:t> can be stories, seen realities, or recorded imaginations that people tell to other people so that they can make them believe in their perceptions.</a:t>
                      </a:r>
                      <a:endParaRPr sz="1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b="1" lang="en" sz="1500" u="none" cap="none" strike="noStrike">
                          <a:solidFill>
                            <a:srgbClr val="282829"/>
                          </a:solidFill>
                          <a:latin typeface="Roboto"/>
                          <a:ea typeface="Roboto"/>
                          <a:cs typeface="Roboto"/>
                          <a:sym typeface="Roboto"/>
                        </a:rPr>
                        <a:t>Beliefs</a:t>
                      </a:r>
                      <a:r>
                        <a:rPr lang="en" sz="1500" u="none" cap="none" strike="noStrike">
                          <a:solidFill>
                            <a:srgbClr val="282829"/>
                          </a:solidFill>
                          <a:latin typeface="Roboto"/>
                          <a:ea typeface="Roboto"/>
                          <a:cs typeface="Roboto"/>
                          <a:sym typeface="Roboto"/>
                        </a:rPr>
                        <a:t> are more like personal truths regardless of what other people think we consider beliefs that we have as true, they play a part in the way we think. </a:t>
                      </a:r>
                      <a:endParaRPr sz="1500" u="none" cap="none" strike="noStrike"/>
                    </a:p>
                  </a:txBody>
                  <a:tcPr marT="91425" marB="91425" marR="91425" marL="91425"/>
                </a:tc>
              </a:tr>
              <a:tr h="1200500">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rgbClr val="282829"/>
                          </a:solidFill>
                          <a:highlight>
                            <a:srgbClr val="FFFFFF"/>
                          </a:highlight>
                          <a:latin typeface="Roboto"/>
                          <a:ea typeface="Roboto"/>
                          <a:cs typeface="Roboto"/>
                          <a:sym typeface="Roboto"/>
                        </a:rPr>
                        <a:t>Myths once formed in beliefs travel to places with the people. Myths also tell about the beliefs that persisted in the culture of societies.</a:t>
                      </a:r>
                      <a:endParaRPr sz="1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rgbClr val="282829"/>
                          </a:solidFill>
                          <a:highlight>
                            <a:srgbClr val="FFFFFF"/>
                          </a:highlight>
                          <a:latin typeface="Roboto"/>
                          <a:ea typeface="Roboto"/>
                          <a:cs typeface="Roboto"/>
                          <a:sym typeface="Roboto"/>
                        </a:rPr>
                        <a:t>Beliefs are generally formed by our experiences, inferences, and deductions or by accepting what others tell us to be true.</a:t>
                      </a:r>
                      <a:endParaRPr sz="1500" u="none" cap="none" strike="noStrike"/>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a:t>Myths about India</a:t>
            </a:r>
            <a:endParaRPr/>
          </a:p>
        </p:txBody>
      </p:sp>
      <p:sp>
        <p:nvSpPr>
          <p:cNvPr id="111" name="Google Shape;111;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23850" lvl="0" marL="457200" rtl="0" algn="l">
              <a:lnSpc>
                <a:spcPct val="135714"/>
              </a:lnSpc>
              <a:spcBef>
                <a:spcPts val="0"/>
              </a:spcBef>
              <a:spcAft>
                <a:spcPts val="0"/>
              </a:spcAft>
              <a:buClr>
                <a:srgbClr val="333333"/>
              </a:buClr>
              <a:buSzPts val="1500"/>
              <a:buFont typeface="Lora"/>
              <a:buAutoNum type="arabicPeriod"/>
            </a:pPr>
            <a:r>
              <a:rPr b="1" lang="en" sz="1500">
                <a:solidFill>
                  <a:srgbClr val="333333"/>
                </a:solidFill>
                <a:highlight>
                  <a:srgbClr val="FFFFFF"/>
                </a:highlight>
                <a:latin typeface="Lora"/>
                <a:ea typeface="Lora"/>
                <a:cs typeface="Lora"/>
                <a:sym typeface="Lora"/>
              </a:rPr>
              <a:t>India is a poor country.</a:t>
            </a:r>
            <a:r>
              <a:rPr lang="en" sz="1500">
                <a:solidFill>
                  <a:srgbClr val="333333"/>
                </a:solidFill>
                <a:highlight>
                  <a:srgbClr val="FFFFFF"/>
                </a:highlight>
                <a:latin typeface="Lora"/>
                <a:ea typeface="Lora"/>
                <a:cs typeface="Lora"/>
                <a:sym typeface="Lora"/>
              </a:rPr>
              <a:t> Poverty is one part of India; it doesn’t define the entire country. Visiting DLF Emporio, Delhi’s answer to LA’s Rodeo Drive might give you a whole new perspective.</a:t>
            </a:r>
            <a:endParaRPr sz="1500">
              <a:solidFill>
                <a:srgbClr val="333333"/>
              </a:solidFill>
              <a:highlight>
                <a:srgbClr val="FFFFFF"/>
              </a:highlight>
              <a:latin typeface="Lora"/>
              <a:ea typeface="Lora"/>
              <a:cs typeface="Lora"/>
              <a:sym typeface="Lora"/>
            </a:endParaRPr>
          </a:p>
          <a:p>
            <a:pPr indent="-323850" lvl="0" marL="457200" rtl="0" algn="l">
              <a:lnSpc>
                <a:spcPct val="135714"/>
              </a:lnSpc>
              <a:spcBef>
                <a:spcPts val="0"/>
              </a:spcBef>
              <a:spcAft>
                <a:spcPts val="0"/>
              </a:spcAft>
              <a:buClr>
                <a:srgbClr val="333333"/>
              </a:buClr>
              <a:buSzPts val="1500"/>
              <a:buFont typeface="Lora"/>
              <a:buAutoNum type="arabicPeriod"/>
            </a:pPr>
            <a:r>
              <a:rPr b="1" lang="en" sz="1500">
                <a:solidFill>
                  <a:srgbClr val="333333"/>
                </a:solidFill>
                <a:highlight>
                  <a:srgbClr val="FFFFFF"/>
                </a:highlight>
                <a:latin typeface="Lora"/>
                <a:ea typeface="Lora"/>
                <a:cs typeface="Lora"/>
                <a:sym typeface="Lora"/>
              </a:rPr>
              <a:t>Traveling in India is dangerous </a:t>
            </a:r>
            <a:r>
              <a:rPr lang="en" sz="1500">
                <a:solidFill>
                  <a:srgbClr val="333333"/>
                </a:solidFill>
                <a:highlight>
                  <a:srgbClr val="FFFFFF"/>
                </a:highlight>
                <a:latin typeface="Lora"/>
                <a:ea typeface="Lora"/>
                <a:cs typeface="Lora"/>
                <a:sym typeface="Lora"/>
              </a:rPr>
              <a:t>But so is Compton, but that doesn’t make the entire U.S. dangerous. Yes, parts of India should be toured with caution, such as the volatile Kashmir region, but for the most part, India is just as dangerous as you make it</a:t>
            </a:r>
            <a:endParaRPr sz="1500">
              <a:solidFill>
                <a:srgbClr val="333333"/>
              </a:solidFill>
              <a:highlight>
                <a:srgbClr val="FFFFFF"/>
              </a:highlight>
              <a:latin typeface="Lora"/>
              <a:ea typeface="Lora"/>
              <a:cs typeface="Lora"/>
              <a:sym typeface="Lora"/>
            </a:endParaRPr>
          </a:p>
          <a:p>
            <a:pPr indent="-323850" lvl="0" marL="457200" rtl="0" algn="l">
              <a:lnSpc>
                <a:spcPct val="135714"/>
              </a:lnSpc>
              <a:spcBef>
                <a:spcPts val="0"/>
              </a:spcBef>
              <a:spcAft>
                <a:spcPts val="0"/>
              </a:spcAft>
              <a:buClr>
                <a:srgbClr val="333333"/>
              </a:buClr>
              <a:buSzPts val="1500"/>
              <a:buFont typeface="Lora"/>
              <a:buAutoNum type="arabicPeriod"/>
            </a:pPr>
            <a:r>
              <a:rPr b="1" lang="en" sz="1500">
                <a:solidFill>
                  <a:srgbClr val="333333"/>
                </a:solidFill>
                <a:highlight>
                  <a:srgbClr val="FFFFFF"/>
                </a:highlight>
                <a:latin typeface="Lora"/>
                <a:ea typeface="Lora"/>
                <a:cs typeface="Lora"/>
                <a:sym typeface="Lora"/>
              </a:rPr>
              <a:t>If you’ve seen the Taj Mahal, you’ve seen India.</a:t>
            </a:r>
            <a:r>
              <a:rPr lang="en" sz="1500">
                <a:solidFill>
                  <a:srgbClr val="333333"/>
                </a:solidFill>
                <a:highlight>
                  <a:srgbClr val="FFFFFF"/>
                </a:highlight>
                <a:latin typeface="Lora"/>
                <a:ea typeface="Lora"/>
                <a:cs typeface="Lora"/>
                <a:sym typeface="Lora"/>
              </a:rPr>
              <a:t> You couldn’t be more wrong. Yes, the Taj Mahal is beautiful, and it’s the face of India to many. It was to me. But as the world’s 7th largest country with a history that spans thousands of years, there can’t possibly be only one site worth visiting.</a:t>
            </a:r>
            <a:endParaRPr sz="1500">
              <a:solidFill>
                <a:srgbClr val="2021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33000"/>
              <a:buFont typeface="Arial"/>
              <a:buNone/>
            </a:pPr>
            <a:r>
              <a:rPr lang="en"/>
              <a:t>Myths about India</a:t>
            </a:r>
            <a:endParaRPr/>
          </a:p>
        </p:txBody>
      </p:sp>
      <p:sp>
        <p:nvSpPr>
          <p:cNvPr id="117" name="Google Shape;117;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35714"/>
              </a:lnSpc>
              <a:spcBef>
                <a:spcPts val="0"/>
              </a:spcBef>
              <a:spcAft>
                <a:spcPts val="0"/>
              </a:spcAft>
              <a:buSzPct val="110974"/>
              <a:buNone/>
            </a:pPr>
            <a:r>
              <a:rPr b="1" lang="en" sz="6487">
                <a:solidFill>
                  <a:srgbClr val="333333"/>
                </a:solidFill>
                <a:highlight>
                  <a:srgbClr val="FFFFFF"/>
                </a:highlight>
                <a:latin typeface="Times New Roman"/>
                <a:ea typeface="Times New Roman"/>
                <a:cs typeface="Times New Roman"/>
                <a:sym typeface="Times New Roman"/>
              </a:rPr>
              <a:t>4.  Indians don’t speak English.</a:t>
            </a:r>
            <a:r>
              <a:rPr lang="en" sz="6487">
                <a:solidFill>
                  <a:srgbClr val="333333"/>
                </a:solidFill>
                <a:highlight>
                  <a:srgbClr val="FFFFFF"/>
                </a:highlight>
                <a:latin typeface="Times New Roman"/>
                <a:ea typeface="Times New Roman"/>
                <a:cs typeface="Times New Roman"/>
                <a:sym typeface="Times New Roman"/>
              </a:rPr>
              <a:t> Sure, their accent is different, and maybe not the most pleasant-sounding, but it’s still English. English is actually one of the country’s official languages. It’s the language of the law. </a:t>
            </a:r>
            <a:endParaRPr sz="6487">
              <a:solidFill>
                <a:srgbClr val="333333"/>
              </a:solidFill>
              <a:highlight>
                <a:srgbClr val="FFFFFF"/>
              </a:highlight>
              <a:latin typeface="Times New Roman"/>
              <a:ea typeface="Times New Roman"/>
              <a:cs typeface="Times New Roman"/>
              <a:sym typeface="Times New Roman"/>
            </a:endParaRPr>
          </a:p>
          <a:p>
            <a:pPr indent="0" lvl="0" marL="0" rtl="0" algn="l">
              <a:lnSpc>
                <a:spcPct val="135714"/>
              </a:lnSpc>
              <a:spcBef>
                <a:spcPts val="1100"/>
              </a:spcBef>
              <a:spcAft>
                <a:spcPts val="0"/>
              </a:spcAft>
              <a:buSzPct val="110974"/>
              <a:buNone/>
            </a:pPr>
            <a:r>
              <a:rPr lang="en" sz="6487">
                <a:solidFill>
                  <a:srgbClr val="333333"/>
                </a:solidFill>
                <a:highlight>
                  <a:srgbClr val="FFFFFF"/>
                </a:highlight>
                <a:latin typeface="Times New Roman"/>
                <a:ea typeface="Times New Roman"/>
                <a:cs typeface="Times New Roman"/>
                <a:sym typeface="Times New Roman"/>
              </a:rPr>
              <a:t>5. </a:t>
            </a:r>
            <a:r>
              <a:rPr b="1" lang="en" sz="6487">
                <a:solidFill>
                  <a:srgbClr val="333333"/>
                </a:solidFill>
                <a:highlight>
                  <a:srgbClr val="FFFFFF"/>
                </a:highlight>
                <a:latin typeface="Times New Roman"/>
                <a:ea typeface="Times New Roman"/>
                <a:cs typeface="Times New Roman"/>
                <a:sym typeface="Times New Roman"/>
              </a:rPr>
              <a:t>All Indians are vegetarians.</a:t>
            </a:r>
            <a:r>
              <a:rPr lang="en" sz="6487">
                <a:solidFill>
                  <a:srgbClr val="333333"/>
                </a:solidFill>
                <a:highlight>
                  <a:srgbClr val="FFFFFF"/>
                </a:highlight>
                <a:latin typeface="Times New Roman"/>
                <a:ea typeface="Times New Roman"/>
                <a:cs typeface="Times New Roman"/>
                <a:sym typeface="Times New Roman"/>
              </a:rPr>
              <a:t> If that were true, why is chicken tikka masala one of the most famous dishes? It’s probably much easier to find a vegetarian joint in India than the Western world, but yummy dishes with chicken, fish, lamb, and the likes have found fans in many Indians.</a:t>
            </a:r>
            <a:endParaRPr sz="6487">
              <a:solidFill>
                <a:srgbClr val="333333"/>
              </a:solidFill>
              <a:highlight>
                <a:srgbClr val="FFFFFF"/>
              </a:highlight>
              <a:latin typeface="Times New Roman"/>
              <a:ea typeface="Times New Roman"/>
              <a:cs typeface="Times New Roman"/>
              <a:sym typeface="Times New Roman"/>
            </a:endParaRPr>
          </a:p>
          <a:p>
            <a:pPr indent="0" lvl="0" marL="0" rtl="0" algn="l">
              <a:lnSpc>
                <a:spcPct val="135714"/>
              </a:lnSpc>
              <a:spcBef>
                <a:spcPts val="1100"/>
              </a:spcBef>
              <a:spcAft>
                <a:spcPts val="0"/>
              </a:spcAft>
              <a:buSzPct val="110974"/>
              <a:buNone/>
            </a:pPr>
            <a:r>
              <a:rPr lang="en" sz="6487">
                <a:solidFill>
                  <a:srgbClr val="333333"/>
                </a:solidFill>
                <a:highlight>
                  <a:srgbClr val="FFFFFF"/>
                </a:highlight>
                <a:latin typeface="Times New Roman"/>
                <a:ea typeface="Times New Roman"/>
                <a:cs typeface="Times New Roman"/>
                <a:sym typeface="Times New Roman"/>
              </a:rPr>
              <a:t>6.  </a:t>
            </a:r>
            <a:r>
              <a:rPr b="1" lang="en" sz="6487">
                <a:solidFill>
                  <a:srgbClr val="333333"/>
                </a:solidFill>
                <a:highlight>
                  <a:srgbClr val="FFFFFF"/>
                </a:highlight>
                <a:latin typeface="Times New Roman"/>
                <a:ea typeface="Times New Roman"/>
                <a:cs typeface="Times New Roman"/>
                <a:sym typeface="Times New Roman"/>
              </a:rPr>
              <a:t>Hinduism is the only religion in India.</a:t>
            </a:r>
            <a:r>
              <a:rPr lang="en" sz="6487">
                <a:solidFill>
                  <a:srgbClr val="333333"/>
                </a:solidFill>
                <a:highlight>
                  <a:srgbClr val="FFFFFF"/>
                </a:highlight>
                <a:latin typeface="Times New Roman"/>
                <a:ea typeface="Times New Roman"/>
                <a:cs typeface="Times New Roman"/>
                <a:sym typeface="Times New Roman"/>
              </a:rPr>
              <a:t> There is a majority culture of Hindus, most definitely. But there are also many Muslims, Christians, Catholics, Jews, etc. represented. Not everyone you meet will be a Hindu. In fact, even Atheism is on the rise.</a:t>
            </a:r>
            <a:endParaRPr sz="6487">
              <a:solidFill>
                <a:srgbClr val="333333"/>
              </a:solidFill>
              <a:highlight>
                <a:srgbClr val="FFFFFF"/>
              </a:highlight>
              <a:latin typeface="Times New Roman"/>
              <a:ea typeface="Times New Roman"/>
              <a:cs typeface="Times New Roman"/>
              <a:sym typeface="Times New Roman"/>
            </a:endParaRPr>
          </a:p>
          <a:p>
            <a:pPr indent="0" lvl="0" marL="0" rtl="0" algn="l">
              <a:lnSpc>
                <a:spcPct val="135714"/>
              </a:lnSpc>
              <a:spcBef>
                <a:spcPts val="1100"/>
              </a:spcBef>
              <a:spcAft>
                <a:spcPts val="0"/>
              </a:spcAft>
              <a:buSzPct val="211329"/>
              <a:buNone/>
            </a:pPr>
            <a:r>
              <a:t/>
            </a:r>
            <a:endParaRPr sz="3407">
              <a:solidFill>
                <a:srgbClr val="333333"/>
              </a:solidFill>
              <a:highlight>
                <a:srgbClr val="FFFFFF"/>
              </a:highlight>
              <a:latin typeface="Times New Roman"/>
              <a:ea typeface="Times New Roman"/>
              <a:cs typeface="Times New Roman"/>
              <a:sym typeface="Times New Roman"/>
            </a:endParaRPr>
          </a:p>
          <a:p>
            <a:pPr indent="0" lvl="0" marL="0" rtl="0" algn="l">
              <a:lnSpc>
                <a:spcPct val="135714"/>
              </a:lnSpc>
              <a:spcBef>
                <a:spcPts val="1100"/>
              </a:spcBef>
              <a:spcAft>
                <a:spcPts val="0"/>
              </a:spcAft>
              <a:buSzPts val="1800"/>
              <a:buNone/>
            </a:pPr>
            <a:r>
              <a:t/>
            </a:r>
            <a:endParaRPr sz="1500">
              <a:solidFill>
                <a:srgbClr val="333333"/>
              </a:solidFill>
              <a:highlight>
                <a:srgbClr val="FFFFFF"/>
              </a:highlight>
              <a:latin typeface="Lora"/>
              <a:ea typeface="Lora"/>
              <a:cs typeface="Lora"/>
              <a:sym typeface="Lora"/>
            </a:endParaRPr>
          </a:p>
          <a:p>
            <a:pPr indent="0" lvl="0" marL="457200" rtl="0" algn="l">
              <a:lnSpc>
                <a:spcPct val="115000"/>
              </a:lnSpc>
              <a:spcBef>
                <a:spcPts val="11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Religious myths in India</a:t>
            </a:r>
            <a:endParaRPr/>
          </a:p>
        </p:txBody>
      </p:sp>
      <p:sp>
        <p:nvSpPr>
          <p:cNvPr id="123" name="Google Shape;123;p1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800"/>
              </a:spcBef>
              <a:spcAft>
                <a:spcPts val="0"/>
              </a:spcAft>
              <a:buSzPts val="1800"/>
              <a:buAutoNum type="arabicPeriod"/>
            </a:pPr>
            <a:r>
              <a:rPr b="1" lang="en" sz="1500">
                <a:solidFill>
                  <a:srgbClr val="121416"/>
                </a:solidFill>
                <a:highlight>
                  <a:srgbClr val="FFFFFF"/>
                </a:highlight>
                <a:latin typeface="Arial"/>
                <a:ea typeface="Arial"/>
                <a:cs typeface="Arial"/>
                <a:sym typeface="Arial"/>
              </a:rPr>
              <a:t>Kali Yuga</a:t>
            </a:r>
            <a:endParaRPr b="1" sz="1500">
              <a:solidFill>
                <a:srgbClr val="121416"/>
              </a:solidFill>
              <a:highlight>
                <a:srgbClr val="FFFFFF"/>
              </a:highlight>
              <a:latin typeface="Arial"/>
              <a:ea typeface="Arial"/>
              <a:cs typeface="Arial"/>
              <a:sym typeface="Arial"/>
            </a:endParaRPr>
          </a:p>
          <a:p>
            <a:pPr indent="0" lvl="0" marL="457200" rtl="0" algn="l">
              <a:lnSpc>
                <a:spcPct val="155556"/>
              </a:lnSpc>
              <a:spcBef>
                <a:spcPts val="1500"/>
              </a:spcBef>
              <a:spcAft>
                <a:spcPts val="0"/>
              </a:spcAft>
              <a:buSzPts val="1800"/>
              <a:buNone/>
            </a:pPr>
            <a:r>
              <a:rPr lang="en" sz="1400">
                <a:solidFill>
                  <a:srgbClr val="121416"/>
                </a:solidFill>
                <a:highlight>
                  <a:srgbClr val="FFFFFF"/>
                </a:highlight>
                <a:latin typeface="Arial"/>
                <a:ea typeface="Arial"/>
                <a:cs typeface="Arial"/>
                <a:sym typeface="Arial"/>
              </a:rPr>
              <a:t>In Hinduism, there are four distinct epochs, or </a:t>
            </a:r>
            <a:r>
              <a:rPr i="1" lang="en" sz="1400">
                <a:solidFill>
                  <a:srgbClr val="121416"/>
                </a:solidFill>
                <a:highlight>
                  <a:srgbClr val="FFFFFF"/>
                </a:highlight>
                <a:latin typeface="Arial"/>
                <a:ea typeface="Arial"/>
                <a:cs typeface="Arial"/>
                <a:sym typeface="Arial"/>
              </a:rPr>
              <a:t>yugas,</a:t>
            </a:r>
            <a:r>
              <a:rPr lang="en" sz="1400">
                <a:solidFill>
                  <a:srgbClr val="121416"/>
                </a:solidFill>
                <a:highlight>
                  <a:srgbClr val="FFFFFF"/>
                </a:highlight>
                <a:latin typeface="Arial"/>
                <a:ea typeface="Arial"/>
                <a:cs typeface="Arial"/>
                <a:sym typeface="Arial"/>
              </a:rPr>
              <a:t> and we are currently living in the fourth stage called the Kali Yuga. This era started in 3102 BC when Lord Krishna left the earth for his heavenly abode after the great Mahabharata War and thus began the degeneration of human civilization. The ancient Hindu texts of Puranas characterized Kali Yuga as being dominated by avarice, hatred, intolerance, lust and corruption. In this dark age, the average human lifespan is the shortest, lasting about 70 years whereas, in the first era of Satya Yuga, life expectancy was as long as 4,000 years.</a:t>
            </a:r>
            <a:endParaRPr sz="1400">
              <a:solidFill>
                <a:srgbClr val="121416"/>
              </a:solidFill>
              <a:highlight>
                <a:srgbClr val="FFFFFF"/>
              </a:highlight>
              <a:latin typeface="Arial"/>
              <a:ea typeface="Arial"/>
              <a:cs typeface="Arial"/>
              <a:sym typeface="Arial"/>
            </a:endParaRPr>
          </a:p>
          <a:p>
            <a:pPr indent="0" lvl="0" marL="457200" rtl="0" algn="l">
              <a:lnSpc>
                <a:spcPct val="115000"/>
              </a:lnSpc>
              <a:spcBef>
                <a:spcPts val="23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311700" y="409000"/>
            <a:ext cx="8520600" cy="4159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t>2.  </a:t>
            </a:r>
            <a:r>
              <a:rPr b="1" lang="en" sz="1500">
                <a:solidFill>
                  <a:srgbClr val="121416"/>
                </a:solidFill>
                <a:highlight>
                  <a:srgbClr val="FFFFFF"/>
                </a:highlight>
                <a:latin typeface="Arial"/>
                <a:ea typeface="Arial"/>
                <a:cs typeface="Arial"/>
                <a:sym typeface="Arial"/>
              </a:rPr>
              <a:t>Goddess Durga</a:t>
            </a:r>
            <a:endParaRPr b="1" sz="1500">
              <a:solidFill>
                <a:srgbClr val="1214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500">
                <a:solidFill>
                  <a:srgbClr val="121416"/>
                </a:solidFill>
                <a:highlight>
                  <a:srgbClr val="FFFFFF"/>
                </a:highlight>
                <a:latin typeface="Arial"/>
                <a:ea typeface="Arial"/>
                <a:cs typeface="Arial"/>
                <a:sym typeface="Arial"/>
              </a:rPr>
              <a:t>     </a:t>
            </a:r>
            <a:r>
              <a:rPr lang="en" sz="2000">
                <a:solidFill>
                  <a:srgbClr val="121416"/>
                </a:solidFill>
                <a:highlight>
                  <a:srgbClr val="FFFFFF"/>
                </a:highlight>
                <a:latin typeface="Arial"/>
                <a:ea typeface="Arial"/>
                <a:cs typeface="Arial"/>
                <a:sym typeface="Arial"/>
              </a:rPr>
              <a:t> </a:t>
            </a:r>
            <a:r>
              <a:rPr lang="en" sz="1400">
                <a:solidFill>
                  <a:srgbClr val="121416"/>
                </a:solidFill>
                <a:highlight>
                  <a:srgbClr val="FFFFFF"/>
                </a:highlight>
                <a:latin typeface="Arial"/>
                <a:ea typeface="Arial"/>
                <a:cs typeface="Arial"/>
                <a:sym typeface="Arial"/>
              </a:rPr>
              <a:t>At the same time, Indian mythology also has fierce warrior goddesses, like Durga, who is the       destroyer of evil. But Durga is also known to be kind and nurturing like a mother figure when she needs to be. In the eastern states of India, like West Bengal, the Hindu festival of Dussehra is centred around a legend surrounding Durga. The celebrations commemorate the homecoming of the goddess after defeating the buffalo demon Mahishasura, who was blessed with a gift that no male could ever kill him.</a:t>
            </a:r>
            <a:endParaRPr sz="1400">
              <a:solidFill>
                <a:srgbClr val="121416"/>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en"/>
              <a:t>3. </a:t>
            </a:r>
            <a:r>
              <a:rPr b="1" lang="en" sz="1500">
                <a:solidFill>
                  <a:srgbClr val="121416"/>
                </a:solidFill>
                <a:highlight>
                  <a:srgbClr val="FFFFFF"/>
                </a:highlight>
                <a:latin typeface="Arial"/>
                <a:ea typeface="Arial"/>
                <a:cs typeface="Arial"/>
                <a:sym typeface="Arial"/>
              </a:rPr>
              <a:t>Ram Setu Bridge</a:t>
            </a:r>
            <a:endParaRPr b="1" sz="1500">
              <a:solidFill>
                <a:srgbClr val="121416"/>
              </a:solidFill>
              <a:highlight>
                <a:srgbClr val="FFFFFF"/>
              </a:highlight>
              <a:latin typeface="Arial"/>
              <a:ea typeface="Arial"/>
              <a:cs typeface="Arial"/>
              <a:sym typeface="Arial"/>
            </a:endParaRPr>
          </a:p>
          <a:p>
            <a:pPr indent="0" lvl="0" marL="0" rtl="0" algn="l">
              <a:lnSpc>
                <a:spcPct val="155556"/>
              </a:lnSpc>
              <a:spcBef>
                <a:spcPts val="1200"/>
              </a:spcBef>
              <a:spcAft>
                <a:spcPts val="0"/>
              </a:spcAft>
              <a:buSzPts val="1800"/>
              <a:buNone/>
            </a:pPr>
            <a:r>
              <a:rPr lang="en" sz="1400">
                <a:solidFill>
                  <a:srgbClr val="121416"/>
                </a:solidFill>
                <a:highlight>
                  <a:srgbClr val="FFFFFF"/>
                </a:highlight>
                <a:latin typeface="Arial"/>
                <a:ea typeface="Arial"/>
                <a:cs typeface="Arial"/>
                <a:sym typeface="Arial"/>
              </a:rPr>
              <a:t>Adam’s Bridge, most commonly known as Ram Setu Bridge, connects Pamban Island near Rameshwaram in India and Mannar Island off Sri Lanka. According to the Hindu epic, </a:t>
            </a:r>
            <a:r>
              <a:rPr i="1" lang="en" sz="1400">
                <a:solidFill>
                  <a:srgbClr val="121416"/>
                </a:solidFill>
                <a:highlight>
                  <a:srgbClr val="FFFFFF"/>
                </a:highlight>
                <a:latin typeface="Arial"/>
                <a:ea typeface="Arial"/>
                <a:cs typeface="Arial"/>
                <a:sym typeface="Arial"/>
              </a:rPr>
              <a:t>Ramayana</a:t>
            </a:r>
            <a:r>
              <a:rPr lang="en" sz="1400">
                <a:solidFill>
                  <a:srgbClr val="121416"/>
                </a:solidFill>
                <a:highlight>
                  <a:srgbClr val="FFFFFF"/>
                </a:highlight>
                <a:latin typeface="Arial"/>
                <a:ea typeface="Arial"/>
                <a:cs typeface="Arial"/>
                <a:sym typeface="Arial"/>
              </a:rPr>
              <a:t>, the bridge was built by Lord Rama’s Vanara (ape men) army to help him rescue his wife, Sita, who was a captive under Ravana, the king of Lanka.</a:t>
            </a:r>
            <a:endParaRPr sz="1400">
              <a:solidFill>
                <a:srgbClr val="121416"/>
              </a:solidFill>
              <a:highlight>
                <a:srgbClr val="FFFFFF"/>
              </a:highlight>
              <a:latin typeface="Arial"/>
              <a:ea typeface="Arial"/>
              <a:cs typeface="Arial"/>
              <a:sym typeface="Arial"/>
            </a:endParaRPr>
          </a:p>
          <a:p>
            <a:pPr indent="0" lvl="0" marL="0" rtl="0" algn="l">
              <a:lnSpc>
                <a:spcPct val="115000"/>
              </a:lnSpc>
              <a:spcBef>
                <a:spcPts val="2300"/>
              </a:spcBef>
              <a:spcAft>
                <a:spcPts val="12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Myths about Indian food</a:t>
            </a:r>
            <a:endParaRPr/>
          </a:p>
        </p:txBody>
      </p:sp>
      <p:sp>
        <p:nvSpPr>
          <p:cNvPr id="134" name="Google Shape;134;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0000"/>
              </a:lnSpc>
              <a:spcBef>
                <a:spcPts val="0"/>
              </a:spcBef>
              <a:spcAft>
                <a:spcPts val="0"/>
              </a:spcAft>
              <a:buSzPct val="100000"/>
              <a:buChar char="●"/>
            </a:pPr>
            <a:r>
              <a:rPr b="1" lang="en">
                <a:solidFill>
                  <a:srgbClr val="222222"/>
                </a:solidFill>
                <a:highlight>
                  <a:srgbClr val="FFFFFF"/>
                </a:highlight>
                <a:latin typeface="Arial"/>
                <a:ea typeface="Arial"/>
                <a:cs typeface="Arial"/>
                <a:sym typeface="Arial"/>
              </a:rPr>
              <a:t>Myth 1. Indian food is too spicy and hot</a:t>
            </a:r>
            <a:endParaRPr b="1">
              <a:solidFill>
                <a:srgbClr val="222222"/>
              </a:solidFill>
              <a:highlight>
                <a:srgbClr val="FFFFFF"/>
              </a:highlight>
              <a:latin typeface="Arial"/>
              <a:ea typeface="Arial"/>
              <a:cs typeface="Arial"/>
              <a:sym typeface="Arial"/>
            </a:endParaRPr>
          </a:p>
          <a:p>
            <a:pPr indent="0" lvl="0" marL="457200" rtl="0" algn="l">
              <a:lnSpc>
                <a:spcPct val="110000"/>
              </a:lnSpc>
              <a:spcBef>
                <a:spcPts val="800"/>
              </a:spcBef>
              <a:spcAft>
                <a:spcPts val="0"/>
              </a:spcAft>
              <a:buSzPct val="129729"/>
              <a:buNone/>
            </a:pPr>
            <a:r>
              <a:rPr b="1" lang="en" sz="1500">
                <a:solidFill>
                  <a:srgbClr val="222222"/>
                </a:solidFill>
                <a:highlight>
                  <a:srgbClr val="FFFFFF"/>
                </a:highlight>
                <a:latin typeface="Arial"/>
                <a:ea typeface="Arial"/>
                <a:cs typeface="Arial"/>
                <a:sym typeface="Arial"/>
              </a:rPr>
              <a:t>Fact:</a:t>
            </a:r>
            <a:r>
              <a:rPr lang="en" sz="1500">
                <a:solidFill>
                  <a:srgbClr val="222222"/>
                </a:solidFill>
                <a:highlight>
                  <a:srgbClr val="FFFFFF"/>
                </a:highlight>
                <a:latin typeface="Arial"/>
                <a:ea typeface="Arial"/>
                <a:cs typeface="Arial"/>
                <a:sym typeface="Arial"/>
              </a:rPr>
              <a:t> Indian food is not just about spices but it’s about rich flavors and aromas.</a:t>
            </a:r>
            <a:endParaRPr sz="1500">
              <a:solidFill>
                <a:srgbClr val="222222"/>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SzPct val="149688"/>
              <a:buNone/>
            </a:pPr>
            <a:r>
              <a:rPr lang="en" sz="1300">
                <a:solidFill>
                  <a:srgbClr val="1A1A1A"/>
                </a:solidFill>
                <a:highlight>
                  <a:srgbClr val="FFFFFF"/>
                </a:highlight>
                <a:latin typeface="Arial"/>
                <a:ea typeface="Arial"/>
                <a:cs typeface="Arial"/>
                <a:sym typeface="Arial"/>
              </a:rPr>
              <a:t>Yes, Indian food and spices have a special relationship but authentic Indian food is enriched with a variety of spices, and not every Indian dish is hot and spicy. Many Indian dishes like Saag, Aloo Gobi, or Dals are mild in flavor and tasteful.</a:t>
            </a:r>
            <a:endParaRPr sz="1300">
              <a:solidFill>
                <a:srgbClr val="1A1A1A"/>
              </a:solidFill>
              <a:highlight>
                <a:srgbClr val="FFFFFF"/>
              </a:highlight>
              <a:latin typeface="Arial"/>
              <a:ea typeface="Arial"/>
              <a:cs typeface="Arial"/>
              <a:sym typeface="Arial"/>
            </a:endParaRPr>
          </a:p>
          <a:p>
            <a:pPr indent="-334327" lvl="0" marL="457200" rtl="0" algn="l">
              <a:lnSpc>
                <a:spcPct val="110000"/>
              </a:lnSpc>
              <a:spcBef>
                <a:spcPts val="1500"/>
              </a:spcBef>
              <a:spcAft>
                <a:spcPts val="0"/>
              </a:spcAft>
              <a:buClr>
                <a:srgbClr val="1A1A1A"/>
              </a:buClr>
              <a:buSzPct val="100000"/>
              <a:buChar char="●"/>
            </a:pPr>
            <a:r>
              <a:rPr b="1" lang="en">
                <a:solidFill>
                  <a:srgbClr val="222222"/>
                </a:solidFill>
                <a:highlight>
                  <a:srgbClr val="FFFFFF"/>
                </a:highlight>
                <a:latin typeface="Arial"/>
                <a:ea typeface="Arial"/>
                <a:cs typeface="Arial"/>
                <a:sym typeface="Arial"/>
              </a:rPr>
              <a:t>Myth 2. Everything is curry on Indian cuisine</a:t>
            </a:r>
            <a:endParaRPr b="1">
              <a:solidFill>
                <a:srgbClr val="222222"/>
              </a:solidFill>
              <a:highlight>
                <a:srgbClr val="FFFFFF"/>
              </a:highlight>
              <a:latin typeface="Arial"/>
              <a:ea typeface="Arial"/>
              <a:cs typeface="Arial"/>
              <a:sym typeface="Arial"/>
            </a:endParaRPr>
          </a:p>
          <a:p>
            <a:pPr indent="0" lvl="0" marL="457200" rtl="0" algn="l">
              <a:lnSpc>
                <a:spcPct val="110000"/>
              </a:lnSpc>
              <a:spcBef>
                <a:spcPts val="800"/>
              </a:spcBef>
              <a:spcAft>
                <a:spcPts val="0"/>
              </a:spcAft>
              <a:buSzPct val="129729"/>
              <a:buNone/>
            </a:pPr>
            <a:r>
              <a:rPr b="1" lang="en" sz="1500">
                <a:solidFill>
                  <a:srgbClr val="222222"/>
                </a:solidFill>
                <a:highlight>
                  <a:srgbClr val="FFFFFF"/>
                </a:highlight>
                <a:latin typeface="Arial"/>
                <a:ea typeface="Arial"/>
                <a:cs typeface="Arial"/>
                <a:sym typeface="Arial"/>
              </a:rPr>
              <a:t>Fact: </a:t>
            </a:r>
            <a:r>
              <a:rPr lang="en" sz="1500">
                <a:solidFill>
                  <a:srgbClr val="222222"/>
                </a:solidFill>
                <a:highlight>
                  <a:srgbClr val="FFFFFF"/>
                </a:highlight>
                <a:latin typeface="Arial"/>
                <a:ea typeface="Arial"/>
                <a:cs typeface="Arial"/>
                <a:sym typeface="Arial"/>
              </a:rPr>
              <a:t>Indian food is more than just curry, it has a variety of dishes like sabzis, rotis, biryanis, raitas, pickles, sides, and desserts.</a:t>
            </a:r>
            <a:endParaRPr sz="1500">
              <a:solidFill>
                <a:srgbClr val="222222"/>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SzPct val="149688"/>
              <a:buNone/>
            </a:pPr>
            <a:r>
              <a:rPr lang="en" sz="1300">
                <a:solidFill>
                  <a:srgbClr val="000000"/>
                </a:solidFill>
                <a:highlight>
                  <a:srgbClr val="FFFFFF"/>
                </a:highlight>
                <a:latin typeface="Arial"/>
                <a:ea typeface="Arial"/>
                <a:cs typeface="Arial"/>
                <a:sym typeface="Arial"/>
              </a:rPr>
              <a:t>Most of the time, Indian food is turned down as people think it’s just about curry. But authentic Indian cuisine is beyond it. Sabzis (spicy Indian dishes) made with various fresh vegetables and spices are the main course in Indian cuisine which are enjoyed with various flatbreads. </a:t>
            </a:r>
            <a:endParaRPr sz="1300">
              <a:solidFill>
                <a:srgbClr val="000000"/>
              </a:solidFill>
              <a:highlight>
                <a:srgbClr val="FFFFFF"/>
              </a:highlight>
              <a:latin typeface="Arial"/>
              <a:ea typeface="Arial"/>
              <a:cs typeface="Arial"/>
              <a:sym typeface="Arial"/>
            </a:endParaRPr>
          </a:p>
          <a:p>
            <a:pPr indent="0" lvl="0" marL="457200" rtl="0" algn="l">
              <a:lnSpc>
                <a:spcPct val="115000"/>
              </a:lnSpc>
              <a:spcBef>
                <a:spcPts val="1500"/>
              </a:spcBef>
              <a:spcAft>
                <a:spcPts val="1200"/>
              </a:spcAft>
              <a:buSzPct val="108108"/>
              <a:buNone/>
            </a:pPr>
            <a:r>
              <a:t/>
            </a:r>
            <a:endParaRPr>
              <a:solidFill>
                <a:srgbClr val="1A1A1A"/>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