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58" r:id="rId6"/>
    <p:sldId id="259" r:id="rId7"/>
    <p:sldId id="260" r:id="rId8"/>
    <p:sldId id="261" r:id="rId9"/>
    <p:sldId id="262" r:id="rId10"/>
    <p:sldId id="263" r:id="rId11"/>
    <p:sldId id="268" r:id="rId12"/>
    <p:sldId id="269"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3/31/2017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extLst>
      <p:ext uri="{BB962C8B-B14F-4D97-AF65-F5344CB8AC3E}">
        <p14:creationId xmlns:p14="http://schemas.microsoft.com/office/powerpoint/2010/main" val="334843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920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3/31/2017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255671"/>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578810" y="1905000"/>
            <a:ext cx="709040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000" dirty="0" smtClean="0">
                <a:solidFill>
                  <a:schemeClr val="accent2"/>
                </a:solidFill>
                <a:latin typeface="Candara" pitchFamily="34" charset="0"/>
              </a:rPr>
              <a:t>        </a:t>
            </a:r>
            <a:r>
              <a:rPr lang="en-US" sz="4000" b="1" u="sng" dirty="0" smtClean="0">
                <a:solidFill>
                  <a:schemeClr val="accent2"/>
                </a:solidFill>
                <a:latin typeface="Candara" pitchFamily="34" charset="0"/>
              </a:rPr>
              <a:t>Online Recruitment System</a:t>
            </a:r>
          </a:p>
          <a:p>
            <a:pPr eaLnBrk="1" hangingPunct="1"/>
            <a:endParaRPr lang="en-US" sz="2400" dirty="0">
              <a:solidFill>
                <a:schemeClr val="bg1"/>
              </a:solidFill>
              <a:latin typeface="Candara" pitchFamily="34" charset="0"/>
            </a:endParaRPr>
          </a:p>
          <a:p>
            <a:pPr eaLnBrk="1" hangingPunct="1"/>
            <a:r>
              <a:rPr lang="en-US" sz="2400" dirty="0" smtClean="0">
                <a:solidFill>
                  <a:schemeClr val="bg1"/>
                </a:solidFill>
                <a:latin typeface="Candara" pitchFamily="34" charset="0"/>
              </a:rPr>
              <a:t> </a:t>
            </a:r>
            <a:endParaRPr lang="en-US" sz="24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Screen shots</a:t>
            </a:r>
            <a:endParaRPr lang="en-US" dirty="0">
              <a:solidFill>
                <a:srgbClr val="00B0F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Screen shots</a:t>
            </a:r>
            <a:endParaRPr lang="en-US" dirty="0">
              <a:solidFill>
                <a:srgbClr val="00B0F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Future Enhancements</a:t>
            </a:r>
            <a:endParaRPr lang="en-US" dirty="0">
              <a:solidFill>
                <a:srgbClr val="00B0F0"/>
              </a:solidFill>
            </a:endParaRPr>
          </a:p>
        </p:txBody>
      </p:sp>
      <p:sp>
        <p:nvSpPr>
          <p:cNvPr id="3" name="Content Placeholder 2"/>
          <p:cNvSpPr>
            <a:spLocks noGrp="1"/>
          </p:cNvSpPr>
          <p:nvPr>
            <p:ph idx="1"/>
          </p:nvPr>
        </p:nvSpPr>
        <p:spPr/>
        <p:txBody>
          <a:bodyPr>
            <a:normAutofit fontScale="55000" lnSpcReduction="20000"/>
          </a:bodyPr>
          <a:lstStyle/>
          <a:p>
            <a:endParaRPr lang="en-US" sz="2900" dirty="0" smtClean="0"/>
          </a:p>
          <a:p>
            <a:r>
              <a:rPr lang="en-US" sz="3600" dirty="0" smtClean="0"/>
              <a:t>The three macro economics trends that are seen as fuelling the growth of this industry are:</a:t>
            </a:r>
          </a:p>
          <a:p>
            <a:pPr marL="0" indent="0">
              <a:buNone/>
            </a:pPr>
            <a:endParaRPr lang="en-US" sz="2400" dirty="0"/>
          </a:p>
          <a:p>
            <a:pPr marL="0" indent="0">
              <a:buNone/>
            </a:pPr>
            <a:endParaRPr lang="en-US" sz="2400" dirty="0" smtClean="0"/>
          </a:p>
          <a:p>
            <a:pPr marL="457200" indent="-457200">
              <a:buAutoNum type="arabicPeriod"/>
            </a:pPr>
            <a:r>
              <a:rPr lang="en-US" sz="3600" dirty="0"/>
              <a:t>Shorter employment tenures</a:t>
            </a:r>
          </a:p>
          <a:p>
            <a:pPr marL="457200" indent="-457200">
              <a:buAutoNum type="arabicPeriod"/>
            </a:pPr>
            <a:r>
              <a:rPr lang="en-US" sz="3600" dirty="0"/>
              <a:t>Shrinking labor pools</a:t>
            </a:r>
          </a:p>
          <a:p>
            <a:pPr marL="457200" indent="-457200">
              <a:buAutoNum type="arabicPeriod"/>
            </a:pPr>
            <a:r>
              <a:rPr lang="en-US" sz="3600" dirty="0"/>
              <a:t>Need for technology workers</a:t>
            </a:r>
          </a:p>
          <a:p>
            <a:pPr marL="0" indent="0">
              <a:buNone/>
            </a:pPr>
            <a:endParaRPr lang="en-US" sz="2900" dirty="0" smtClean="0"/>
          </a:p>
          <a:p>
            <a:r>
              <a:rPr lang="en-US" sz="3600" dirty="0"/>
              <a:t>In wake of the new and related </a:t>
            </a:r>
            <a:r>
              <a:rPr lang="en-US" sz="3600" dirty="0" smtClean="0"/>
              <a:t>trends.</a:t>
            </a:r>
          </a:p>
          <a:p>
            <a:endParaRPr lang="en-US" sz="2900" dirty="0"/>
          </a:p>
          <a:p>
            <a:r>
              <a:rPr lang="en-US" sz="3600" dirty="0" smtClean="0"/>
              <a:t>It is imperative for frequent upgrades to a company’s software or web applications to make it easier for clients and employees to address new  business needs.</a:t>
            </a:r>
            <a:endParaRPr lang="en-US" sz="3600" dirty="0"/>
          </a:p>
          <a:p>
            <a:endParaRPr lang="en-US" sz="2400" dirty="0" smtClean="0"/>
          </a:p>
          <a:p>
            <a:pPr marL="0" indent="0">
              <a:buNone/>
            </a:pPr>
            <a:endParaRPr lang="en-US" sz="2400" dirty="0" smtClean="0"/>
          </a:p>
          <a:p>
            <a:pPr marL="0" indent="0">
              <a:buNone/>
            </a:pPr>
            <a:r>
              <a:rPr lang="en-US" sz="2400" dirty="0" smtClean="0"/>
              <a:t> </a:t>
            </a:r>
            <a:endParaRPr lang="en-US" sz="2400" dirty="0"/>
          </a:p>
          <a:p>
            <a:pPr marL="0" indent="0">
              <a:buNone/>
            </a:pPr>
            <a:endParaRPr lang="en-US" sz="2400"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solidFill>
              </a:rPr>
              <a:t>Thank You</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solidFill>
                  <a:schemeClr val="accent2"/>
                </a:solidFill>
              </a:rPr>
              <a:t>                               </a:t>
            </a:r>
            <a:r>
              <a:rPr lang="en-US" sz="3600" dirty="0" smtClean="0">
                <a:solidFill>
                  <a:schemeClr val="accent2"/>
                </a:solidFill>
              </a:rPr>
              <a:t>Any Queries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1000"/>
            <a:ext cx="6685914" cy="5400675"/>
          </a:xfrm>
          <a:prstGeom prst="rect">
            <a:avLst/>
          </a:prstGeom>
        </p:spPr>
      </p:pic>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buClr>
                <a:srgbClr val="00B0F0"/>
              </a:buClr>
              <a:buFont typeface="Wingdings" panose="05000000000000000000" pitchFamily="2" charset="2"/>
              <a:buChar char="Ø"/>
            </a:pPr>
            <a:r>
              <a:rPr lang="en-US" sz="2000" dirty="0" err="1" smtClean="0">
                <a:solidFill>
                  <a:schemeClr val="bg2">
                    <a:lumMod val="50000"/>
                  </a:schemeClr>
                </a:solidFill>
              </a:rPr>
              <a:t>Nishant</a:t>
            </a:r>
            <a:r>
              <a:rPr lang="en-US" sz="2000" dirty="0" smtClean="0">
                <a:solidFill>
                  <a:schemeClr val="bg2">
                    <a:lumMod val="50000"/>
                  </a:schemeClr>
                </a:solidFill>
              </a:rPr>
              <a:t> </a:t>
            </a:r>
            <a:r>
              <a:rPr lang="en-US" sz="2000" dirty="0" err="1" smtClean="0">
                <a:solidFill>
                  <a:schemeClr val="bg2">
                    <a:lumMod val="50000"/>
                  </a:schemeClr>
                </a:solidFill>
              </a:rPr>
              <a:t>Mhatre</a:t>
            </a:r>
            <a:endParaRPr lang="en-US" sz="2000" dirty="0" smtClean="0">
              <a:solidFill>
                <a:schemeClr val="bg2">
                  <a:lumMod val="50000"/>
                </a:schemeClr>
              </a:solidFill>
            </a:endParaRPr>
          </a:p>
          <a:p>
            <a:pPr>
              <a:buClr>
                <a:srgbClr val="00B0F0"/>
              </a:buClr>
              <a:buFont typeface="Wingdings" panose="05000000000000000000" pitchFamily="2" charset="2"/>
              <a:buChar char="Ø"/>
            </a:pPr>
            <a:endParaRPr lang="en-US" sz="2000" dirty="0" smtClean="0">
              <a:solidFill>
                <a:schemeClr val="tx1"/>
              </a:solidFill>
            </a:endParaRPr>
          </a:p>
          <a:p>
            <a:pPr>
              <a:buClr>
                <a:srgbClr val="00B0F0"/>
              </a:buClr>
              <a:buFont typeface="Wingdings" panose="05000000000000000000" pitchFamily="2" charset="2"/>
              <a:buChar char="Ø"/>
            </a:pPr>
            <a:r>
              <a:rPr lang="en-US" sz="2000" dirty="0" err="1" smtClean="0">
                <a:solidFill>
                  <a:schemeClr val="bg2">
                    <a:lumMod val="50000"/>
                  </a:schemeClr>
                </a:solidFill>
              </a:rPr>
              <a:t>Vinay</a:t>
            </a:r>
            <a:r>
              <a:rPr lang="en-US" sz="2000" dirty="0" smtClean="0">
                <a:solidFill>
                  <a:schemeClr val="bg2">
                    <a:lumMod val="50000"/>
                  </a:schemeClr>
                </a:solidFill>
              </a:rPr>
              <a:t> Gupta</a:t>
            </a:r>
          </a:p>
          <a:p>
            <a:pPr>
              <a:buClr>
                <a:srgbClr val="00B0F0"/>
              </a:buClr>
              <a:buFont typeface="Wingdings" panose="05000000000000000000" pitchFamily="2" charset="2"/>
              <a:buChar char="Ø"/>
            </a:pPr>
            <a:endParaRPr lang="en-US" sz="2000" dirty="0"/>
          </a:p>
          <a:p>
            <a:pPr>
              <a:buClr>
                <a:srgbClr val="00B0F0"/>
              </a:buClr>
              <a:buFont typeface="Wingdings" panose="05000000000000000000" pitchFamily="2" charset="2"/>
              <a:buChar char="Ø"/>
            </a:pPr>
            <a:r>
              <a:rPr lang="en-US" sz="2000" dirty="0" smtClean="0">
                <a:solidFill>
                  <a:schemeClr val="bg2">
                    <a:lumMod val="50000"/>
                  </a:schemeClr>
                </a:solidFill>
              </a:rPr>
              <a:t>Vishal Gupta</a:t>
            </a:r>
          </a:p>
          <a:p>
            <a:pPr>
              <a:buClr>
                <a:srgbClr val="00B0F0"/>
              </a:buClr>
              <a:buFont typeface="Wingdings" panose="05000000000000000000" pitchFamily="2" charset="2"/>
              <a:buChar char="Ø"/>
            </a:pPr>
            <a:endParaRPr lang="en-US" sz="2000" dirty="0"/>
          </a:p>
          <a:p>
            <a:pPr>
              <a:buClr>
                <a:srgbClr val="00B0F0"/>
              </a:buClr>
              <a:buFont typeface="Wingdings" panose="05000000000000000000" pitchFamily="2" charset="2"/>
              <a:buChar char="Ø"/>
            </a:pPr>
            <a:r>
              <a:rPr lang="en-US" sz="2000" dirty="0" smtClean="0">
                <a:solidFill>
                  <a:schemeClr val="bg2">
                    <a:lumMod val="50000"/>
                  </a:schemeClr>
                </a:solidFill>
              </a:rPr>
              <a:t>Diksha Gupta</a:t>
            </a:r>
          </a:p>
          <a:p>
            <a:pPr marL="0" indent="0">
              <a:buClr>
                <a:srgbClr val="00B0F0"/>
              </a:buClr>
              <a:buNone/>
            </a:pPr>
            <a:endParaRPr lang="en-US" sz="2000" dirty="0" smtClean="0"/>
          </a:p>
          <a:p>
            <a:pPr>
              <a:buClr>
                <a:srgbClr val="00B0F0"/>
              </a:buClr>
              <a:buFont typeface="Wingdings" panose="05000000000000000000" pitchFamily="2" charset="2"/>
              <a:buChar char="Ø"/>
            </a:pPr>
            <a:r>
              <a:rPr lang="en-US" sz="2000" dirty="0" err="1" smtClean="0">
                <a:solidFill>
                  <a:schemeClr val="bg2">
                    <a:lumMod val="50000"/>
                  </a:schemeClr>
                </a:solidFill>
              </a:rPr>
              <a:t>Shraddha</a:t>
            </a:r>
            <a:r>
              <a:rPr lang="en-US" sz="2000" dirty="0" smtClean="0">
                <a:solidFill>
                  <a:schemeClr val="bg2">
                    <a:lumMod val="50000"/>
                  </a:schemeClr>
                </a:solidFill>
              </a:rPr>
              <a:t> </a:t>
            </a:r>
            <a:r>
              <a:rPr lang="en-US" sz="2000" dirty="0" err="1" smtClean="0">
                <a:solidFill>
                  <a:schemeClr val="bg2">
                    <a:lumMod val="50000"/>
                  </a:schemeClr>
                </a:solidFill>
              </a:rPr>
              <a:t>Surve</a:t>
            </a:r>
            <a:endParaRPr lang="en-US" sz="2000" dirty="0" smtClean="0">
              <a:solidFill>
                <a:schemeClr val="bg2">
                  <a:lumMod val="50000"/>
                </a:schemeClr>
              </a:solidFill>
            </a:endParaRPr>
          </a:p>
          <a:p>
            <a:pPr>
              <a:buClr>
                <a:srgbClr val="00B0F0"/>
              </a:buClr>
              <a:buFont typeface="Wingdings" panose="05000000000000000000" pitchFamily="2" charset="2"/>
              <a:buChar char="Ø"/>
            </a:pPr>
            <a:endParaRPr lang="en-US" sz="2000" dirty="0"/>
          </a:p>
          <a:p>
            <a:pPr>
              <a:buClr>
                <a:srgbClr val="00B0F0"/>
              </a:buClr>
              <a:buFont typeface="Wingdings" panose="05000000000000000000" pitchFamily="2" charset="2"/>
              <a:buChar char="Ø"/>
            </a:pPr>
            <a:r>
              <a:rPr lang="en-US" sz="2000" dirty="0" err="1" smtClean="0">
                <a:solidFill>
                  <a:schemeClr val="bg2">
                    <a:lumMod val="50000"/>
                  </a:schemeClr>
                </a:solidFill>
              </a:rPr>
              <a:t>Priyanka</a:t>
            </a:r>
            <a:r>
              <a:rPr lang="en-US" sz="2000" dirty="0" smtClean="0">
                <a:solidFill>
                  <a:schemeClr val="bg2">
                    <a:lumMod val="50000"/>
                  </a:schemeClr>
                </a:solidFill>
              </a:rPr>
              <a:t> More</a:t>
            </a:r>
          </a:p>
          <a:p>
            <a:pPr>
              <a:buClr>
                <a:srgbClr val="00B0F0"/>
              </a:buClr>
              <a:buFont typeface="Wingdings" panose="05000000000000000000" pitchFamily="2" charset="2"/>
              <a:buChar char="Ø"/>
            </a:pPr>
            <a:endParaRPr lang="en-US" sz="2000" dirty="0" smtClean="0"/>
          </a:p>
          <a:p>
            <a:pPr>
              <a:buClr>
                <a:srgbClr val="00B0F0"/>
              </a:buClr>
              <a:buFont typeface="Wingdings" panose="05000000000000000000" pitchFamily="2" charset="2"/>
              <a:buChar char="Ø"/>
            </a:pPr>
            <a:endParaRPr lang="en-US" sz="2000" dirty="0" smtClean="0"/>
          </a:p>
          <a:p>
            <a:pPr>
              <a:buClr>
                <a:srgbClr val="00B0F0"/>
              </a:buClr>
              <a:buFont typeface="Wingdings" panose="05000000000000000000" pitchFamily="2" charset="2"/>
              <a:buChar char="Ø"/>
            </a:pPr>
            <a:endParaRPr lang="en-US" sz="2000" dirty="0" smtClean="0"/>
          </a:p>
          <a:p>
            <a:pPr>
              <a:buClr>
                <a:srgbClr val="00B0F0"/>
              </a:buClr>
              <a:buFont typeface="Wingdings" panose="05000000000000000000" pitchFamily="2" charset="2"/>
              <a:buChar char="Ø"/>
            </a:pPr>
            <a:endParaRPr lang="en-US" sz="2000" dirty="0" smtClean="0"/>
          </a:p>
          <a:p>
            <a:pPr>
              <a:buClr>
                <a:srgbClr val="00B0F0"/>
              </a:buClr>
              <a:buFont typeface="Wingdings" panose="05000000000000000000" pitchFamily="2" charset="2"/>
              <a:buChar char="Ø"/>
            </a:pPr>
            <a:endParaRPr lang="en-US" sz="2000" dirty="0">
              <a:solidFill>
                <a:schemeClr val="tx1"/>
              </a:solidFill>
            </a:endParaRP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3600" dirty="0" smtClean="0">
                <a:solidFill>
                  <a:srgbClr val="00B0F0"/>
                </a:solidFill>
                <a:latin typeface="Candara" panose="020E0502030303020204" pitchFamily="34" charset="0"/>
                <a:ea typeface="+mj-ea"/>
                <a:cs typeface="+mj-cs"/>
              </a:rPr>
              <a:t>Team Members</a:t>
            </a:r>
            <a:endParaRPr lang="en-US" sz="3600" dirty="0">
              <a:solidFill>
                <a:srgbClr val="00B0F0"/>
              </a:solidFill>
              <a:latin typeface="Candara" panose="020E0502030303020204"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Project Details</a:t>
            </a:r>
            <a:endParaRPr lang="en-US"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endParaRPr lang="en-US" sz="2000" dirty="0" smtClean="0"/>
          </a:p>
          <a:p>
            <a:r>
              <a:rPr lang="en-US" sz="2200" dirty="0" smtClean="0"/>
              <a:t>The Online </a:t>
            </a:r>
            <a:r>
              <a:rPr lang="en-US" sz="2200" dirty="0"/>
              <a:t>Recruitment </a:t>
            </a:r>
            <a:r>
              <a:rPr lang="en-US" sz="2200" dirty="0" smtClean="0"/>
              <a:t>System is developed to enhance the Recruitment which work fully online.</a:t>
            </a:r>
          </a:p>
          <a:p>
            <a:endParaRPr lang="en-US" sz="2000" dirty="0" smtClean="0"/>
          </a:p>
          <a:p>
            <a:r>
              <a:rPr lang="en-US" sz="2200" dirty="0" smtClean="0"/>
              <a:t>Online </a:t>
            </a:r>
            <a:r>
              <a:rPr lang="en-US" sz="2200" dirty="0"/>
              <a:t>Recruitment System allows a job seeker (fresher or a working professional) to log into the application and submit his resume with other academic information. </a:t>
            </a:r>
            <a:endParaRPr lang="en-US" sz="2200" dirty="0" smtClean="0"/>
          </a:p>
          <a:p>
            <a:endParaRPr lang="en-US" sz="2200" dirty="0" smtClean="0"/>
          </a:p>
          <a:p>
            <a:r>
              <a:rPr lang="en-US" sz="2200" dirty="0" smtClean="0"/>
              <a:t>The </a:t>
            </a:r>
            <a:r>
              <a:rPr lang="en-US" sz="2200" dirty="0"/>
              <a:t>job seeker can search for a job with the many given categories</a:t>
            </a:r>
            <a:r>
              <a:rPr lang="en-US" sz="2200" dirty="0" smtClean="0"/>
              <a:t>.</a:t>
            </a:r>
          </a:p>
          <a:p>
            <a:endParaRPr lang="en-US" sz="2200" dirty="0"/>
          </a:p>
          <a:p>
            <a:r>
              <a:rPr lang="en-US" sz="2200" dirty="0"/>
              <a:t> An employer can also sign up and provide the employment details and search for fresher or working professional with the corresponding details</a:t>
            </a:r>
            <a:r>
              <a:rPr lang="en-US" sz="2200" dirty="0" smtClean="0"/>
              <a:t>.</a:t>
            </a:r>
          </a:p>
          <a:p>
            <a:endParaRPr lang="en-US" sz="2200" dirty="0" smtClean="0"/>
          </a:p>
          <a:p>
            <a:r>
              <a:rPr lang="en-US" sz="2200" dirty="0" smtClean="0"/>
              <a:t>Such sites also make it possible for recruiters and companies to post their staffing requirements and view profiles of interested candidates.</a:t>
            </a:r>
          </a:p>
          <a:p>
            <a:endParaRPr lang="en-US" sz="2000" dirty="0" smtClean="0"/>
          </a:p>
          <a:p>
            <a:endParaRPr lang="en-US" sz="2000" dirty="0" smtClean="0"/>
          </a:p>
          <a:p>
            <a:endParaRPr lang="en-US" sz="2000" dirty="0"/>
          </a:p>
          <a:p>
            <a:endParaRPr lang="en-US" sz="2000" dirty="0"/>
          </a:p>
          <a:p>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Diagram Depicting Entire Project</a:t>
            </a:r>
            <a:endParaRPr lang="en-US" dirty="0">
              <a:solidFill>
                <a:srgbClr val="00B0F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Use Case Diagram</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298758"/>
            <a:ext cx="5737715" cy="4827405"/>
          </a:xfr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Class Diagram</a:t>
            </a:r>
            <a:endParaRPr lang="en-US" dirty="0">
              <a:solidFill>
                <a:srgbClr val="00B0F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solidFill>
                  <a:srgbClr val="00B0F0"/>
                </a:solidFill>
              </a:rPr>
              <a:t>Sequence Diagram</a:t>
            </a:r>
            <a:endParaRPr lang="en-US" dirty="0">
              <a:solidFill>
                <a:srgbClr val="00B0F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87362"/>
            <a:ext cx="7772400" cy="5638801"/>
          </a:xfrm>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Activity Diagram</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054" y="1600200"/>
            <a:ext cx="3767892" cy="4525963"/>
          </a:xfrm>
        </p:spPr>
      </p:pic>
    </p:spTree>
    <p:extLst>
      <p:ext uri="{BB962C8B-B14F-4D97-AF65-F5344CB8AC3E}">
        <p14:creationId xmlns:p14="http://schemas.microsoft.com/office/powerpoint/2010/main" val="295563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Activity Diagram</a:t>
            </a:r>
            <a:endParaRPr lang="en-US" dirty="0">
              <a:solidFill>
                <a:srgbClr val="00B0F0"/>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250508"/>
            <a:ext cx="3555026" cy="4875655"/>
          </a:xfrm>
        </p:spPr>
      </p:pic>
    </p:spTree>
    <p:extLst>
      <p:ext uri="{BB962C8B-B14F-4D97-AF65-F5344CB8AC3E}">
        <p14:creationId xmlns:p14="http://schemas.microsoft.com/office/powerpoint/2010/main" val="408311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59D98-0F06-4631-A6BC-A483DF8C91A4}">
  <ds:schemaRefs>
    <ds:schemaRef ds:uri="http://schemas.microsoft.com/office/infopath/2007/PartnerControls"/>
    <ds:schemaRef ds:uri="ff9673e2-8703-4f54-a1af-e608932f257d"/>
    <ds:schemaRef ds:uri="http://schemas.microsoft.com/office/2006/documentManagement/types"/>
    <ds:schemaRef ds:uri="http://purl.org/dc/elements/1.1/"/>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1153</TotalTime>
  <Words>279</Words>
  <Application>Microsoft Office PowerPoint</Application>
  <PresentationFormat>On-screen Show (4:3)</PresentationFormat>
  <Paragraphs>91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Candara</vt:lpstr>
      <vt:lpstr>Wingdings</vt:lpstr>
      <vt:lpstr>Office Theme</vt:lpstr>
      <vt:lpstr>PowerPoint Presentation</vt:lpstr>
      <vt:lpstr>PowerPoint Presentation</vt:lpstr>
      <vt:lpstr>Project Details</vt:lpstr>
      <vt:lpstr>Diagram Depicting Entire Project</vt:lpstr>
      <vt:lpstr>Use Case Diagram</vt:lpstr>
      <vt:lpstr>Class Diagram</vt:lpstr>
      <vt:lpstr>Sequence Diagram</vt:lpstr>
      <vt:lpstr>Activity Diagram</vt:lpstr>
      <vt:lpstr>Activity Diagram</vt:lpstr>
      <vt:lpstr>Screen shots</vt:lpstr>
      <vt:lpstr>Screen shots</vt:lpstr>
      <vt:lpstr>Future Enhancements</vt:lpstr>
      <vt:lpstr>Thank You</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gupta, diksha</cp:lastModifiedBy>
  <cp:revision>10</cp:revision>
  <dcterms:created xsi:type="dcterms:W3CDTF">2016-04-13T10:56:28Z</dcterms:created>
  <dcterms:modified xsi:type="dcterms:W3CDTF">2017-04-01T07:49:41Z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