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3258800" cy="239268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E57"/>
    <a:srgbClr val="BF1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78"/>
  </p:normalViewPr>
  <p:slideViewPr>
    <p:cSldViewPr snapToGrid="0" snapToObjects="1">
      <p:cViewPr varScale="1">
        <p:scale>
          <a:sx n="81" d="100"/>
          <a:sy n="81" d="100"/>
        </p:scale>
        <p:origin x="9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20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5745480" cy="1200495"/>
          </a:xfrm>
          <a:prstGeom prst="rect">
            <a:avLst/>
          </a:prstGeom>
        </p:spPr>
        <p:txBody>
          <a:bodyPr vert="horz" lIns="212447" tIns="106223" rIns="212447" bIns="106223" rtlCol="0"/>
          <a:lstStyle>
            <a:lvl1pPr algn="l">
              <a:defRPr sz="30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7510255" y="1"/>
            <a:ext cx="5745480" cy="1200495"/>
          </a:xfrm>
          <a:prstGeom prst="rect">
            <a:avLst/>
          </a:prstGeom>
        </p:spPr>
        <p:txBody>
          <a:bodyPr vert="horz" lIns="212447" tIns="106223" rIns="212447" bIns="106223" rtlCol="0"/>
          <a:lstStyle>
            <a:lvl1pPr algn="r">
              <a:defRPr sz="3000"/>
            </a:lvl1pPr>
          </a:lstStyle>
          <a:p>
            <a:fld id="{765224B5-BA0C-466D-A68F-64F21B4F7335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22726314"/>
            <a:ext cx="5745480" cy="1200493"/>
          </a:xfrm>
          <a:prstGeom prst="rect">
            <a:avLst/>
          </a:prstGeom>
        </p:spPr>
        <p:txBody>
          <a:bodyPr vert="horz" lIns="212447" tIns="106223" rIns="212447" bIns="106223" rtlCol="0" anchor="b"/>
          <a:lstStyle>
            <a:lvl1pPr algn="l">
              <a:defRPr sz="30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7510255" y="22726314"/>
            <a:ext cx="5745480" cy="1200493"/>
          </a:xfrm>
          <a:prstGeom prst="rect">
            <a:avLst/>
          </a:prstGeom>
        </p:spPr>
        <p:txBody>
          <a:bodyPr vert="horz" lIns="212447" tIns="106223" rIns="212447" bIns="106223" rtlCol="0" anchor="b"/>
          <a:lstStyle>
            <a:lvl1pPr algn="r">
              <a:defRPr sz="3000"/>
            </a:lvl1pPr>
          </a:lstStyle>
          <a:p>
            <a:fld id="{872FF70C-C325-4FBE-A52D-5700C2952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295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5746626" cy="1201152"/>
          </a:xfrm>
          <a:prstGeom prst="rect">
            <a:avLst/>
          </a:prstGeom>
        </p:spPr>
        <p:txBody>
          <a:bodyPr vert="horz" lIns="204785" tIns="102393" rIns="204785" bIns="102393" rtlCol="0"/>
          <a:lstStyle>
            <a:lvl1pPr algn="l">
              <a:defRPr sz="28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7509050" y="2"/>
            <a:ext cx="5746624" cy="1201152"/>
          </a:xfrm>
          <a:prstGeom prst="rect">
            <a:avLst/>
          </a:prstGeom>
        </p:spPr>
        <p:txBody>
          <a:bodyPr vert="horz" lIns="204785" tIns="102393" rIns="204785" bIns="102393" rtlCol="0"/>
          <a:lstStyle>
            <a:lvl1pPr algn="r">
              <a:defRPr sz="2800"/>
            </a:lvl1pPr>
          </a:lstStyle>
          <a:p>
            <a:fld id="{93B9914D-8438-4563-9749-93816BB2951A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546100" y="2990850"/>
            <a:ext cx="14351000" cy="8072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04785" tIns="102393" rIns="204785" bIns="102393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324946" y="11514894"/>
            <a:ext cx="10608915" cy="9420575"/>
          </a:xfrm>
          <a:prstGeom prst="rect">
            <a:avLst/>
          </a:prstGeom>
        </p:spPr>
        <p:txBody>
          <a:bodyPr vert="horz" lIns="204785" tIns="102393" rIns="204785" bIns="102393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5" y="22725649"/>
            <a:ext cx="5746626" cy="1201152"/>
          </a:xfrm>
          <a:prstGeom prst="rect">
            <a:avLst/>
          </a:prstGeom>
        </p:spPr>
        <p:txBody>
          <a:bodyPr vert="horz" lIns="204785" tIns="102393" rIns="204785" bIns="102393" rtlCol="0" anchor="b"/>
          <a:lstStyle>
            <a:lvl1pPr algn="l">
              <a:defRPr sz="28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7509050" y="22725649"/>
            <a:ext cx="5746624" cy="1201152"/>
          </a:xfrm>
          <a:prstGeom prst="rect">
            <a:avLst/>
          </a:prstGeom>
        </p:spPr>
        <p:txBody>
          <a:bodyPr vert="horz" lIns="204785" tIns="102393" rIns="204785" bIns="102393" rtlCol="0" anchor="b"/>
          <a:lstStyle>
            <a:lvl1pPr algn="r">
              <a:defRPr sz="2800"/>
            </a:lvl1pPr>
          </a:lstStyle>
          <a:p>
            <a:fld id="{7A9E8C60-24E2-4208-B408-A90A22EDB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38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E8C60-24E2-4208-B408-A90A22EDBA7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44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5CA33-0D43-9E4E-B4F6-755DF769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BBE01A-EB9A-E34C-9C53-C2E3E27EF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AF5ECD-5D9B-C742-8BF0-88CA5358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x-none" smtClean="0"/>
              <a:t>02.06.2022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02A4BE-72D2-BE41-9D8A-823668CB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207CD9-D765-7C4C-AB07-F6DB2FB9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x-none" smtClean="0"/>
              <a:t>‹#›</a:t>
            </a:fld>
            <a:endParaRPr 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A04907D-686C-2C44-B0CA-FE5242F11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2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2D2D7-4DB9-834C-A8C0-BF3E25CD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50D757-CB7F-0B4C-A4D8-2F63FB310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536944-7380-7A42-B9F4-63174D42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x-none" smtClean="0"/>
              <a:t>02.06.2022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35D2DC-EB18-3A4D-BD37-0E6E362B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FEA4AD-FF4C-2443-B762-CCC760BA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397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E3624C0-8AF4-624C-8F8F-9CEDA5D95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FBF449A-3A70-3849-ADF7-9447B8226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FA6945-A373-8540-B260-08843B0E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x-none" smtClean="0"/>
              <a:t>02.06.2022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B3EFE0-C3CF-5644-819A-D505FE5C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679DD3-DEAB-5144-B2B5-F3D0B86B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741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58B51A-99A1-EB48-9497-6A0BDFF1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EE7EA3-1EEC-E545-91A6-378D7B1A4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A2D166-141A-4A44-AA5C-5C1F08C8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x-none" smtClean="0"/>
              <a:t>02.06.2022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F65B5F-16F5-8B44-B97B-55DEC6A2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A72284-ABC4-054C-969F-B352269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432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C5CB1-EA70-764F-8CD6-9D6F0A9E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46AA93-094F-7049-B70E-7F317BA50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73BF3E-8AE5-A04B-BC8E-DAD929D7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x-none" smtClean="0"/>
              <a:t>02.06.2022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04AFCE-E767-F547-B014-B3A1219E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1A7801-85C1-C545-80E4-1B955DB3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5603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037C72-C8F5-314A-91F1-0424B919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A79C82-A422-344B-B0CF-D29AEF2AF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E4FBAE-30E0-9245-A304-E64EB9A1E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0FBCCC-2BF9-9043-9F3E-B6D8186E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x-none" smtClean="0"/>
              <a:t>02.06.2022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BAB3A0-A6F6-A543-86C9-9C5074E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CDA53A-C9D0-D247-A3B5-3EDC21A7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879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E5B657-0A3D-5448-A61C-613A2411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5311A6-43DF-0740-9C91-FDE0D4ADF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ECF2BCB-74A0-C043-A360-A5515300E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DD86045-DF9D-0442-9D17-3B538B1A9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19B4FFE-139D-8B48-9EDA-D7ADEF621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1325DC7-5AFE-0B4E-86B1-3BBDEA6E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x-none" smtClean="0"/>
              <a:t>02.06.2022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B113EA-C759-554F-AFEE-E1D55036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18D6372-A089-024A-B41D-00C184D1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9662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BE3038-2CF3-944E-B78B-CE7BAF17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C4A8B1D-DD6F-1A49-AF6E-2804CFEC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x-none" smtClean="0"/>
              <a:t>02.06.2022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5B78C9-C987-8849-9A43-3389C939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271A8A-13FD-E542-B643-32B3CB96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5119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C8661CF-A567-0F4F-BB65-39337E26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x-none" smtClean="0"/>
              <a:t>02.06.2022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8775BC-F842-C944-A645-B8C42BE9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FCC051-1D65-6E4A-8807-52647DD4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2402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684B3-74E6-9C4B-8B9C-721098C1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7B47EE-867E-9A41-8BB8-E2EB2A9D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17BAC9-5DF9-3643-BD64-3A16DD50F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880708-F252-614D-8F60-5998CEBB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x-none" smtClean="0"/>
              <a:t>02.06.2022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3AFE47-5D8C-1644-A131-0F4B4752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03213A-DAC8-6147-90F6-35D23969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7026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AC7629-9BC8-5C4A-AE3F-14F3E5D8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3565889-7493-A64E-B6A4-37527F619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C442FA-3DF1-F440-8042-7DD143CB9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BCDD8E-F8A7-5F46-89BB-2B1479C1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04C-C94A-0947-A038-B26E48F13119}" type="datetimeFigureOut">
              <a:rPr lang="x-none" smtClean="0"/>
              <a:t>02.06.2022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529CD4-3FC9-824B-A3B2-2BD6D621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B09970-281C-1943-B9B5-19AC8C94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B2A3-568C-5F4A-9B16-8404BED5D2A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2083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7D29CB9-2BED-2346-9C2A-819A00D7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FEF42F-09AA-FF41-8DA5-C7FDE1D2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0A2793-5E87-B240-B0C1-F1FAF274B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4704C-C94A-0947-A038-B26E48F13119}" type="datetimeFigureOut">
              <a:rPr lang="x-none" smtClean="0"/>
              <a:t>02.06.2022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C1CF6-7A07-D94D-94C6-AFA3A734A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C11A70-38F1-214F-AA63-AF0724F45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B2A3-568C-5F4A-9B16-8404BED5D2A9}" type="slidenum">
              <a:rPr lang="x-none" smtClean="0"/>
              <a:t>‹#›</a:t>
            </a:fld>
            <a:endParaRPr 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BB660F7-6B41-5D4C-8AC2-0C9C5D01AE3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745D6-7B72-D544-BC62-F9F725C23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970" y="1850292"/>
            <a:ext cx="5052646" cy="928534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solidFill>
                  <a:srgbClr val="FEBE57"/>
                </a:solidFill>
                <a:latin typeface="+mn-lt"/>
              </a:rPr>
              <a:t>Search Engine</a:t>
            </a:r>
            <a:endParaRPr lang="x-none" sz="5400" b="1" dirty="0">
              <a:solidFill>
                <a:srgbClr val="FEBE57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4047514-90F1-0B4F-B435-06C1AED22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146" y="4599534"/>
            <a:ext cx="5052646" cy="1204499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rgbClr val="BF183F"/>
                </a:solidFill>
              </a:rPr>
              <a:t>Итоговый проект в курсе </a:t>
            </a:r>
          </a:p>
          <a:p>
            <a:pPr algn="l"/>
            <a:r>
              <a:rPr lang="ru-RU" sz="2000" dirty="0" smtClean="0">
                <a:solidFill>
                  <a:srgbClr val="BF183F"/>
                </a:solidFill>
              </a:rPr>
              <a:t>«Профессия Разработчик С++ с нуля» на</a:t>
            </a:r>
          </a:p>
          <a:p>
            <a:pPr algn="l"/>
            <a:r>
              <a:rPr lang="ru-RU" sz="2000" dirty="0">
                <a:solidFill>
                  <a:srgbClr val="BF183F"/>
                </a:solidFill>
              </a:rPr>
              <a:t>о</a:t>
            </a:r>
            <a:r>
              <a:rPr lang="ru-RU" sz="2000" dirty="0" smtClean="0">
                <a:solidFill>
                  <a:srgbClr val="BF183F"/>
                </a:solidFill>
              </a:rPr>
              <a:t>бразовательной платформе «</a:t>
            </a:r>
            <a:r>
              <a:rPr lang="en-US" sz="2000" dirty="0" err="1" smtClean="0">
                <a:solidFill>
                  <a:srgbClr val="BF183F"/>
                </a:solidFill>
              </a:rPr>
              <a:t>SkillBox</a:t>
            </a:r>
            <a:r>
              <a:rPr lang="ru-RU" sz="2000" dirty="0" smtClean="0">
                <a:solidFill>
                  <a:srgbClr val="BF183F"/>
                </a:solidFill>
              </a:rPr>
              <a:t>»</a:t>
            </a:r>
            <a:endParaRPr lang="x-none" sz="2000" dirty="0">
              <a:solidFill>
                <a:srgbClr val="BF183F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04047514-90F1-0B4F-B435-06C1AED228EC}"/>
              </a:ext>
            </a:extLst>
          </p:cNvPr>
          <p:cNvSpPr txBox="1">
            <a:spLocks/>
          </p:cNvSpPr>
          <p:nvPr/>
        </p:nvSpPr>
        <p:spPr>
          <a:xfrm>
            <a:off x="492370" y="2778827"/>
            <a:ext cx="3996503" cy="73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Разработка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локального поискового движка по файлам </a:t>
            </a:r>
            <a:endParaRPr lang="x-non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04047514-90F1-0B4F-B435-06C1AED228EC}"/>
              </a:ext>
            </a:extLst>
          </p:cNvPr>
          <p:cNvSpPr txBox="1">
            <a:spLocks/>
          </p:cNvSpPr>
          <p:nvPr/>
        </p:nvSpPr>
        <p:spPr>
          <a:xfrm>
            <a:off x="1795078" y="6420242"/>
            <a:ext cx="3996503" cy="368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Июнь 2022 г. </a:t>
            </a:r>
            <a:endParaRPr lang="x-none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649" y="4800001"/>
            <a:ext cx="1988375" cy="19883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189745D6-7B72-D544-BC62-F9F725C235A9}"/>
              </a:ext>
            </a:extLst>
          </p:cNvPr>
          <p:cNvSpPr txBox="1">
            <a:spLocks/>
          </p:cNvSpPr>
          <p:nvPr/>
        </p:nvSpPr>
        <p:spPr>
          <a:xfrm>
            <a:off x="731475" y="191560"/>
            <a:ext cx="4269635" cy="5148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rgbClr val="C00000"/>
                </a:solidFill>
                <a:latin typeface="+mn-lt"/>
              </a:rPr>
              <a:t>SkillBox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 (</a:t>
            </a:r>
            <a:r>
              <a:rPr lang="ru-RU" sz="2800" dirty="0" smtClean="0">
                <a:solidFill>
                  <a:srgbClr val="C00000"/>
                </a:solidFill>
                <a:latin typeface="+mn-lt"/>
              </a:rPr>
              <a:t>коробка навыков)</a:t>
            </a:r>
            <a:endParaRPr lang="x-none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04047514-90F1-0B4F-B435-06C1AED228EC}"/>
              </a:ext>
            </a:extLst>
          </p:cNvPr>
          <p:cNvSpPr txBox="1">
            <a:spLocks/>
          </p:cNvSpPr>
          <p:nvPr/>
        </p:nvSpPr>
        <p:spPr>
          <a:xfrm>
            <a:off x="492369" y="3863265"/>
            <a:ext cx="3996503" cy="73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Выполнил: Катков Денис</a:t>
            </a:r>
            <a:endParaRPr lang="x-none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9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B4A45-C9EE-C746-B245-51E78657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EBE57"/>
                </a:solidFill>
              </a:rPr>
              <a:t>Содержание презентации</a:t>
            </a:r>
            <a:endParaRPr lang="x-none" dirty="0">
              <a:solidFill>
                <a:srgbClr val="FEBE57"/>
              </a:solidFill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1B77691F-BBC5-2540-AC01-BC2F03B81562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371215"/>
            <a:ext cx="5294313" cy="555625"/>
            <a:chOff x="1248" y="1440"/>
            <a:chExt cx="3335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xmlns="" id="{17B30439-431B-DF46-BF4C-75AA4E5CBCF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xmlns="" id="{5CB6780B-63AF-994D-93ED-CD6DD84A7D5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xmlns="" id="{92938E32-53CD-9F4E-9412-4CB72349B09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23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chemeClr val="bg1"/>
                  </a:solidFill>
                </a:rPr>
                <a:t>Применённые библиотеки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xmlns="" id="{44EA15FA-A871-4041-8D24-AB5A172673E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xmlns="" id="{159A612A-F9AB-E74A-A374-FD4424223C01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856615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xmlns="" id="{1D509036-1B86-7B46-BA8C-1F4BAAF2D97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xmlns="" id="{D8143821-E961-A942-9294-EA721326B40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xmlns="" id="{5DDB0448-4198-4144-9DEF-B6657FC5DB2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6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chemeClr val="bg1"/>
                  </a:solidFill>
                </a:rPr>
                <a:t>О себе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xmlns="" id="{49D2F7DA-4F80-3F4B-BB72-C8A6DA12F34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xmlns="" id="{D113A949-D6FE-BD47-96C5-74D1734B7C8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694815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xmlns="" id="{0EDB1FDA-7F4B-3643-9CD7-911CE63D2C3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xmlns="" id="{201A86CE-AD19-FC40-B864-1D550958A73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xmlns="" id="{60DDC55D-C539-564A-9978-1C2664BE3A1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6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chemeClr val="bg1"/>
                  </a:solidFill>
                </a:rPr>
                <a:t>Постановка задачи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xmlns="" id="{173F7A38-F005-404B-AFEC-481125844CF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xmlns="" id="{C83A5786-43A6-764B-BCD8-309FFF8A9E33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533015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xmlns="" id="{7DBB5133-BF92-B247-BB0D-BDA9056B1BC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xmlns="" id="{23876096-6E01-BD41-91AD-1A1D811A98C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xmlns="" id="{9FDC6052-576A-554F-9EB0-ED0CD69F30F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6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chemeClr val="bg1"/>
                  </a:solidFill>
                </a:rPr>
                <a:t>Состав программы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xmlns="" id="{D419F34C-A8F7-8F40-9A04-58343861A05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xmlns="" id="{CD1F66BA-90D2-DF40-8F3F-A6D8736D4A3C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231640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xmlns="" id="{AE14D362-FAB2-AE44-BF91-0A6D3A858A7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xmlns="" id="{3223F951-8E61-C242-BFF7-D2FD78656F1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xmlns="" id="{5351F23C-2087-F349-BF4D-70D34CC0622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1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chemeClr val="bg1"/>
                  </a:solidFill>
                </a:rPr>
                <a:t>Заключение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xmlns="" id="{15C270CA-4F4D-214B-A8D5-9DE29D0E5C5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17" y="5439641"/>
            <a:ext cx="1418359" cy="141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B4A45-C9EE-C746-B245-51E78657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000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EBE57"/>
                </a:solidFill>
              </a:rPr>
              <a:t>О</a:t>
            </a:r>
            <a:r>
              <a:rPr lang="ru-RU" b="1" dirty="0" smtClean="0">
                <a:solidFill>
                  <a:srgbClr val="FEBE57"/>
                </a:solidFill>
              </a:rPr>
              <a:t> себе: </a:t>
            </a:r>
            <a:endParaRPr lang="x-none" b="1" dirty="0">
              <a:solidFill>
                <a:srgbClr val="FEBE57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17" y="5439641"/>
            <a:ext cx="1418359" cy="1418359"/>
          </a:xfrm>
          <a:prstGeom prst="rect">
            <a:avLst/>
          </a:prstGeom>
        </p:spPr>
      </p:pic>
      <p:sp>
        <p:nvSpPr>
          <p:cNvPr id="30" name="Text Box 10">
            <a:extLst>
              <a:ext uri="{FF2B5EF4-FFF2-40B4-BE49-F238E27FC236}">
                <a16:creationId xmlns:a16="http://schemas.microsoft.com/office/drawing/2014/main" xmlns="" id="{5DDB0448-4198-4144-9DEF-B6657FC5DB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8200" y="1090191"/>
            <a:ext cx="48589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ru-RU" sz="32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Возраст:</a:t>
            </a:r>
            <a:r>
              <a:rPr lang="ru-RU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41 год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xmlns="" id="{5DDB0448-4198-4144-9DEF-B6657FC5DB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8200" y="1795246"/>
            <a:ext cx="75814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ru-RU" sz="32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Образование:</a:t>
            </a:r>
            <a:r>
              <a:rPr lang="ru-RU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магистр радиофизик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xmlns="" id="{5DDB0448-4198-4144-9DEF-B6657FC5DB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8200" y="2643114"/>
            <a:ext cx="10515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ru-RU" sz="32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Род деятельности:</a:t>
            </a:r>
            <a:r>
              <a:rPr lang="ru-RU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инженер-электроник, разработчик РЭА</a:t>
            </a: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xmlns="" id="{5DDB0448-4198-4144-9DEF-B6657FC5DB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8198" y="3490982"/>
            <a:ext cx="1032460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ru-RU" sz="32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Цель обучения:</a:t>
            </a:r>
            <a:r>
              <a:rPr lang="ru-RU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Смена рода деятельности, упорядочить, углубить,  	расширить имеющиеся знании в области программирования С++</a:t>
            </a: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xmlns="" id="{5DDB0448-4198-4144-9DEF-B6657FC5DB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8198" y="5322330"/>
            <a:ext cx="948145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ru-RU" sz="32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Хобби:</a:t>
            </a:r>
            <a:r>
              <a:rPr lang="ru-RU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фотография, разработка и ремонт РЭА, строительство, садоводство</a:t>
            </a:r>
          </a:p>
        </p:txBody>
      </p:sp>
    </p:spTree>
    <p:extLst>
      <p:ext uri="{BB962C8B-B14F-4D97-AF65-F5344CB8AC3E}">
        <p14:creationId xmlns:p14="http://schemas.microsoft.com/office/powerpoint/2010/main" val="18953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B4A45-C9EE-C746-B245-51E78657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EBE57"/>
                </a:solidFill>
              </a:rPr>
              <a:t>Постановка задачи</a:t>
            </a:r>
            <a:endParaRPr lang="x-none" dirty="0">
              <a:solidFill>
                <a:srgbClr val="FEBE57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17" y="5439641"/>
            <a:ext cx="1418359" cy="1418359"/>
          </a:xfrm>
          <a:prstGeom prst="rect">
            <a:avLst/>
          </a:prstGeom>
        </p:spPr>
      </p:pic>
      <p:sp>
        <p:nvSpPr>
          <p:cNvPr id="4" name="Text Box 10">
            <a:extLst>
              <a:ext uri="{FF2B5EF4-FFF2-40B4-BE49-F238E27FC236}">
                <a16:creationId xmlns:a16="http://schemas.microsoft.com/office/drawing/2014/main" xmlns="" id="{5DDB0448-4198-4144-9DEF-B6657FC5DB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8200" y="1363836"/>
            <a:ext cx="1088274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Поисковый движок должен представлять консольное приложение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 Конфигурирование должно осуществляться посредствам </a:t>
            </a:r>
            <a:r>
              <a:rPr lang="en-US" sz="2800" dirty="0" smtClean="0">
                <a:solidFill>
                  <a:schemeClr val="bg1"/>
                </a:solidFill>
              </a:rPr>
              <a:t>JSON-</a:t>
            </a:r>
            <a:r>
              <a:rPr lang="ru-RU" sz="2800" dirty="0" smtClean="0">
                <a:solidFill>
                  <a:schemeClr val="bg1"/>
                </a:solidFill>
              </a:rPr>
              <a:t>файла </a:t>
            </a:r>
            <a:r>
              <a:rPr lang="en-US" sz="2800" dirty="0" err="1" smtClean="0">
                <a:solidFill>
                  <a:schemeClr val="bg1"/>
                </a:solidFill>
              </a:rPr>
              <a:t>config.json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Приложение должно обходить все файлы, индексировать и на основании индексов и запросов производить поиск наиболее подходящих документов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Запросы пользователя задаются через </a:t>
            </a:r>
            <a:r>
              <a:rPr lang="en-US" sz="2800" dirty="0" smtClean="0">
                <a:solidFill>
                  <a:schemeClr val="bg1"/>
                </a:solidFill>
              </a:rPr>
              <a:t>JSON-</a:t>
            </a:r>
            <a:r>
              <a:rPr lang="ru-RU" sz="2800" dirty="0" smtClean="0">
                <a:solidFill>
                  <a:schemeClr val="bg1"/>
                </a:solidFill>
              </a:rPr>
              <a:t>файл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requests.json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Результаты поиска возвращаются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>
                <a:solidFill>
                  <a:schemeClr val="bg1"/>
                </a:solidFill>
              </a:rPr>
              <a:t>JSON-</a:t>
            </a:r>
            <a:r>
              <a:rPr lang="ru-RU" sz="2800" dirty="0" smtClean="0">
                <a:solidFill>
                  <a:schemeClr val="bg1"/>
                </a:solidFill>
              </a:rPr>
              <a:t>файл </a:t>
            </a:r>
            <a:r>
              <a:rPr lang="en-US" sz="2800" dirty="0" err="1" smtClean="0">
                <a:solidFill>
                  <a:schemeClr val="bg1"/>
                </a:solidFill>
              </a:rPr>
              <a:t>answers.json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Должны быть разработаны тесты проверяющие правильность функционирования методов программы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B4A45-C9EE-C746-B245-51E78657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EBE57"/>
                </a:solidFill>
              </a:rPr>
              <a:t>Состав программы</a:t>
            </a:r>
            <a:endParaRPr lang="x-none" dirty="0">
              <a:solidFill>
                <a:srgbClr val="FEBE57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17" y="5439641"/>
            <a:ext cx="1418359" cy="1418359"/>
          </a:xfrm>
          <a:prstGeom prst="rect">
            <a:avLst/>
          </a:prstGeom>
        </p:spPr>
      </p:pic>
      <p:sp>
        <p:nvSpPr>
          <p:cNvPr id="4" name="Text Box 10">
            <a:extLst>
              <a:ext uri="{FF2B5EF4-FFF2-40B4-BE49-F238E27FC236}">
                <a16:creationId xmlns:a16="http://schemas.microsoft.com/office/drawing/2014/main" xmlns="" id="{5DDB0448-4198-4144-9DEF-B6657FC5DB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8200" y="1055078"/>
            <a:ext cx="1131790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Aft>
                <a:spcPts val="1200"/>
              </a:spcAft>
            </a:pPr>
            <a:r>
              <a:rPr lang="ru-RU" sz="2400" dirty="0" smtClean="0">
                <a:solidFill>
                  <a:schemeClr val="bg1"/>
                </a:solidFill>
              </a:rPr>
              <a:t>Структурно программа построена из следующих классов:</a:t>
            </a:r>
          </a:p>
          <a:p>
            <a:pPr algn="l"/>
            <a:r>
              <a:rPr lang="en-US" sz="2400" b="1" i="1" dirty="0" err="1" smtClean="0">
                <a:solidFill>
                  <a:srgbClr val="FFFF00"/>
                </a:solidFill>
              </a:rPr>
              <a:t>ConverterJSON</a:t>
            </a:r>
            <a:endParaRPr lang="en-US" sz="2400" b="1" i="1" dirty="0" smtClean="0">
              <a:solidFill>
                <a:srgbClr val="FFFF00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Класс работы с </a:t>
            </a:r>
            <a:r>
              <a:rPr lang="en-US" sz="2400" dirty="0" smtClean="0">
                <a:solidFill>
                  <a:schemeClr val="bg1"/>
                </a:solidFill>
              </a:rPr>
              <a:t>JSON</a:t>
            </a:r>
            <a:r>
              <a:rPr lang="ru-RU" sz="2400" dirty="0" smtClean="0">
                <a:solidFill>
                  <a:schemeClr val="bg1"/>
                </a:solidFill>
              </a:rPr>
              <a:t>-файлами. Обеспечивает чтение конфигурационных данных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endParaRPr lang="ru-RU" sz="2400" dirty="0" smtClean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ru-RU" sz="2400" dirty="0" smtClean="0">
                <a:solidFill>
                  <a:schemeClr val="bg1"/>
                </a:solidFill>
              </a:rPr>
              <a:t>преобразует запросы  формате </a:t>
            </a:r>
            <a:r>
              <a:rPr lang="en-US" sz="2400" dirty="0" smtClean="0">
                <a:solidFill>
                  <a:schemeClr val="bg1"/>
                </a:solidFill>
              </a:rPr>
              <a:t>JSON, </a:t>
            </a:r>
            <a:r>
              <a:rPr lang="ru-RU" sz="2400" dirty="0" smtClean="0">
                <a:solidFill>
                  <a:schemeClr val="bg1"/>
                </a:solidFill>
              </a:rPr>
              <a:t>формирует ответы в заданном формате </a:t>
            </a:r>
            <a:r>
              <a:rPr lang="en-US" sz="2400" dirty="0" smtClean="0">
                <a:solidFill>
                  <a:schemeClr val="bg1"/>
                </a:solidFill>
              </a:rPr>
              <a:t>JSON</a:t>
            </a:r>
            <a:r>
              <a:rPr lang="ru-RU" sz="2400" dirty="0" smtClean="0">
                <a:solidFill>
                  <a:schemeClr val="bg1"/>
                </a:solidFill>
              </a:rPr>
              <a:t>  </a:t>
            </a:r>
            <a:endParaRPr lang="en-US" sz="2400" b="1" i="1" dirty="0" smtClean="0">
              <a:solidFill>
                <a:srgbClr val="FFFF00"/>
              </a:solidFill>
            </a:endParaRPr>
          </a:p>
          <a:p>
            <a:pPr algn="l"/>
            <a:r>
              <a:rPr lang="en-US" sz="2400" b="1" i="1" dirty="0" err="1" smtClean="0">
                <a:solidFill>
                  <a:srgbClr val="FFFF00"/>
                </a:solidFill>
              </a:rPr>
              <a:t>InvertedIndex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Класс реализует чтение заданных в конфигурации файлов, реализует </a:t>
            </a:r>
            <a:r>
              <a:rPr lang="ru-RU" sz="2400" dirty="0" err="1" smtClean="0">
                <a:solidFill>
                  <a:schemeClr val="bg1"/>
                </a:solidFill>
              </a:rPr>
              <a:t>инверти</a:t>
            </a:r>
            <a:r>
              <a:rPr lang="ru-RU" sz="2400" dirty="0" smtClean="0">
                <a:solidFill>
                  <a:schemeClr val="bg1"/>
                </a:solidFill>
              </a:rPr>
              <a:t>-</a:t>
            </a:r>
          </a:p>
          <a:p>
            <a:r>
              <a:rPr lang="ru-RU" sz="2400" dirty="0" err="1" smtClean="0">
                <a:solidFill>
                  <a:schemeClr val="bg1"/>
                </a:solidFill>
              </a:rPr>
              <a:t>рованную</a:t>
            </a:r>
            <a:r>
              <a:rPr lang="ru-RU" sz="2400" dirty="0" smtClean="0">
                <a:solidFill>
                  <a:schemeClr val="bg1"/>
                </a:solidFill>
              </a:rPr>
              <a:t> индексацию документов. Система индексации многопоточная. Каждый </a:t>
            </a:r>
          </a:p>
          <a:p>
            <a:pPr>
              <a:spcAft>
                <a:spcPts val="600"/>
              </a:spcAft>
            </a:pPr>
            <a:r>
              <a:rPr lang="ru-RU" sz="2400" dirty="0" smtClean="0">
                <a:solidFill>
                  <a:schemeClr val="bg1"/>
                </a:solidFill>
              </a:rPr>
              <a:t>файл обрабатывается в отдельном потоке.</a:t>
            </a:r>
            <a:endParaRPr lang="en-US" sz="2400" b="1" i="1" dirty="0">
              <a:solidFill>
                <a:srgbClr val="FFFF00"/>
              </a:solidFill>
            </a:endParaRPr>
          </a:p>
          <a:p>
            <a:pPr algn="l"/>
            <a:r>
              <a:rPr lang="en-US" sz="2400" b="1" i="1" dirty="0" err="1" smtClean="0">
                <a:solidFill>
                  <a:srgbClr val="FFFF00"/>
                </a:solidFill>
              </a:rPr>
              <a:t>SearchServer</a:t>
            </a:r>
            <a:endParaRPr lang="en-US" sz="2400" b="1" i="1" dirty="0" smtClean="0">
              <a:solidFill>
                <a:srgbClr val="FFFF00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Класс обеспечивает поиск документов согласно заданным пользователем запросам.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 процессе поиска рассчитывается релевантность каждого документа данному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запросу. В классе реализовано три типа поиска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xmlns="" id="{5DDB0448-4198-4144-9DEF-B6657FC5DB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08907" y="5731765"/>
            <a:ext cx="19917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400" b="1" i="1" dirty="0">
                <a:solidFill>
                  <a:srgbClr val="FFFF00"/>
                </a:solidFill>
              </a:rPr>
              <a:t>Полного совпадения  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xmlns="" id="{5DDB0448-4198-4144-9DEF-B6657FC5DB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014392" y="5769429"/>
            <a:ext cx="18271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400" b="1" i="1" dirty="0">
                <a:solidFill>
                  <a:srgbClr val="FFFF00"/>
                </a:solidFill>
              </a:rPr>
              <a:t>Частичного совпадения  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xmlns="" id="{5DDB0448-4198-4144-9DEF-B6657FC5DB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182170" y="5954094"/>
            <a:ext cx="2146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1" dirty="0">
                <a:solidFill>
                  <a:srgbClr val="FFFF00"/>
                </a:solidFill>
              </a:rPr>
              <a:t>Best Match 25</a:t>
            </a:r>
            <a:endParaRPr lang="ru-RU" sz="24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B4A45-C9EE-C746-B245-51E78657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EBE57"/>
                </a:solidFill>
              </a:rPr>
              <a:t>Применённые инструменты</a:t>
            </a:r>
            <a:endParaRPr lang="x-none" dirty="0">
              <a:solidFill>
                <a:srgbClr val="FEBE57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17" y="5439641"/>
            <a:ext cx="1418359" cy="1418359"/>
          </a:xfrm>
          <a:prstGeom prst="rect">
            <a:avLst/>
          </a:prstGeom>
        </p:spPr>
      </p:pic>
      <p:sp>
        <p:nvSpPr>
          <p:cNvPr id="4" name="Text Box 10">
            <a:extLst>
              <a:ext uri="{FF2B5EF4-FFF2-40B4-BE49-F238E27FC236}">
                <a16:creationId xmlns:a16="http://schemas.microsoft.com/office/drawing/2014/main" xmlns="" id="{5DDB0448-4198-4144-9DEF-B6657FC5DB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56952" y="1055078"/>
            <a:ext cx="1039684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rgbClr val="FFFF00"/>
                </a:solidFill>
              </a:rPr>
              <a:t>STL</a:t>
            </a:r>
          </a:p>
          <a:p>
            <a:pPr algn="l"/>
            <a:r>
              <a:rPr lang="ru-RU" sz="2400" dirty="0" smtClean="0">
                <a:solidFill>
                  <a:schemeClr val="bg1"/>
                </a:solidFill>
              </a:rPr>
              <a:t>Использованы контейнеры </a:t>
            </a:r>
            <a:r>
              <a:rPr lang="en-US" sz="2400" dirty="0" smtClean="0">
                <a:solidFill>
                  <a:srgbClr val="FFFF00"/>
                </a:solidFill>
              </a:rPr>
              <a:t>map, set, vector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для хранения и упорядочивания элементов словарей при индексации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l"/>
            <a:r>
              <a:rPr lang="en-US" sz="2400" dirty="0" err="1" smtClean="0">
                <a:solidFill>
                  <a:srgbClr val="FFFF00"/>
                </a:solidFill>
              </a:rPr>
              <a:t>nlohmann</a:t>
            </a:r>
            <a:r>
              <a:rPr lang="en-US" sz="2400" dirty="0" smtClean="0">
                <a:solidFill>
                  <a:srgbClr val="FFFF00"/>
                </a:solidFill>
              </a:rPr>
              <a:t>/JSON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Библиотека для манипуляций с </a:t>
            </a:r>
            <a:r>
              <a:rPr lang="en-US" sz="2400" dirty="0" smtClean="0">
                <a:solidFill>
                  <a:schemeClr val="bg1"/>
                </a:solidFill>
              </a:rPr>
              <a:t>JSON</a:t>
            </a:r>
            <a:r>
              <a:rPr lang="ru-RU" sz="2400" dirty="0" smtClean="0">
                <a:solidFill>
                  <a:schemeClr val="bg1"/>
                </a:solidFill>
              </a:rPr>
              <a:t>-файлами. Чтение/запись, </a:t>
            </a:r>
            <a:r>
              <a:rPr lang="ru-RU" sz="2400" dirty="0" err="1" smtClean="0">
                <a:solidFill>
                  <a:schemeClr val="bg1"/>
                </a:solidFill>
              </a:rPr>
              <a:t>сериализация</a:t>
            </a:r>
            <a:r>
              <a:rPr lang="ru-RU" sz="2400" dirty="0" smtClean="0">
                <a:solidFill>
                  <a:schemeClr val="bg1"/>
                </a:solidFill>
              </a:rPr>
              <a:t>/</a:t>
            </a:r>
            <a:r>
              <a:rPr lang="ru-RU" sz="2400" dirty="0" err="1" smtClean="0">
                <a:solidFill>
                  <a:schemeClr val="bg1"/>
                </a:solidFill>
              </a:rPr>
              <a:t>десерриализация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</a:rPr>
              <a:t>даных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l"/>
            <a:r>
              <a:rPr lang="en-US" sz="2400" dirty="0" err="1" smtClean="0">
                <a:solidFill>
                  <a:srgbClr val="FFFF00"/>
                </a:solidFill>
              </a:rPr>
              <a:t>bsoshany</a:t>
            </a:r>
            <a:r>
              <a:rPr lang="en-US" sz="2400" dirty="0" smtClean="0">
                <a:solidFill>
                  <a:srgbClr val="FFFF00"/>
                </a:solidFill>
              </a:rPr>
              <a:t>/thread-pool</a:t>
            </a:r>
            <a:endParaRPr lang="ru-RU" sz="2400" dirty="0" smtClean="0">
              <a:solidFill>
                <a:srgbClr val="FFFF00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Библиотека для организации пула потоков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l"/>
            <a:r>
              <a:rPr lang="en-US" sz="2400" dirty="0" err="1" smtClean="0">
                <a:solidFill>
                  <a:srgbClr val="FFFF00"/>
                </a:solidFill>
              </a:rPr>
              <a:t>C</a:t>
            </a:r>
            <a:r>
              <a:rPr lang="en-US" sz="2400" dirty="0" err="1" smtClean="0">
                <a:solidFill>
                  <a:srgbClr val="FFFF00"/>
                </a:solidFill>
              </a:rPr>
              <a:t>Ma</a:t>
            </a:r>
            <a:r>
              <a:rPr lang="en-US" sz="2400" dirty="0" err="1" smtClean="0">
                <a:solidFill>
                  <a:srgbClr val="FFFF00"/>
                </a:solidFill>
              </a:rPr>
              <a:t>ke</a:t>
            </a:r>
            <a:r>
              <a:rPr lang="ru-RU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smtClean="0">
                <a:solidFill>
                  <a:srgbClr val="FFFF00"/>
                </a:solidFill>
              </a:rPr>
              <a:t>GCC</a:t>
            </a:r>
            <a:endParaRPr lang="ru-RU" sz="2400" dirty="0" smtClean="0">
              <a:solidFill>
                <a:srgbClr val="FFFF00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Инструменты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компиляции, сборки отладки программного продукта</a:t>
            </a:r>
            <a:endParaRPr lang="en-US" sz="2400" dirty="0">
              <a:solidFill>
                <a:srgbClr val="FFFF00"/>
              </a:solidFill>
            </a:endParaRPr>
          </a:p>
          <a:p>
            <a:pPr algn="l"/>
            <a:r>
              <a:rPr lang="en-US" sz="2400" dirty="0" err="1" smtClean="0">
                <a:solidFill>
                  <a:srgbClr val="FFFF00"/>
                </a:solidFill>
              </a:rPr>
              <a:t>GoogleTest</a:t>
            </a:r>
            <a:endParaRPr lang="ru-RU" sz="2400" dirty="0" smtClean="0">
              <a:solidFill>
                <a:srgbClr val="FFFF00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Написание и проведение тестов методов и функций.</a:t>
            </a:r>
            <a:endParaRPr lang="en-US" sz="2400" dirty="0" smtClean="0">
              <a:solidFill>
                <a:srgbClr val="FFFF00"/>
              </a:solidFill>
            </a:endParaRPr>
          </a:p>
          <a:p>
            <a:pPr algn="l"/>
            <a:r>
              <a:rPr lang="en-US" sz="2400" dirty="0" smtClean="0">
                <a:solidFill>
                  <a:srgbClr val="FFFF00"/>
                </a:solidFill>
              </a:rPr>
              <a:t>VS Code</a:t>
            </a:r>
            <a:endParaRPr lang="ru-RU" sz="2400" dirty="0" smtClean="0">
              <a:solidFill>
                <a:srgbClr val="FFFF00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Удобный в работе кроссплатформенный редактор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5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B4A45-C9EE-C746-B245-51E78657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1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EBE57"/>
                </a:solidFill>
              </a:rPr>
              <a:t>Заключение</a:t>
            </a:r>
            <a:endParaRPr lang="x-none" dirty="0">
              <a:solidFill>
                <a:srgbClr val="FEBE57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17" y="5439641"/>
            <a:ext cx="1418359" cy="1418359"/>
          </a:xfrm>
          <a:prstGeom prst="rect">
            <a:avLst/>
          </a:prstGeom>
        </p:spPr>
      </p:pic>
      <p:sp>
        <p:nvSpPr>
          <p:cNvPr id="4" name="Text Box 10">
            <a:extLst>
              <a:ext uri="{FF2B5EF4-FFF2-40B4-BE49-F238E27FC236}">
                <a16:creationId xmlns:a16="http://schemas.microsoft.com/office/drawing/2014/main" xmlns="" id="{5DDB0448-4198-4144-9DEF-B6657FC5DB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8200" y="1040370"/>
            <a:ext cx="96952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Разработано консольное приложение поиска документов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Опробована и внедрена идея конфигурирования с помощью </a:t>
            </a:r>
            <a:r>
              <a:rPr lang="en-US" sz="2400" dirty="0" smtClean="0">
                <a:solidFill>
                  <a:schemeClr val="bg1"/>
                </a:solidFill>
              </a:rPr>
              <a:t>JSON</a:t>
            </a:r>
            <a:r>
              <a:rPr lang="ru-RU" sz="2400" dirty="0">
                <a:solidFill>
                  <a:schemeClr val="bg1"/>
                </a:solidFill>
              </a:rPr>
              <a:t>‐</a:t>
            </a:r>
            <a:r>
              <a:rPr lang="ru-RU" sz="2400" dirty="0" smtClean="0">
                <a:solidFill>
                  <a:schemeClr val="bg1"/>
                </a:solidFill>
              </a:rPr>
              <a:t>файлов</a:t>
            </a:r>
            <a:endParaRPr lang="ru-RU" sz="24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Реализовано несколько методов вычисления релевантности документа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Углублены знание и понимание структуры </a:t>
            </a:r>
            <a:r>
              <a:rPr lang="en-US" sz="2400" dirty="0" err="1" smtClean="0">
                <a:solidFill>
                  <a:schemeClr val="bg1"/>
                </a:solidFill>
              </a:rPr>
              <a:t>CMake</a:t>
            </a:r>
            <a:r>
              <a:rPr lang="en-US" sz="2400" dirty="0" smtClean="0">
                <a:solidFill>
                  <a:schemeClr val="bg1"/>
                </a:solidFill>
              </a:rPr>
              <a:t>-</a:t>
            </a:r>
            <a:r>
              <a:rPr lang="ru-RU" sz="2400" dirty="0" smtClean="0">
                <a:solidFill>
                  <a:schemeClr val="bg1"/>
                </a:solidFill>
              </a:rPr>
              <a:t>проекта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Проведено автоматизированное тестирование полученного продукта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BDB4A45-C9EE-C746-B245-51E78657DA6E}"/>
              </a:ext>
            </a:extLst>
          </p:cNvPr>
          <p:cNvSpPr txBox="1">
            <a:spLocks/>
          </p:cNvSpPr>
          <p:nvPr/>
        </p:nvSpPr>
        <p:spPr>
          <a:xfrm>
            <a:off x="869496" y="3832633"/>
            <a:ext cx="105156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FEBE57"/>
                </a:solidFill>
              </a:rPr>
              <a:t>Как это использовать</a:t>
            </a:r>
            <a:endParaRPr lang="x-none" dirty="0">
              <a:solidFill>
                <a:srgbClr val="FEBE57"/>
              </a:solidFill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xmlns="" id="{5DDB0448-4198-4144-9DEF-B6657FC5DB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69496" y="4839476"/>
            <a:ext cx="96952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Предполагаю использовать полученные результаты при разработке программы с графическим интерфейсом на базе </a:t>
            </a:r>
            <a:r>
              <a:rPr lang="en-US" sz="2400" dirty="0" err="1" smtClean="0">
                <a:solidFill>
                  <a:schemeClr val="bg1"/>
                </a:solidFill>
              </a:rPr>
              <a:t>Qt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для оформления рентгенологических заключений с автоматическим поиском шаблона и вставкой в текущий документ.</a:t>
            </a:r>
          </a:p>
        </p:txBody>
      </p:sp>
    </p:spTree>
    <p:extLst>
      <p:ext uri="{BB962C8B-B14F-4D97-AF65-F5344CB8AC3E}">
        <p14:creationId xmlns:p14="http://schemas.microsoft.com/office/powerpoint/2010/main" val="1861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B4A45-C9EE-C746-B245-51E78657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 smtClean="0">
                <a:solidFill>
                  <a:srgbClr val="FEBE57"/>
                </a:solidFill>
              </a:rPr>
              <a:t>Контактная и прочая информация</a:t>
            </a:r>
            <a:endParaRPr lang="x-none" sz="4800" b="1" dirty="0">
              <a:solidFill>
                <a:srgbClr val="FEBE57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17" y="5439641"/>
            <a:ext cx="1418359" cy="141835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5BDB4A45-C9EE-C746-B245-51E78657DA6E}"/>
              </a:ext>
            </a:extLst>
          </p:cNvPr>
          <p:cNvSpPr txBox="1">
            <a:spLocks/>
          </p:cNvSpPr>
          <p:nvPr/>
        </p:nvSpPr>
        <p:spPr>
          <a:xfrm>
            <a:off x="2168236" y="1600059"/>
            <a:ext cx="105156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Катков Денис</a:t>
            </a:r>
            <a:endParaRPr lang="x-none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BDB4A45-C9EE-C746-B245-51E78657DA6E}"/>
              </a:ext>
            </a:extLst>
          </p:cNvPr>
          <p:cNvSpPr txBox="1">
            <a:spLocks/>
          </p:cNvSpPr>
          <p:nvPr/>
        </p:nvSpPr>
        <p:spPr>
          <a:xfrm>
            <a:off x="2168236" y="2616531"/>
            <a:ext cx="105156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fotmast@ya.ru</a:t>
            </a:r>
            <a:endParaRPr lang="x-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5BDB4A45-C9EE-C746-B245-51E78657DA6E}"/>
              </a:ext>
            </a:extLst>
          </p:cNvPr>
          <p:cNvSpPr txBox="1">
            <a:spLocks/>
          </p:cNvSpPr>
          <p:nvPr/>
        </p:nvSpPr>
        <p:spPr>
          <a:xfrm>
            <a:off x="2251364" y="3606457"/>
            <a:ext cx="105156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DikoStone</a:t>
            </a:r>
            <a:endParaRPr lang="x-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BDB4A45-C9EE-C746-B245-51E78657DA6E}"/>
              </a:ext>
            </a:extLst>
          </p:cNvPr>
          <p:cNvSpPr txBox="1">
            <a:spLocks/>
          </p:cNvSpPr>
          <p:nvPr/>
        </p:nvSpPr>
        <p:spPr>
          <a:xfrm>
            <a:off x="2168236" y="4529114"/>
            <a:ext cx="105156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8-918-548-54-53</a:t>
            </a:r>
            <a:endParaRPr lang="x-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5BDB4A45-C9EE-C746-B245-51E78657DA6E}"/>
              </a:ext>
            </a:extLst>
          </p:cNvPr>
          <p:cNvSpPr txBox="1">
            <a:spLocks/>
          </p:cNvSpPr>
          <p:nvPr/>
        </p:nvSpPr>
        <p:spPr>
          <a:xfrm>
            <a:off x="2168236" y="5545586"/>
            <a:ext cx="10515600" cy="68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https://github.com/DikoSt</a:t>
            </a:r>
            <a:endParaRPr lang="x-none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2" y="1546847"/>
            <a:ext cx="622464" cy="62246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1" y="3675414"/>
            <a:ext cx="620995" cy="62099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27" y="2562002"/>
            <a:ext cx="741455" cy="74448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27" y="4389698"/>
            <a:ext cx="829368" cy="82936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68" y="5312355"/>
            <a:ext cx="1137172" cy="11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385</Words>
  <Application>Microsoft Office PowerPoint</Application>
  <PresentationFormat>Широкоэкранный</PresentationFormat>
  <Paragraphs>76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Search Engine</vt:lpstr>
      <vt:lpstr>Содержание презентации</vt:lpstr>
      <vt:lpstr>О себе: </vt:lpstr>
      <vt:lpstr>Постановка задачи</vt:lpstr>
      <vt:lpstr>Состав программы</vt:lpstr>
      <vt:lpstr>Применённые инструменты</vt:lpstr>
      <vt:lpstr>Заключение</vt:lpstr>
      <vt:lpstr>Контактная и прочая информация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Denis</cp:lastModifiedBy>
  <cp:revision>18</cp:revision>
  <cp:lastPrinted>2022-06-02T21:48:33Z</cp:lastPrinted>
  <dcterms:created xsi:type="dcterms:W3CDTF">2022-05-10T09:11:51Z</dcterms:created>
  <dcterms:modified xsi:type="dcterms:W3CDTF">2022-06-02T21:58:02Z</dcterms:modified>
</cp:coreProperties>
</file>