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1"/>
  </p:notesMasterIdLst>
  <p:sldIdLst>
    <p:sldId id="256" r:id="rId5"/>
    <p:sldId id="2146847054" r:id="rId6"/>
    <p:sldId id="262" r:id="rId7"/>
    <p:sldId id="263" r:id="rId8"/>
    <p:sldId id="2146847058" r:id="rId9"/>
    <p:sldId id="265" r:id="rId10"/>
    <p:sldId id="2146847057" r:id="rId11"/>
    <p:sldId id="2146847066" r:id="rId12"/>
    <p:sldId id="2146847060" r:id="rId13"/>
    <p:sldId id="2146847067" r:id="rId14"/>
    <p:sldId id="2146847068" r:id="rId15"/>
    <p:sldId id="2146847062" r:id="rId16"/>
    <p:sldId id="2146847061" r:id="rId17"/>
    <p:sldId id="2146847055" r:id="rId18"/>
    <p:sldId id="2146847059" r:id="rId19"/>
    <p:sldId id="25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2522C5-0B34-8239-4EE4-793E8B6C05A9}" v="255" dt="2025-07-01T09:33:34.532"/>
    <p1510:client id="{D7F1B23C-5E68-AC61-D210-0912C84FE76E}" v="44" dt="2025-07-01T09:37:32.263"/>
    <p1510:client id="{D894958A-9A7A-283B-0ADF-D9632CD88E74}" v="14" dt="2025-07-01T10:57:40.2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301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8/4/2025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8/4/2025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8/4/2025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8/4/2025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8/4/2025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8/4/2025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/>
                <a:cs typeface="Arial"/>
              </a:rPr>
              <a:t>Agentic AI Health Symptom Checker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IBM HACKATHON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Student name 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715A6D-4F49-C4EA-7213-41FFE69BE1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CC324-0A49-C60C-9095-B341C383F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8160D06-7AB9-E123-40C6-37292A37F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6513" y="618067"/>
            <a:ext cx="5861944" cy="5598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541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B7C739-D0DA-9B09-3DAB-C16532FC6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7292C-C6FB-E951-D59F-66CDA53E9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5693625-3FD5-932E-3334-F54965E8A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625" y="2531076"/>
            <a:ext cx="6762750" cy="3505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6A49521-B5B7-63EE-905D-5E4ED1D0957F}"/>
              </a:ext>
            </a:extLst>
          </p:cNvPr>
          <p:cNvSpPr txBox="1"/>
          <p:nvPr/>
        </p:nvSpPr>
        <p:spPr>
          <a:xfrm>
            <a:off x="2712275" y="1559382"/>
            <a:ext cx="393705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Calibri"/>
                <a:ea typeface="Calibri"/>
                <a:cs typeface="Calibri"/>
              </a:rPr>
              <a:t>Deployed AI Agent</a:t>
            </a:r>
          </a:p>
        </p:txBody>
      </p:sp>
    </p:spTree>
    <p:extLst>
      <p:ext uri="{BB962C8B-B14F-4D97-AF65-F5344CB8AC3E}">
        <p14:creationId xmlns:p14="http://schemas.microsoft.com/office/powerpoint/2010/main" val="1126302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29E620A-8598-1557-6FDA-5BA9F10D60C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592615"/>
            <a:ext cx="10671896" cy="4092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3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accurate, personalized, and proactive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health guidance.</a:t>
            </a:r>
          </a:p>
          <a:p>
            <a:pPr marR="0" lvl="0" algn="l" defTabSz="914400" rtl="0" eaLnBrk="0" fontAlgn="base" latinLnBrk="0" hangingPunct="0">
              <a:lnSpc>
                <a:spcPct val="3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Bridging the gap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between patients and healthcare using Agentic AI.</a:t>
            </a:r>
          </a:p>
          <a:p>
            <a:pPr marR="0" lvl="0" algn="l" defTabSz="914400" rtl="0" eaLnBrk="0" fontAlgn="base" latinLnBrk="0" hangingPunct="0">
              <a:lnSpc>
                <a:spcPct val="3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Leverages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IBM Cloud, NLP, RAG, and IBM Granite model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safe and reliable recommendations.</a:t>
            </a:r>
          </a:p>
          <a:p>
            <a:pPr marR="0" lvl="0" algn="l" defTabSz="914400" rtl="0" eaLnBrk="0" fontAlgn="base" latinLnBrk="0" hangingPunct="0">
              <a:lnSpc>
                <a:spcPct val="3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Empowers users with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early detection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informed decisions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R="0" lvl="0" algn="l" defTabSz="914400" rtl="0" eaLnBrk="0" fontAlgn="base" latinLnBrk="0" hangingPunct="0">
              <a:lnSpc>
                <a:spcPct val="3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Potential to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reduce healthcare burden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 access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globally.</a:t>
            </a: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Make sure that there should be readme file</a:t>
            </a: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b="1" dirty="0"/>
              <a:t>Wearable Device Integration</a:t>
            </a:r>
            <a:r>
              <a:rPr lang="en-US" sz="2800" dirty="0"/>
              <a:t> – Real-time health monitoring via smartwatches &amp; IoT devices.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/>
              <a:t>Telemedicine Integration</a:t>
            </a:r>
            <a:r>
              <a:rPr lang="en-US" sz="2800" dirty="0"/>
              <a:t> – Direct booking with doctors from within the app.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/>
              <a:t>Multi-modal Input</a:t>
            </a:r>
            <a:r>
              <a:rPr lang="en-US" sz="2800" dirty="0"/>
              <a:t> – Voice, image, and video-based symptom analysis (e.g., rash detection via photo).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/>
              <a:t>Preventive Healthcare Alerts</a:t>
            </a:r>
            <a:r>
              <a:rPr lang="en-US" sz="2800" dirty="0"/>
              <a:t> – AI-powered reminders for health checkups &amp; vaccinations.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/>
              <a:t>Global Language Expansion</a:t>
            </a:r>
            <a:r>
              <a:rPr lang="en-US" sz="2800" dirty="0"/>
              <a:t> – Support for multiple regional &amp; international languages.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/>
              <a:t>AI-driven Predictive Health Analytics</a:t>
            </a:r>
            <a:r>
              <a:rPr lang="en-US" sz="2800" dirty="0"/>
              <a:t> – Early detection of chronic diseases through pattern recognition.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/>
              <a:t>Integration with EHR Systems</a:t>
            </a:r>
            <a:r>
              <a:rPr lang="en-US" sz="2800" dirty="0"/>
              <a:t> – Seamless sharing of patient data with hospitals &amp; clinics (with consent).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/>
              <a:t>Offline Mode for Rural Areas</a:t>
            </a:r>
            <a:r>
              <a:rPr lang="en-US" sz="2800" dirty="0"/>
              <a:t> – Limited-function AI triage without internet connectivity.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D9613-6E93-8A63-8EC7-750760D77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Screenshot/ </a:t>
            </a:r>
            <a:r>
              <a:rPr lang="en-IN" dirty="0" err="1"/>
              <a:t>credly</a:t>
            </a:r>
            <a:r>
              <a:rPr lang="en-IN" dirty="0"/>
              <a:t> certificate( getting started with AI)</a:t>
            </a:r>
          </a:p>
        </p:txBody>
      </p:sp>
    </p:spTree>
    <p:extLst>
      <p:ext uri="{BB962C8B-B14F-4D97-AF65-F5344CB8AC3E}">
        <p14:creationId xmlns:p14="http://schemas.microsoft.com/office/powerpoint/2010/main" val="384733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IBM Certifications</a:t>
            </a: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 lnSpcReduction="10000"/>
          </a:bodyPr>
          <a:lstStyle/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 Millions rely on </a:t>
            </a:r>
            <a:r>
              <a:rPr lang="en-US" altLang="en-US" sz="2800" b="1" dirty="0">
                <a:solidFill>
                  <a:schemeClr val="tx1"/>
                </a:solidFill>
                <a:latin typeface="Arial" panose="020B0604020202020204" pitchFamily="34" charset="0"/>
              </a:rPr>
              <a:t>internet searches</a:t>
            </a: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 for health concerns, leading to </a:t>
            </a:r>
            <a:r>
              <a:rPr lang="en-US" altLang="en-US" sz="2800" b="1" dirty="0">
                <a:solidFill>
                  <a:schemeClr val="tx1"/>
                </a:solidFill>
                <a:latin typeface="Arial" panose="020B0604020202020204" pitchFamily="34" charset="0"/>
              </a:rPr>
              <a:t>misdiagnosis</a:t>
            </a: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 and unnecessary panic.</a:t>
            </a: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lang="en-US" altLang="en-US" sz="2800" b="1" dirty="0">
                <a:solidFill>
                  <a:schemeClr val="tx1"/>
                </a:solidFill>
                <a:latin typeface="Arial" panose="020B0604020202020204" pitchFamily="34" charset="0"/>
              </a:rPr>
              <a:t> Healthcare access is limited</a:t>
            </a: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 in remote and underserved areas.</a:t>
            </a: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lang="en-US" altLang="en-US" sz="2800" b="1" dirty="0">
                <a:solidFill>
                  <a:schemeClr val="tx1"/>
                </a:solidFill>
                <a:latin typeface="Arial" panose="020B0604020202020204" pitchFamily="34" charset="0"/>
              </a:rPr>
              <a:t> Doctors are overwhelmed</a:t>
            </a: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 with minor cases that could be self-managed with proper guidance.</a:t>
            </a: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 Current online symptom checkers are </a:t>
            </a:r>
            <a:r>
              <a:rPr lang="en-US" altLang="en-US" sz="2800" b="1" dirty="0">
                <a:solidFill>
                  <a:schemeClr val="tx1"/>
                </a:solidFill>
                <a:latin typeface="Arial" panose="020B0604020202020204" pitchFamily="34" charset="0"/>
              </a:rPr>
              <a:t>static</a:t>
            </a: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 and lack </a:t>
            </a:r>
            <a:r>
              <a:rPr lang="en-US" altLang="en-US" sz="2800" b="1" dirty="0">
                <a:solidFill>
                  <a:schemeClr val="tx1"/>
                </a:solidFill>
                <a:latin typeface="Arial" panose="020B0604020202020204" pitchFamily="34" charset="0"/>
              </a:rPr>
              <a:t>contextual, personalized reasoning</a:t>
            </a: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 There is </a:t>
            </a:r>
            <a:r>
              <a:rPr lang="en-US" altLang="en-US" sz="2800" b="1" dirty="0">
                <a:solidFill>
                  <a:schemeClr val="tx1"/>
                </a:solidFill>
                <a:latin typeface="Arial" panose="020B0604020202020204" pitchFamily="34" charset="0"/>
              </a:rPr>
              <a:t>no proactive AI-driven tool</a:t>
            </a: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 that can:</a:t>
            </a: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 Understand natural language descriptions of symptoms.</a:t>
            </a: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 Ask intelligent follow-up questions.</a:t>
            </a: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 Suggest safe, reliable next steps.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1800" b="1" dirty="0"/>
              <a:t>Cloud &amp; AI Services</a:t>
            </a:r>
            <a:endParaRPr lang="en-IN" sz="1800" dirty="0"/>
          </a:p>
          <a:p>
            <a:pPr>
              <a:buFont typeface="Wingdings" panose="05000000000000000000" pitchFamily="2" charset="2"/>
              <a:buChar char="v"/>
            </a:pPr>
            <a:r>
              <a:rPr lang="en-IN" sz="1800" b="1" dirty="0"/>
              <a:t>IBM Cloud Lite</a:t>
            </a:r>
            <a:r>
              <a:rPr lang="en-IN" sz="1800" dirty="0"/>
              <a:t> – Cloud platform for scalable AI deployment.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1800" b="1" dirty="0"/>
              <a:t>Natural Language Processing (NLP)</a:t>
            </a:r>
            <a:r>
              <a:rPr lang="en-IN" sz="1800" dirty="0"/>
              <a:t> – Understands medical symptom descriptions in plain language.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1800" b="1" dirty="0"/>
              <a:t>Retrieval Augmented Generation (RAG)</a:t>
            </a:r>
            <a:r>
              <a:rPr lang="en-IN" sz="1800" dirty="0"/>
              <a:t> – Fetches relevant medical knowledge for accurate answers.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1800" b="1" dirty="0"/>
              <a:t>IBM Granite Model</a:t>
            </a:r>
            <a:r>
              <a:rPr lang="en-IN" sz="1800" dirty="0"/>
              <a:t> – Advanced large language model for reasoning and contextual understanding.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1800" b="1" dirty="0"/>
              <a:t>Supporting Tools &amp; Frameworks</a:t>
            </a:r>
            <a:endParaRPr lang="en-IN" sz="1800" dirty="0"/>
          </a:p>
          <a:p>
            <a:pPr>
              <a:buFont typeface="Wingdings" panose="05000000000000000000" pitchFamily="2" charset="2"/>
              <a:buChar char="v"/>
            </a:pPr>
            <a:r>
              <a:rPr lang="en-IN" sz="1800" b="1" dirty="0" err="1"/>
              <a:t>FastAPI</a:t>
            </a:r>
            <a:r>
              <a:rPr lang="en-IN" sz="1800" b="1" dirty="0"/>
              <a:t> / Node.js</a:t>
            </a:r>
            <a:r>
              <a:rPr lang="en-IN" sz="1800" dirty="0"/>
              <a:t> – Backend service to connect AI with UI.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1800" b="1" dirty="0"/>
              <a:t>React / Next.js</a:t>
            </a:r>
            <a:r>
              <a:rPr lang="en-IN" sz="1800" dirty="0"/>
              <a:t> – Interactive and responsive front-end interface.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1800" b="1" dirty="0"/>
              <a:t>MongoDB / PostgreSQL</a:t>
            </a:r>
            <a:r>
              <a:rPr lang="en-IN" sz="1800" dirty="0"/>
              <a:t> – Secure storage of patient interaction data.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80B2B-5B8A-2798-A127-FAFC2D527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cloud services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9234A-56AB-47BB-E0BD-725AF6684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IN" b="1" dirty="0"/>
          </a:p>
          <a:p>
            <a:pPr>
              <a:buFont typeface="Wingdings" panose="05000000000000000000" pitchFamily="2" charset="2"/>
              <a:buChar char="v"/>
            </a:pPr>
            <a:r>
              <a:rPr lang="en-IN" b="1" dirty="0"/>
              <a:t>IBM Watson Natural Language Understanding (NLU)</a:t>
            </a:r>
            <a:endParaRPr lang="en-IN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IN" dirty="0"/>
              <a:t>Extracts entities, keywords, symptoms, and sentiment from patient text input.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dirty="0"/>
              <a:t>Helps classify medical intent.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b="1" dirty="0"/>
              <a:t>IBM Watson Assistant</a:t>
            </a:r>
            <a:endParaRPr lang="en-IN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IN" dirty="0"/>
              <a:t>Powers conversational chatbot flow for patient symptom discussions.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dirty="0"/>
              <a:t>Integrates with the backend AI reasoning engine.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b="1" dirty="0"/>
              <a:t>IBM Cloud Object Storage</a:t>
            </a:r>
            <a:endParaRPr lang="en-IN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IN" dirty="0"/>
              <a:t>Stores anonymized patient data, medical reference documents, and AI training datasets.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b="1" dirty="0"/>
              <a:t>IBM Watson Discovery</a:t>
            </a:r>
            <a:r>
              <a:rPr lang="en-IN" dirty="0"/>
              <a:t> </a:t>
            </a:r>
            <a:r>
              <a:rPr lang="en-IN" i="1" dirty="0"/>
              <a:t>(for RAG)</a:t>
            </a:r>
            <a:endParaRPr lang="en-IN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IN" dirty="0"/>
              <a:t>Enables Retrieval Augmented Generation (RAG) to pull relevant medical knowledge from trusted datasets.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b="1" dirty="0"/>
              <a:t>IBM Granite Model</a:t>
            </a:r>
            <a:endParaRPr lang="en-IN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IN" dirty="0"/>
              <a:t>IBM’s foundation LLM is used for contextual understanding and reasoning.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b="1" dirty="0"/>
              <a:t>IBM API Gateway &amp; App ID</a:t>
            </a:r>
            <a:endParaRPr lang="en-IN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IN" dirty="0"/>
              <a:t>Secures APIs and manages authentication/authorization for patient access.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b="1" dirty="0"/>
              <a:t>IBM Cloud Databases for PostgreSQL / MongoDB</a:t>
            </a:r>
            <a:endParaRPr lang="en-IN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IN" dirty="0"/>
              <a:t>Secure, scalable storage for structured and semi-structured health records.</a:t>
            </a:r>
          </a:p>
        </p:txBody>
      </p:sp>
    </p:spTree>
    <p:extLst>
      <p:ext uri="{BB962C8B-B14F-4D97-AF65-F5344CB8AC3E}">
        <p14:creationId xmlns:p14="http://schemas.microsoft.com/office/powerpoint/2010/main" val="1366800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lang="en-US" altLang="en-US" sz="2800" b="1" dirty="0">
                <a:solidFill>
                  <a:schemeClr val="tx1"/>
                </a:solidFill>
                <a:latin typeface="Arial" panose="020B0604020202020204" pitchFamily="34" charset="0"/>
              </a:rPr>
              <a:t>Agentic AI Reasoning</a:t>
            </a: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 – Goes beyond Q&amp;A to proactively guide users toward better decisions.</a:t>
            </a: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lang="en-US" altLang="en-US" sz="2800" b="1" dirty="0">
                <a:solidFill>
                  <a:schemeClr val="tx1"/>
                </a:solidFill>
                <a:latin typeface="Arial" panose="020B0604020202020204" pitchFamily="34" charset="0"/>
              </a:rPr>
              <a:t>Dynamic Follow-up Questions</a:t>
            </a: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 – Adapts based on user’s responses for accurate triage.</a:t>
            </a: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lang="en-US" altLang="en-US" sz="2800" b="1" dirty="0">
                <a:solidFill>
                  <a:schemeClr val="tx1"/>
                </a:solidFill>
                <a:latin typeface="Arial" panose="020B0604020202020204" pitchFamily="34" charset="0"/>
              </a:rPr>
              <a:t>RAG (Retrieval Augmented Generation)</a:t>
            </a: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 – Pulls trusted medical knowledge in real-time for reliable suggestions.</a:t>
            </a: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lang="en-US" altLang="en-US" sz="2800" b="1" dirty="0">
                <a:solidFill>
                  <a:schemeClr val="tx1"/>
                </a:solidFill>
                <a:latin typeface="Arial" panose="020B0604020202020204" pitchFamily="34" charset="0"/>
              </a:rPr>
              <a:t>IBM Granite LLM Integration</a:t>
            </a: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 – Enterprise-grade AI for contextual understanding &amp; safe health guidance.</a:t>
            </a: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lang="en-US" altLang="en-US" sz="2800" b="1" dirty="0">
                <a:solidFill>
                  <a:schemeClr val="tx1"/>
                </a:solidFill>
                <a:latin typeface="Arial" panose="020B0604020202020204" pitchFamily="34" charset="0"/>
              </a:rPr>
              <a:t>Multi-Language Support</a:t>
            </a: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 – Accessible for non-English speakers in rural and global contexts.</a:t>
            </a: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lang="en-US" altLang="en-US" sz="2800" b="1" dirty="0">
                <a:solidFill>
                  <a:schemeClr val="tx1"/>
                </a:solidFill>
                <a:latin typeface="Arial" panose="020B0604020202020204" pitchFamily="34" charset="0"/>
              </a:rPr>
              <a:t>Emergency Detection</a:t>
            </a: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 – Flags critical symptoms and advises immediate action.</a:t>
            </a: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lang="en-US" altLang="en-US" sz="2800" b="1" dirty="0">
                <a:solidFill>
                  <a:schemeClr val="tx1"/>
                </a:solidFill>
                <a:latin typeface="Arial" panose="020B0604020202020204" pitchFamily="34" charset="0"/>
              </a:rPr>
              <a:t>Privacy First</a:t>
            </a: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 – HIPAA-compliant data handling with encryption.</a:t>
            </a: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lang="en-US" altLang="en-US" sz="2800" b="1" dirty="0">
                <a:solidFill>
                  <a:schemeClr val="tx1"/>
                </a:solidFill>
                <a:latin typeface="Arial" panose="020B0604020202020204" pitchFamily="34" charset="0"/>
              </a:rPr>
              <a:t>Continuous Learning</a:t>
            </a: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 – Improves with every interaction using anonymized feedback loops.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General Public</a:t>
            </a:r>
            <a:endParaRPr lang="en-US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Anyone seeking quick, reliable health guidance.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Self-check symptoms before visiting a doctor.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Patients in Remote / Rural Areas</a:t>
            </a:r>
            <a:endParaRPr lang="en-US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Limited access to healthcare facilities.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Need trusted AI guidance in local languages.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Elderly &amp; Chronic Disease Patients</a:t>
            </a:r>
            <a:endParaRPr lang="en-US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Continuous monitoring for recurring symptoms.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Early alerts for health deterioration.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Healthcare Professionals</a:t>
            </a:r>
            <a:endParaRPr lang="en-US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Doctors get pre-assessed patient cases.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Reduced time spent on minor cases.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Telemedicine Platforms</a:t>
            </a:r>
            <a:endParaRPr lang="en-US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Integrates as a pre-consultation triage tool.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Helps prioritize urgent patients.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E32F0A-9D83-B256-3E61-FD54AA26E1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410C9-747C-0C4D-FAD7-77167E836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2A59727-7B5F-F198-C013-B2ABF221F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3312" y="618067"/>
            <a:ext cx="5908345" cy="5598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668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9" name="Content Placeholder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585371A-5E60-DF5B-ECF8-E4CE137EA7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01086" y="618067"/>
            <a:ext cx="5892797" cy="5598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www.w3.org/XML/1998/namespace"/>
    <ds:schemaRef ds:uri="http://purl.org/dc/dcmitype/"/>
    <ds:schemaRef ds:uri="http://purl.org/dc/terms/"/>
    <ds:schemaRef ds:uri="fadb41d3-f9cb-40fb-903c-8cacaba95bb5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b30265f8-c5e2-4918-b4a1-b977299ca3e2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42</TotalTime>
  <Words>772</Words>
  <Application>Microsoft Office PowerPoint</Application>
  <PresentationFormat>Widescreen</PresentationFormat>
  <Paragraphs>103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Franklin Gothic Book</vt:lpstr>
      <vt:lpstr>Franklin Gothic Demi</vt:lpstr>
      <vt:lpstr>Wingdings</vt:lpstr>
      <vt:lpstr>Wingdings 2</vt:lpstr>
      <vt:lpstr>DividendVTI</vt:lpstr>
      <vt:lpstr>Agentic AI Health Symptom Checker</vt:lpstr>
      <vt:lpstr>OUTLINE</vt:lpstr>
      <vt:lpstr>Problem Statement</vt:lpstr>
      <vt:lpstr>Technology  used</vt:lpstr>
      <vt:lpstr>IBM cloud services used</vt:lpstr>
      <vt:lpstr>Wow factors</vt:lpstr>
      <vt:lpstr>End users</vt:lpstr>
      <vt:lpstr>Results</vt:lpstr>
      <vt:lpstr>Results</vt:lpstr>
      <vt:lpstr>Results</vt:lpstr>
      <vt:lpstr>Results</vt:lpstr>
      <vt:lpstr>Conclusion</vt:lpstr>
      <vt:lpstr>GitHub Link</vt:lpstr>
      <vt:lpstr>PowerPoint Presentation</vt:lpstr>
      <vt:lpstr>IBM Certifications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918767083581</cp:lastModifiedBy>
  <cp:revision>142</cp:revision>
  <dcterms:created xsi:type="dcterms:W3CDTF">2021-05-26T16:50:10Z</dcterms:created>
  <dcterms:modified xsi:type="dcterms:W3CDTF">2025-08-04T17:11:46Z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