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72" r:id="rId8"/>
    <p:sldId id="273" r:id="rId9"/>
    <p:sldId id="277" r:id="rId10"/>
    <p:sldId id="278" r:id="rId11"/>
    <p:sldId id="279" r:id="rId12"/>
    <p:sldId id="281" r:id="rId13"/>
    <p:sldId id="283" r:id="rId14"/>
    <p:sldId id="285" r:id="rId15"/>
    <p:sldId id="287" r:id="rId16"/>
    <p:sldId id="265" r:id="rId17"/>
    <p:sldId id="266" r:id="rId18"/>
    <p:sldId id="267" r:id="rId19"/>
    <p:sldId id="270" r:id="rId20"/>
    <p:sldId id="269" r:id="rId21"/>
    <p:sldId id="27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CCFA469-6C43-429D-BD4D-2AE41B30B687}" type="datetimeFigureOut">
              <a:rPr lang="en-IN" smtClean="0"/>
              <a:t>14-12-2023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42936EB-0C47-4FF6-862C-285CD5C2DE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end-to-end-testing.html" TargetMode="External"/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vops/what-is-devops" TargetMode="External"/><Relationship Id="rId2" Type="http://schemas.openxmlformats.org/officeDocument/2006/relationships/hyperlink" Target="https://www.atlassian.com/ag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412776"/>
            <a:ext cx="7406640" cy="2304256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effectLst/>
                <a:latin typeface="Algerian" pitchFamily="82" charset="0"/>
              </a:rPr>
              <a:t>F</a:t>
            </a:r>
            <a:r>
              <a:rPr lang="en-IN" sz="8000" dirty="0">
                <a:effectLst/>
                <a:latin typeface="Algerian" pitchFamily="82" charset="0"/>
              </a:rPr>
              <a:t>irstCry.COM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437112"/>
            <a:ext cx="7406640" cy="1752600"/>
          </a:xfrm>
        </p:spPr>
        <p:txBody>
          <a:bodyPr/>
          <a:lstStyle/>
          <a:p>
            <a:pPr algn="ctr"/>
            <a:r>
              <a:rPr lang="en-IN" dirty="0"/>
              <a:t>Group No :- 1</a:t>
            </a:r>
          </a:p>
          <a:p>
            <a:pPr algn="ctr"/>
            <a:r>
              <a:rPr lang="en-IN" dirty="0"/>
              <a:t>(232 Testing SL Batch)</a:t>
            </a:r>
          </a:p>
        </p:txBody>
      </p:sp>
    </p:spTree>
    <p:extLst>
      <p:ext uri="{BB962C8B-B14F-4D97-AF65-F5344CB8AC3E}">
        <p14:creationId xmlns:p14="http://schemas.microsoft.com/office/powerpoint/2010/main" val="11541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N" dirty="0"/>
              <a:t>hat is XPath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477C-C324-2DD6-43A4-8C583D43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1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XPath is a Selenium technique that is used to navigate through the HTML structure of a webpage. It is a syntax or language that makes finding elements on a webpage possible using XML path expression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82296" indent="0" algn="l">
              <a:buNone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XPath in Selenium has a basic format and that is explained below.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44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N" dirty="0"/>
              <a:t>YNTAX OF XPATH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7075BF-95F5-222E-B9D7-61EEC73EB6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358180"/>
            <a:ext cx="7499350" cy="29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9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4EC4-BB25-D0E8-1111-D3BDC8D8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l">
              <a:buNone/>
            </a:pPr>
            <a:endParaRPr lang="en-US" sz="2800" b="1" i="0" dirty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marL="82296" indent="0" algn="l">
              <a:buNone/>
            </a:pPr>
            <a:endParaRPr lang="en-US" sz="2800" b="1" dirty="0">
              <a:solidFill>
                <a:srgbClr val="222222"/>
              </a:solidFill>
              <a:latin typeface="Source Sans Pro" panose="020F0502020204030204" pitchFamily="34" charset="0"/>
            </a:endParaRPr>
          </a:p>
          <a:p>
            <a:pPr marL="82296" indent="0" algn="l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TestNG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is an automation testing framework in which NG stands for “Next Generation”. TestNG is inspired by 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Source Sans Pro" panose="020F0502020204030204" pitchFamily="34" charset="0"/>
                <a:hlinkClick r:id="rId2"/>
              </a:rPr>
              <a:t>JUnit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which uses the annotations (@). TestNG overcomes the disadvantages of JUnit and is designed to make 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Source Sans Pro" panose="020F0502020204030204" pitchFamily="34" charset="0"/>
                <a:hlinkClick r:id="rId3"/>
              </a:rPr>
              <a:t>end-to-end testing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easy.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10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68" y="18864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IN" dirty="0"/>
              <a:t>HY use TESTNG with Selenium?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311542"/>
            <a:ext cx="70660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Default Selenium tests do not generate a proper format for the test results. Using TestNG in Selenium, we can generate test results.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US" sz="16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Generate the report in a proper format including a number of test cases runs, the number of test cases passed, the number of test cases failed, and the number of test cases skipped.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Multiple test cases can be grouped more easily by converting them into testng.xml file. In which you can make priorities which test case should be executed first.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TestNG framework can be easily integrated with tools like TestNG Maven, Jenkins, etc.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Annotations used in the testing are very easy to understand ex: @BeforeMethod, @AfterMethod, @BeforeTest, @AfterTest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9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blob:https://web.whatsapp.com/75182f75-0dbe-4d4e-9aff-4237e8c18ba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220072" y="24208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Adding request for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096" y="55172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Getting list of requested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0BE0C-F606-4811-CD8F-7AE3E36EE789}"/>
              </a:ext>
            </a:extLst>
          </p:cNvPr>
          <p:cNvSpPr txBox="1"/>
          <p:nvPr/>
        </p:nvSpPr>
        <p:spPr>
          <a:xfrm>
            <a:off x="1545287" y="692696"/>
            <a:ext cx="5960785" cy="861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610B38"/>
                </a:solidFill>
                <a:effectLst/>
                <a:latin typeface="erdana"/>
              </a:rPr>
              <a:t>Cucumber Testing</a:t>
            </a: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“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Cucumber is a software tool used by the testers to develop test cases for the testing of behavior of the software."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Cucumber tool plays a vital role in the development of acceptance test cases for automation testing. It is mainly used to write acceptance tests for web applications as per the behavior of their functionalities.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follows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BDD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(Behavior Driven Development) framework to observe the behavior of the software's functionalities.</a:t>
            </a: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</p:txBody>
      </p:sp>
      <p:pic>
        <p:nvPicPr>
          <p:cNvPr id="5122" name="Picture 2" descr="Cucumber Testing Tutorial">
            <a:extLst>
              <a:ext uri="{FF2B5EF4-FFF2-40B4-BE49-F238E27FC236}">
                <a16:creationId xmlns:a16="http://schemas.microsoft.com/office/drawing/2014/main" id="{37D5ED73-21E8-107D-F171-603AE0B9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86" y="275934"/>
            <a:ext cx="1616968" cy="16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4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95B08-BED2-EDE2-AFCE-060EE5D8C542}"/>
              </a:ext>
            </a:extLst>
          </p:cNvPr>
          <p:cNvSpPr txBox="1"/>
          <p:nvPr/>
        </p:nvSpPr>
        <p:spPr>
          <a:xfrm>
            <a:off x="1691680" y="950520"/>
            <a:ext cx="6768752" cy="818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0" i="0" dirty="0">
                <a:solidFill>
                  <a:srgbClr val="610B38"/>
                </a:solidFill>
                <a:effectLst/>
                <a:latin typeface="erdana"/>
              </a:rPr>
              <a:t>Basic Terms of Cucumber</a:t>
            </a:r>
          </a:p>
          <a:p>
            <a:pPr algn="just"/>
            <a:endParaRPr lang="en-IN" sz="3200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Tags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Gherkin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Step 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Feature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Scenario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endParaRPr lang="en-IN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49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0D2CE-2DE8-5886-2F37-AE7CD8897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68" y="1417638"/>
            <a:ext cx="7871769" cy="4315618"/>
          </a:xfrm>
        </p:spPr>
      </p:pic>
    </p:spTree>
    <p:extLst>
      <p:ext uri="{BB962C8B-B14F-4D97-AF65-F5344CB8AC3E}">
        <p14:creationId xmlns:p14="http://schemas.microsoft.com/office/powerpoint/2010/main" val="129886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USER PROTAL</a:t>
            </a:r>
            <a:br>
              <a:rPr lang="en-IN" b="1" u="sng" dirty="0"/>
            </a:br>
            <a:r>
              <a:rPr lang="en-IN" dirty="0"/>
              <a:t>User Login And Register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0F85A-2143-7A89-F948-2C9B48265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7" y="2204864"/>
            <a:ext cx="3899777" cy="3419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CDA89-51B5-6B81-4847-1F56445C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952032"/>
            <a:ext cx="3672407" cy="38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Can go to my profile and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85786-69FD-309F-6C2E-249494A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99825"/>
            <a:ext cx="1772984" cy="385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13F6D-AFF0-4A98-41CB-F91064C3A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00807"/>
            <a:ext cx="5120622" cy="4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1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0C8D2-3D37-20E3-07F3-C85E60C29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25852"/>
            <a:ext cx="5472608" cy="1562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AE0AF-3877-4B4F-DE7E-E0F182E8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25960"/>
            <a:ext cx="6840760" cy="38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08720"/>
            <a:ext cx="7498080" cy="4800600"/>
          </a:xfrm>
        </p:spPr>
        <p:txBody>
          <a:bodyPr>
            <a:normAutofit/>
          </a:bodyPr>
          <a:lstStyle/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DIKSHA PRASAD(TEAM LEAD) …….2576333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SHUBASHINI RAVI……………………2576365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>
                <a:solidFill>
                  <a:prstClr val="black"/>
                </a:solidFill>
              </a:rPr>
              <a:t>SWEATA ANDREWS</a:t>
            </a:r>
            <a:r>
              <a:rPr lang="en-IN" sz="1600" b="1" dirty="0"/>
              <a:t>……………………….. 2576394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HIMADRI SHEKHAR GHOSH……………2576252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BOLLU HARITHA………………………...2576622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PAPANA  RATNAPRADEEP REDDY…………….2576429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SHUBENDHU SHEKHAR…………………..2576900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GURRAM PRATYUSHA ……………………..2577073</a:t>
            </a:r>
          </a:p>
          <a:p>
            <a:pPr marL="596646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600" b="1" dirty="0"/>
              <a:t>BOLIGARLA KEERTHI …………………………2576240</a:t>
            </a:r>
          </a:p>
        </p:txBody>
      </p:sp>
    </p:spTree>
    <p:extLst>
      <p:ext uri="{BB962C8B-B14F-4D97-AF65-F5344CB8AC3E}">
        <p14:creationId xmlns:p14="http://schemas.microsoft.com/office/powerpoint/2010/main" val="27518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/>
              <a:t>dd The Item to the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CCF11-0F08-2FB3-EE53-15811E0A4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47800"/>
            <a:ext cx="6192687" cy="4800600"/>
          </a:xfrm>
        </p:spPr>
      </p:pic>
    </p:spTree>
    <p:extLst>
      <p:ext uri="{BB962C8B-B14F-4D97-AF65-F5344CB8AC3E}">
        <p14:creationId xmlns:p14="http://schemas.microsoft.com/office/powerpoint/2010/main" val="201358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SHORLIST</a:t>
            </a:r>
            <a:r>
              <a:rPr lang="en-IN" dirty="0"/>
              <a:t> THE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51BC5-27C8-4BAF-99A4-37441DA34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5" y="2132856"/>
            <a:ext cx="6697425" cy="2520280"/>
          </a:xfrm>
        </p:spPr>
      </p:pic>
    </p:spTree>
    <p:extLst>
      <p:ext uri="{BB962C8B-B14F-4D97-AF65-F5344CB8AC3E}">
        <p14:creationId xmlns:p14="http://schemas.microsoft.com/office/powerpoint/2010/main" val="287908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98080" cy="3528392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780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PROJECT MODULES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SCREENSHOTS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2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7406640" cy="323512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i="0" dirty="0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 The 90's kids could have never imagined the appeal of online shopping. Nor did anyone fathom that e-commerce would transform the concept of purchasing. Taking the online shopping spree one step further, 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S</a:t>
            </a:r>
            <a:r>
              <a:rPr lang="en-US" sz="1600" dirty="0" err="1">
                <a:solidFill>
                  <a:srgbClr val="333333"/>
                </a:solidFill>
                <a:latin typeface="Arial Rounded MT Bold" panose="020F0704030504030204" pitchFamily="34" charset="0"/>
              </a:rPr>
              <a:t>u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pam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 Maheshwari and Amitava Saha started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firstcry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 Rounded MT Bold" panose="020F0704030504030204" pitchFamily="34" charset="0"/>
              </a:rPr>
              <a:t> in 2010 for providing baby care products to the masses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40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IN" sz="1800" dirty="0"/>
          </a:p>
          <a:p>
            <a:pPr marL="82296" indent="0">
              <a:buNone/>
            </a:pPr>
            <a:r>
              <a:rPr lang="en-IN" sz="4000" dirty="0"/>
              <a:t>Functionalities Performed</a:t>
            </a:r>
          </a:p>
          <a:p>
            <a:r>
              <a:rPr lang="en-US" sz="1500" dirty="0"/>
              <a:t>Register into the  website</a:t>
            </a:r>
          </a:p>
          <a:p>
            <a:r>
              <a:rPr lang="en-US" sz="1500" dirty="0"/>
              <a:t>Create Admin Account</a:t>
            </a:r>
          </a:p>
          <a:p>
            <a:r>
              <a:rPr lang="en-US" sz="1500" dirty="0"/>
              <a:t>Perform Login operation</a:t>
            </a:r>
          </a:p>
          <a:p>
            <a:r>
              <a:rPr lang="en-US" sz="1500" dirty="0"/>
              <a:t>Go to my account and click on profile and perform edit operation</a:t>
            </a:r>
          </a:p>
          <a:p>
            <a:r>
              <a:rPr lang="en-US" sz="1500" dirty="0"/>
              <a:t>Perform search operation.</a:t>
            </a:r>
          </a:p>
          <a:p>
            <a:r>
              <a:rPr lang="en-US" sz="1500" dirty="0"/>
              <a:t>Perform add to cart operation.</a:t>
            </a:r>
          </a:p>
          <a:p>
            <a:r>
              <a:rPr lang="en-US" sz="1500" dirty="0"/>
              <a:t>Store the locator</a:t>
            </a:r>
            <a:r>
              <a:rPr lang="en-US" sz="1800" dirty="0"/>
              <a:t>.</a:t>
            </a:r>
          </a:p>
          <a:p>
            <a:r>
              <a:rPr lang="en-US" sz="1500" dirty="0"/>
              <a:t>Perform preschool locator operation</a:t>
            </a:r>
          </a:p>
          <a:p>
            <a:r>
              <a:rPr lang="en-US" sz="1500" dirty="0"/>
              <a:t>Perform cart operation</a:t>
            </a:r>
          </a:p>
          <a:p>
            <a:r>
              <a:rPr lang="en-US" sz="1500" dirty="0"/>
              <a:t>Shortlist the items</a:t>
            </a:r>
          </a:p>
          <a:p>
            <a:pPr marL="82296" indent="0">
              <a:buNone/>
            </a:pPr>
            <a:endParaRPr lang="en-US" sz="1500" dirty="0"/>
          </a:p>
          <a:p>
            <a:pPr marL="82296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9968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7498080" cy="1143000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420888"/>
            <a:ext cx="7498080" cy="306132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IN" b="1" dirty="0"/>
              <a:t>JAVA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/>
              <a:t>SELENIUM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/>
              <a:t>TESTNG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/>
              <a:t>CUCUMBER</a:t>
            </a:r>
          </a:p>
          <a:p>
            <a:pPr marL="596646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4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is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1B1A-09C6-A5DF-CA74-BD671FE0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2526E"/>
                </a:solidFill>
                <a:effectLst/>
                <a:latin typeface="Charlie Display"/>
              </a:rPr>
              <a:t>Automated testing is the application of software tools to automate a human-driven manual process of reviewing and validating a software product. Most modern </a:t>
            </a:r>
            <a:r>
              <a:rPr lang="en-US" sz="2000" b="0" i="0" u="sng" dirty="0">
                <a:solidFill>
                  <a:srgbClr val="0052CC"/>
                </a:solidFill>
                <a:effectLst/>
                <a:latin typeface="Charlie Display"/>
                <a:hlinkClick r:id="rId2"/>
              </a:rPr>
              <a:t>agile</a:t>
            </a:r>
            <a:r>
              <a:rPr lang="en-US" sz="2000" b="0" i="0" dirty="0">
                <a:solidFill>
                  <a:srgbClr val="42526E"/>
                </a:solidFill>
                <a:effectLst/>
                <a:latin typeface="Charlie Display"/>
              </a:rPr>
              <a:t> and </a:t>
            </a:r>
            <a:r>
              <a:rPr lang="en-US" sz="2000" b="0" i="0" u="sng" dirty="0">
                <a:solidFill>
                  <a:srgbClr val="0052CC"/>
                </a:solidFill>
                <a:effectLst/>
                <a:latin typeface="Charlie Display"/>
                <a:hlinkClick r:id="rId3"/>
              </a:rPr>
              <a:t>DevOps</a:t>
            </a:r>
            <a:r>
              <a:rPr lang="en-US" sz="2000" b="0" i="0" dirty="0">
                <a:solidFill>
                  <a:srgbClr val="42526E"/>
                </a:solidFill>
                <a:effectLst/>
                <a:latin typeface="Charlie Display"/>
              </a:rPr>
              <a:t> software projects now include automated testing from inception</a:t>
            </a:r>
          </a:p>
          <a:p>
            <a:r>
              <a:rPr lang="en-US" sz="2000" b="0" i="0" dirty="0">
                <a:solidFill>
                  <a:srgbClr val="091E42"/>
                </a:solidFill>
                <a:effectLst/>
                <a:latin typeface="Charlie Text"/>
              </a:rPr>
              <a:t>Back when manual testing was the norm, it was common practice for software companies to employ a full time QA team. This team would develop a collection of ‘test plans,’ or step by step checklists that assert a feature of a software project behaves as expected</a:t>
            </a:r>
          </a:p>
          <a:p>
            <a:pPr marL="82296" indent="0">
              <a:buNone/>
            </a:pPr>
            <a:r>
              <a:rPr lang="en-US" sz="2000" b="0" i="0" dirty="0">
                <a:solidFill>
                  <a:srgbClr val="091E42"/>
                </a:solidFill>
                <a:effectLst/>
                <a:latin typeface="Charlie Text"/>
              </a:rPr>
              <a:t> </a:t>
            </a:r>
            <a:endParaRPr lang="en-US" sz="2000" dirty="0">
              <a:solidFill>
                <a:srgbClr val="091E42"/>
              </a:solidFill>
              <a:latin typeface="Charlie Text"/>
            </a:endParaRPr>
          </a:p>
          <a:p>
            <a:r>
              <a:rPr lang="en-US" sz="2000" dirty="0">
                <a:solidFill>
                  <a:srgbClr val="091E42"/>
                </a:solidFill>
                <a:latin typeface="Charlie Text"/>
              </a:rPr>
              <a:t>Manual testing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Charlie Text"/>
              </a:rPr>
              <a:t> was slow, expensive, and error-prone. Automated testing brings huge gains for team efficiency and ROI of quality assurance teams.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970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39C3-3AD8-D147-A29B-AAF631E0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source-sans-pro"/>
              </a:rPr>
              <a:t>Selenium WebDriver is a web framework that permits you to execute cross-browser tests. This tool is used for automating web-based application testing to verify that performs expectedly.</a:t>
            </a:r>
          </a:p>
          <a:p>
            <a:pPr marL="82296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source-sans-pro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source-sans-pro"/>
              </a:rPr>
              <a:t>Selenium WebDriver allows you to choose a programming language to create test scripts</a:t>
            </a:r>
          </a:p>
          <a:p>
            <a:pPr marL="82296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source-sans-pro"/>
            </a:endParaRPr>
          </a:p>
          <a:p>
            <a:pPr marL="82296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070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846" y="644165"/>
            <a:ext cx="7441857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333333"/>
                </a:solidFill>
                <a:effectLst/>
                <a:latin typeface="source-sans-pro"/>
              </a:rPr>
              <a:t>Selenium WebDriver Framework Architecture</a:t>
            </a:r>
            <a:br>
              <a:rPr lang="en-IN" b="0" dirty="0">
                <a:solidFill>
                  <a:srgbClr val="333333"/>
                </a:solidFill>
                <a:effectLst/>
                <a:latin typeface="source-sans-pro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B50E7-8284-D67A-6991-7CCBD2D3A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3847" y="1447800"/>
            <a:ext cx="744185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9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1476</TotalTime>
  <Words>718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Algerian</vt:lpstr>
      <vt:lpstr>Arial</vt:lpstr>
      <vt:lpstr>Arial Rounded MT Bold</vt:lpstr>
      <vt:lpstr>Charlie Display</vt:lpstr>
      <vt:lpstr>Charlie Text</vt:lpstr>
      <vt:lpstr>erdana</vt:lpstr>
      <vt:lpstr>Gill Sans MT</vt:lpstr>
      <vt:lpstr>inter-bold</vt:lpstr>
      <vt:lpstr>inter-regular</vt:lpstr>
      <vt:lpstr>Roboto</vt:lpstr>
      <vt:lpstr>Source Sans Pro</vt:lpstr>
      <vt:lpstr>source-sans-pro</vt:lpstr>
      <vt:lpstr>Verdana</vt:lpstr>
      <vt:lpstr>Wingdings 2</vt:lpstr>
      <vt:lpstr>Solstice</vt:lpstr>
      <vt:lpstr>FirstCry.COM</vt:lpstr>
      <vt:lpstr>GROUP MEMBERS</vt:lpstr>
      <vt:lpstr>CONTENT</vt:lpstr>
      <vt:lpstr>INTRODUCTION</vt:lpstr>
      <vt:lpstr>PROJECT MODULES</vt:lpstr>
      <vt:lpstr>TECHNOLOGIES USED</vt:lpstr>
      <vt:lpstr>What is Automation Testing</vt:lpstr>
      <vt:lpstr>SELENIUM WebDriver</vt:lpstr>
      <vt:lpstr>Selenium WebDriver Framework Architecture </vt:lpstr>
      <vt:lpstr>What is XPath in Selenium</vt:lpstr>
      <vt:lpstr>SYNTAX OF XPATH</vt:lpstr>
      <vt:lpstr>WHAT IS TESTNG</vt:lpstr>
      <vt:lpstr>WHY use TESTNG with Selenium?</vt:lpstr>
      <vt:lpstr>PowerPoint Presentation</vt:lpstr>
      <vt:lpstr>PowerPoint Presentation</vt:lpstr>
      <vt:lpstr>WELCOME PAGE</vt:lpstr>
      <vt:lpstr>USER PROTAL User Login And Register New User</vt:lpstr>
      <vt:lpstr>User Can go to my profile and edit</vt:lpstr>
      <vt:lpstr>PowerPoint Presentation</vt:lpstr>
      <vt:lpstr>Add The Item to the cart</vt:lpstr>
      <vt:lpstr>SHORLIST THE PRODUCT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CAFÉ RESERVATION</dc:title>
  <dc:creator>Windows User</dc:creator>
  <cp:lastModifiedBy>Diksha Prasad</cp:lastModifiedBy>
  <cp:revision>38</cp:revision>
  <dcterms:created xsi:type="dcterms:W3CDTF">2023-08-12T09:53:57Z</dcterms:created>
  <dcterms:modified xsi:type="dcterms:W3CDTF">2023-12-14T13:18:38Z</dcterms:modified>
</cp:coreProperties>
</file>