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22/04/18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7BED23-0F9A-4032-AEC0-F15EE561D4B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22/04/18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42E689-C0CC-47CD-BDB3-E89914009E46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22/04/18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7FA160-8C92-44A5-B386-539918735272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Super resolution implementation on FPGA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4240" y="364140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 Light"/>
              </a:rPr>
              <a:t>Diksha Moolchandani</a:t>
            </a:r>
            <a:r>
              <a:rPr lang="en-US" sz="3000">
                <a:solidFill>
                  <a:srgbClr val="000000"/>
                </a:solidFill>
                <a:latin typeface="Calibri Light"/>
              </a:rPr>
              <a:t>
</a:t>
            </a:r>
            <a:r>
              <a:rPr b="1" lang="en-US" sz="3000">
                <a:solidFill>
                  <a:srgbClr val="000000"/>
                </a:solidFill>
                <a:latin typeface="Calibri Light"/>
              </a:rPr>
              <a:t>Mentors: </a:t>
            </a:r>
            <a:r>
              <a:rPr lang="en-US" sz="3000">
                <a:solidFill>
                  <a:srgbClr val="000000"/>
                </a:solidFill>
                <a:latin typeface="Calibri Light"/>
              </a:rPr>
              <a:t>Prof. Kolin Paul, Prof. Anshul Kumar</a:t>
            </a:r>
            <a:r>
              <a:rPr lang="en-US" sz="30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 Light"/>
              </a:rPr>
              <a:t>9 Dec,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01720" y="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Data flow path from host to DDR3 SDRAM</a:t>
            </a:r>
            <a:endParaRPr/>
          </a:p>
        </p:txBody>
      </p:sp>
      <p:pic>
        <p:nvPicPr>
          <p:cNvPr id="29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63080" y="1170360"/>
            <a:ext cx="10618920" cy="56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UBER Design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 the Uber design, there are two things that can access the DDR3 SDRAM on the card: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The host, via the MPTL interface. The host can access any of the 4 banks by using the appropriate OCP address.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RAM “blk_mem_app", since it is multiplexed via the OCP interface to the module accessing 4 banks of DDR3.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IN-built protocols in UBER Design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OCP Protocol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MIG Protocol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Everything is OCP protocol *except* that inside "blk_mem_if", OCP signals are converted to MIG native interface protocol (app_* signals). The black is when the CPU accesses RAM. The red is when a DMA engine accesses 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To access the DDR3 SDRAM from an algorithm inside the FPGA, changes have been done in "blk_mem_app"  (but we have used OCP protocol, not MIG native interface protocol). This data path is marked in green.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If we really have to use MIG native interface protocol, then we will have to make bigger changes to the structure of the Uber design. For example, we have to find a way to multiplex two MIG native interface channels together so that both channels can access a bank of DDR3 SDRAM.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Therefore, OCP protocol has been chosen that will govern the access of DDR3 to the super_resolution module via BRAM. The blk_dma_switch module is a module that multiplexes two or more OCP channels onto one OCP channel. 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DATA-PATHS IN UBER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Direct Slave (MPTL interface) &lt;--OCP--&gt; DDR3 SDRAM bank 0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Direct Slave (MPTL interface) &lt;--OCP--&gt; DDR3 SDRAM bank 1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Direct Slave (MPTL interface) &lt;--OCP--&gt; DDR3 SDRAM bank 2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Host Direct Slave (MPTL interface) &lt;--OCP--&gt; DDR3 SDRAM bank 3 (blk_mem_if)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548235"/>
                </a:solidFill>
                <a:latin typeface="Calibri"/>
              </a:rPr>
              <a:t>our convolver (blk_mem_app) &lt;--OCP--&gt; DDR3 SDRAM bank 0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548235"/>
                </a:solidFill>
                <a:latin typeface="Calibri"/>
              </a:rPr>
              <a:t>our convolver (blk_mem_app) &lt;--OCP--&gt; DDR3 SDRAM bank 1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548235"/>
                </a:solidFill>
                <a:latin typeface="Calibri"/>
              </a:rPr>
              <a:t>our convolver (blk_mem_app) &lt;--OCP--&gt; DDR3 SDRAM bank 2 (blk_mem_if)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548235"/>
                </a:solidFill>
                <a:latin typeface="Calibri"/>
              </a:rPr>
              <a:t>our convolver (blk_mem_app) &lt;--OCP--&gt; DDR3 SDRAM bank 3 (blk_mem_if)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OCP Burst Write</a:t>
            </a:r>
            <a:endParaRPr/>
          </a:p>
        </p:txBody>
      </p:sp>
      <p:pic>
        <p:nvPicPr>
          <p:cNvPr id="30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43440" y="1511640"/>
            <a:ext cx="9460800" cy="521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OCP Burst Read</a:t>
            </a:r>
            <a:endParaRPr/>
          </a:p>
        </p:txBody>
      </p:sp>
      <p:pic>
        <p:nvPicPr>
          <p:cNvPr id="3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8120" y="1414440"/>
            <a:ext cx="10195200" cy="49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Top level block diagram of blk_mem_app</a:t>
            </a:r>
            <a:endParaRPr/>
          </a:p>
        </p:txBody>
      </p:sp>
      <p:pic>
        <p:nvPicPr>
          <p:cNvPr id="310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8760" y="1728000"/>
            <a:ext cx="1051524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DEVICE UTILIZATION SUMMARY</a:t>
            </a:r>
            <a:endParaRPr/>
          </a:p>
        </p:txBody>
      </p:sp>
      <p:pic>
        <p:nvPicPr>
          <p:cNvPr id="312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90560"/>
            <a:ext cx="10353600" cy="2478600"/>
          </a:xfrm>
          <a:prstGeom prst="rect">
            <a:avLst/>
          </a:prstGeom>
          <a:ln>
            <a:noFill/>
          </a:ln>
        </p:spPr>
      </p:pic>
      <p:pic>
        <p:nvPicPr>
          <p:cNvPr id="313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4169520"/>
            <a:ext cx="1067076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DEVICE UTILIZATION SUMMARY (Contd..)</a:t>
            </a:r>
            <a:endParaRPr/>
          </a:p>
        </p:txBody>
      </p:sp>
      <p:pic>
        <p:nvPicPr>
          <p:cNvPr id="31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90560"/>
            <a:ext cx="10515240" cy="2575440"/>
          </a:xfrm>
          <a:prstGeom prst="rect">
            <a:avLst/>
          </a:prstGeom>
          <a:ln>
            <a:noFill/>
          </a:ln>
        </p:spPr>
      </p:pic>
      <p:pic>
        <p:nvPicPr>
          <p:cNvPr id="31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4266720"/>
            <a:ext cx="10515240" cy="257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DEVICE UTILIZATION SUMMARY (Contd..)</a:t>
            </a:r>
            <a:endParaRPr/>
          </a:p>
        </p:txBody>
      </p:sp>
      <p:pic>
        <p:nvPicPr>
          <p:cNvPr id="31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690560"/>
            <a:ext cx="10515240" cy="2612880"/>
          </a:xfrm>
          <a:prstGeom prst="rect">
            <a:avLst/>
          </a:prstGeom>
          <a:ln>
            <a:noFill/>
          </a:ln>
        </p:spPr>
      </p:pic>
      <p:pic>
        <p:nvPicPr>
          <p:cNvPr id="31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4304160"/>
            <a:ext cx="10515240" cy="255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00360" y="798120"/>
            <a:ext cx="8255520" cy="173556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 i = 1 : conv1_filters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conv1_data(:,:,i) = imfilter(im_b, weights_conv1(:,:,i), 'same', 'replicate');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conv1_data(:,:,i) = max(conv1_data(:,:,i) + biases_conv1(i), 0);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800360" y="2530800"/>
            <a:ext cx="8255520" cy="2284200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 i = 1 : conv2_filters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for j = 1 : conv1_filters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conv2_data(:,:,i) = conv2_data(:,:,i) + weights_conv2(j,:,i) * conv1_data(:,:,j);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conv2_data(:,:,i) = max(conv2_data(:,:,i) + biases_conv2(i), 0);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1800360" y="4746600"/>
            <a:ext cx="8083080" cy="173556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for i = 1 : conv2_filters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conv3_subfilter = reshape(weights_conv3(i,:), conv3_patchsize, conv3_patchsize);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    </a:t>
            </a:r>
            <a:r>
              <a:rPr lang="en-IN">
                <a:solidFill>
                  <a:srgbClr val="000000"/>
                </a:solidFill>
                <a:latin typeface="Calibri"/>
              </a:rPr>
              <a:t>conv3_data(:,:) = conv3_data(:,:) + imfilter(conv2_data(:,:,i), conv3_subfilter, 'same', 'replicate');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end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243360" y="3134880"/>
            <a:ext cx="1499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STAGE 2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243360" y="13096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4" name="CustomShape 6"/>
          <p:cNvSpPr/>
          <p:nvPr/>
        </p:nvSpPr>
        <p:spPr>
          <a:xfrm>
            <a:off x="382680" y="342504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5" name="CustomShape 7"/>
          <p:cNvSpPr/>
          <p:nvPr/>
        </p:nvSpPr>
        <p:spPr>
          <a:xfrm>
            <a:off x="243360" y="979920"/>
            <a:ext cx="1499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126" name="CustomShape 8"/>
          <p:cNvSpPr/>
          <p:nvPr/>
        </p:nvSpPr>
        <p:spPr>
          <a:xfrm>
            <a:off x="425160" y="532260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27" name="CustomShape 9"/>
          <p:cNvSpPr/>
          <p:nvPr/>
        </p:nvSpPr>
        <p:spPr>
          <a:xfrm>
            <a:off x="300600" y="4957560"/>
            <a:ext cx="1499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STAGE 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DEVICE UTILIZATION SUMMARY (Contd..)</a:t>
            </a:r>
            <a:endParaRPr/>
          </a:p>
        </p:txBody>
      </p:sp>
      <p:pic>
        <p:nvPicPr>
          <p:cNvPr id="32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599480"/>
            <a:ext cx="10515240" cy="2557440"/>
          </a:xfrm>
          <a:prstGeom prst="rect">
            <a:avLst/>
          </a:prstGeom>
          <a:ln>
            <a:noFill/>
          </a:ln>
        </p:spPr>
      </p:pic>
      <p:pic>
        <p:nvPicPr>
          <p:cNvPr id="32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4244040"/>
            <a:ext cx="10515240" cy="26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Synchronization scheme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644616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Each stage or sub-stage in the pipeline consistently has the following control signals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reset : in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clk : in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sync_minor_in : in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start_in : in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sync_minor_out : out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start_out : out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Specifications of these signals are given in the following slides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871992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any_stage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8813160" y="5696640"/>
            <a:ext cx="75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reset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9806400" y="6144480"/>
            <a:ext cx="50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clk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 flipH="1" flipV="1" rot="5400000">
            <a:off x="8979840" y="556308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34" name="CustomShape 7"/>
          <p:cNvSpPr/>
          <p:nvPr/>
        </p:nvSpPr>
        <p:spPr>
          <a:xfrm flipH="1" flipV="1" rot="5400000">
            <a:off x="9627840" y="577476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35" name="CustomShape 8"/>
          <p:cNvSpPr/>
          <p:nvPr/>
        </p:nvSpPr>
        <p:spPr>
          <a:xfrm>
            <a:off x="7974360" y="2940120"/>
            <a:ext cx="731160" cy="22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36" name="CustomShape 9"/>
          <p:cNvSpPr/>
          <p:nvPr/>
        </p:nvSpPr>
        <p:spPr>
          <a:xfrm>
            <a:off x="7673040" y="2536920"/>
            <a:ext cx="1017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data_in</a:t>
            </a:r>
            <a:endParaRPr/>
          </a:p>
        </p:txBody>
      </p:sp>
      <p:sp>
        <p:nvSpPr>
          <p:cNvPr id="137" name="CustomShape 10"/>
          <p:cNvSpPr/>
          <p:nvPr/>
        </p:nvSpPr>
        <p:spPr>
          <a:xfrm>
            <a:off x="10719720" y="2536920"/>
            <a:ext cx="1184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data_out</a:t>
            </a:r>
            <a:endParaRPr/>
          </a:p>
        </p:txBody>
      </p:sp>
      <p:sp>
        <p:nvSpPr>
          <p:cNvPr id="138" name="CustomShape 11"/>
          <p:cNvSpPr/>
          <p:nvPr/>
        </p:nvSpPr>
        <p:spPr>
          <a:xfrm flipV="1">
            <a:off x="7978320" y="412416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39" name="CustomShape 12"/>
          <p:cNvSpPr/>
          <p:nvPr/>
        </p:nvSpPr>
        <p:spPr>
          <a:xfrm flipV="1">
            <a:off x="7983360" y="473868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40" name="CustomShape 13"/>
          <p:cNvSpPr/>
          <p:nvPr/>
        </p:nvSpPr>
        <p:spPr>
          <a:xfrm>
            <a:off x="10644840" y="2926080"/>
            <a:ext cx="88236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1" name="CustomShape 14"/>
          <p:cNvSpPr/>
          <p:nvPr/>
        </p:nvSpPr>
        <p:spPr>
          <a:xfrm flipV="1">
            <a:off x="10651320" y="4124160"/>
            <a:ext cx="8895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42" name="CustomShape 15"/>
          <p:cNvSpPr/>
          <p:nvPr/>
        </p:nvSpPr>
        <p:spPr>
          <a:xfrm flipV="1">
            <a:off x="10651320" y="4738680"/>
            <a:ext cx="8895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43" name="CustomShape 16"/>
          <p:cNvSpPr/>
          <p:nvPr/>
        </p:nvSpPr>
        <p:spPr>
          <a:xfrm>
            <a:off x="7076520" y="3744360"/>
            <a:ext cx="1807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sync_minor_in</a:t>
            </a:r>
            <a:endParaRPr/>
          </a:p>
        </p:txBody>
      </p:sp>
      <p:sp>
        <p:nvSpPr>
          <p:cNvPr id="144" name="CustomShape 17"/>
          <p:cNvSpPr/>
          <p:nvPr/>
        </p:nvSpPr>
        <p:spPr>
          <a:xfrm>
            <a:off x="10454760" y="3744360"/>
            <a:ext cx="1973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sync_minor_out</a:t>
            </a:r>
            <a:endParaRPr/>
          </a:p>
        </p:txBody>
      </p:sp>
      <p:sp>
        <p:nvSpPr>
          <p:cNvPr id="145" name="CustomShape 18"/>
          <p:cNvSpPr/>
          <p:nvPr/>
        </p:nvSpPr>
        <p:spPr>
          <a:xfrm>
            <a:off x="7667280" y="4361040"/>
            <a:ext cx="1036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start_in</a:t>
            </a:r>
            <a:endParaRPr/>
          </a:p>
        </p:txBody>
      </p:sp>
      <p:sp>
        <p:nvSpPr>
          <p:cNvPr id="146" name="CustomShape 19"/>
          <p:cNvSpPr/>
          <p:nvPr/>
        </p:nvSpPr>
        <p:spPr>
          <a:xfrm>
            <a:off x="10960920" y="4361040"/>
            <a:ext cx="120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start_out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Signals start_in, start_out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These signals have one pulse for each image frame, coinciding with the first sync_minor pulse of the frame.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ON duration of these pulses coincides with one clk period, indicating start of the ‘frame’.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start_in (start_out) = 1 indicates availability of the first value of data_in (data_out) for the current frame.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start_out may be delayed with respect to start_in by an integral number of minor cycles plus an integral number of clk periods. Each of these two numbers may be zero or more 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2e75b6"/>
                </a:solidFill>
                <a:latin typeface="Calibri Light"/>
              </a:rPr>
              <a:t>TOP Level  Super_Resolution block diagram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143496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stage1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04108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stage2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864684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stage3</a:t>
            </a:r>
            <a:endParaRPr/>
          </a:p>
        </p:txBody>
      </p:sp>
      <p:sp>
        <p:nvSpPr>
          <p:cNvPr id="153" name="Line 5"/>
          <p:cNvSpPr/>
          <p:nvPr/>
        </p:nvSpPr>
        <p:spPr>
          <a:xfrm flipV="1">
            <a:off x="885960" y="5795640"/>
            <a:ext cx="8356320" cy="1404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154" name="Line 6"/>
          <p:cNvSpPr/>
          <p:nvPr/>
        </p:nvSpPr>
        <p:spPr>
          <a:xfrm flipV="1">
            <a:off x="883800" y="6217920"/>
            <a:ext cx="9202680" cy="1152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155" name="CustomShape 7"/>
          <p:cNvSpPr/>
          <p:nvPr/>
        </p:nvSpPr>
        <p:spPr>
          <a:xfrm>
            <a:off x="63000" y="5613120"/>
            <a:ext cx="75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reset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79200" y="6046920"/>
            <a:ext cx="50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clk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 flipH="1" flipV="1" rot="5400000">
            <a:off x="1694880" y="556308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58" name="CustomShape 10"/>
          <p:cNvSpPr/>
          <p:nvPr/>
        </p:nvSpPr>
        <p:spPr>
          <a:xfrm flipH="1" flipV="1" rot="5400000">
            <a:off x="2342520" y="577476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59" name="CustomShape 11"/>
          <p:cNvSpPr/>
          <p:nvPr/>
        </p:nvSpPr>
        <p:spPr>
          <a:xfrm flipH="1" flipV="1" rot="5400000">
            <a:off x="5349960" y="556092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60" name="CustomShape 12"/>
          <p:cNvSpPr/>
          <p:nvPr/>
        </p:nvSpPr>
        <p:spPr>
          <a:xfrm flipH="1" flipV="1" rot="5400000">
            <a:off x="5997960" y="577260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61" name="CustomShape 13"/>
          <p:cNvSpPr/>
          <p:nvPr/>
        </p:nvSpPr>
        <p:spPr>
          <a:xfrm flipH="1" flipV="1" rot="5400000">
            <a:off x="8991360" y="554436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62" name="CustomShape 14"/>
          <p:cNvSpPr/>
          <p:nvPr/>
        </p:nvSpPr>
        <p:spPr>
          <a:xfrm flipH="1" flipV="1" rot="5400000">
            <a:off x="9639000" y="575604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63" name="CustomShape 15"/>
          <p:cNvSpPr/>
          <p:nvPr/>
        </p:nvSpPr>
        <p:spPr>
          <a:xfrm>
            <a:off x="689400" y="2940120"/>
            <a:ext cx="731160" cy="22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4" name="CustomShape 16"/>
          <p:cNvSpPr/>
          <p:nvPr/>
        </p:nvSpPr>
        <p:spPr>
          <a:xfrm>
            <a:off x="3359880" y="292608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5" name="CustomShape 17"/>
          <p:cNvSpPr/>
          <p:nvPr/>
        </p:nvSpPr>
        <p:spPr>
          <a:xfrm>
            <a:off x="6972840" y="288144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6" name="CustomShape 18"/>
          <p:cNvSpPr/>
          <p:nvPr/>
        </p:nvSpPr>
        <p:spPr>
          <a:xfrm>
            <a:off x="10543680" y="2837160"/>
            <a:ext cx="106164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7" name="CustomShape 19"/>
          <p:cNvSpPr/>
          <p:nvPr/>
        </p:nvSpPr>
        <p:spPr>
          <a:xfrm>
            <a:off x="440640" y="253692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168" name="CustomShape 20"/>
          <p:cNvSpPr/>
          <p:nvPr/>
        </p:nvSpPr>
        <p:spPr>
          <a:xfrm>
            <a:off x="4049640" y="253692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7604280" y="2536920"/>
            <a:ext cx="339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70" name="CustomShape 22"/>
          <p:cNvSpPr/>
          <p:nvPr/>
        </p:nvSpPr>
        <p:spPr>
          <a:xfrm>
            <a:off x="11035440" y="2536920"/>
            <a:ext cx="356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71" name="CustomShape 23"/>
          <p:cNvSpPr/>
          <p:nvPr/>
        </p:nvSpPr>
        <p:spPr>
          <a:xfrm flipV="1">
            <a:off x="693360" y="412416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2" name="CustomShape 24"/>
          <p:cNvSpPr/>
          <p:nvPr/>
        </p:nvSpPr>
        <p:spPr>
          <a:xfrm flipV="1">
            <a:off x="698040" y="473868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3" name="CustomShape 25"/>
          <p:cNvSpPr/>
          <p:nvPr/>
        </p:nvSpPr>
        <p:spPr>
          <a:xfrm flipV="1">
            <a:off x="3371760" y="412380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4" name="CustomShape 26"/>
          <p:cNvSpPr/>
          <p:nvPr/>
        </p:nvSpPr>
        <p:spPr>
          <a:xfrm flipV="1">
            <a:off x="3371760" y="47383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5" name="CustomShape 27"/>
          <p:cNvSpPr/>
          <p:nvPr/>
        </p:nvSpPr>
        <p:spPr>
          <a:xfrm flipV="1">
            <a:off x="6970320" y="412380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6" name="CustomShape 28"/>
          <p:cNvSpPr/>
          <p:nvPr/>
        </p:nvSpPr>
        <p:spPr>
          <a:xfrm flipV="1">
            <a:off x="6981480" y="473832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77" name="CustomShape 29"/>
          <p:cNvSpPr/>
          <p:nvPr/>
        </p:nvSpPr>
        <p:spPr>
          <a:xfrm>
            <a:off x="480960" y="373212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sync1</a:t>
            </a:r>
            <a:endParaRPr/>
          </a:p>
        </p:txBody>
      </p:sp>
      <p:sp>
        <p:nvSpPr>
          <p:cNvPr id="178" name="CustomShape 30"/>
          <p:cNvSpPr/>
          <p:nvPr/>
        </p:nvSpPr>
        <p:spPr>
          <a:xfrm>
            <a:off x="3731040" y="373212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sync2</a:t>
            </a:r>
            <a:endParaRPr/>
          </a:p>
        </p:txBody>
      </p:sp>
      <p:sp>
        <p:nvSpPr>
          <p:cNvPr id="179" name="CustomShape 31"/>
          <p:cNvSpPr/>
          <p:nvPr/>
        </p:nvSpPr>
        <p:spPr>
          <a:xfrm>
            <a:off x="7211880" y="375660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sync3</a:t>
            </a:r>
            <a:endParaRPr/>
          </a:p>
        </p:txBody>
      </p:sp>
      <p:sp>
        <p:nvSpPr>
          <p:cNvPr id="180" name="CustomShape 32"/>
          <p:cNvSpPr/>
          <p:nvPr/>
        </p:nvSpPr>
        <p:spPr>
          <a:xfrm>
            <a:off x="384120" y="436104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start_A</a:t>
            </a:r>
            <a:endParaRPr/>
          </a:p>
        </p:txBody>
      </p:sp>
      <p:sp>
        <p:nvSpPr>
          <p:cNvPr id="181" name="CustomShape 33"/>
          <p:cNvSpPr/>
          <p:nvPr/>
        </p:nvSpPr>
        <p:spPr>
          <a:xfrm>
            <a:off x="3683880" y="436104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start_B</a:t>
            </a:r>
            <a:endParaRPr/>
          </a:p>
        </p:txBody>
      </p:sp>
      <p:sp>
        <p:nvSpPr>
          <p:cNvPr id="182" name="CustomShape 34"/>
          <p:cNvSpPr/>
          <p:nvPr/>
        </p:nvSpPr>
        <p:spPr>
          <a:xfrm>
            <a:off x="7212960" y="4376520"/>
            <a:ext cx="98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start_C</a:t>
            </a:r>
            <a:endParaRPr/>
          </a:p>
        </p:txBody>
      </p:sp>
      <p:sp>
        <p:nvSpPr>
          <p:cNvPr id="183" name="CustomShape 35"/>
          <p:cNvSpPr/>
          <p:nvPr/>
        </p:nvSpPr>
        <p:spPr>
          <a:xfrm flipV="1">
            <a:off x="10555920" y="412272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84" name="CustomShape 36"/>
          <p:cNvSpPr/>
          <p:nvPr/>
        </p:nvSpPr>
        <p:spPr>
          <a:xfrm flipV="1">
            <a:off x="10566720" y="473724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185" name="CustomShape 37"/>
          <p:cNvSpPr/>
          <p:nvPr/>
        </p:nvSpPr>
        <p:spPr>
          <a:xfrm>
            <a:off x="10868760" y="370296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sync4</a:t>
            </a:r>
            <a:endParaRPr/>
          </a:p>
        </p:txBody>
      </p:sp>
      <p:sp>
        <p:nvSpPr>
          <p:cNvPr id="186" name="CustomShape 38"/>
          <p:cNvSpPr/>
          <p:nvPr/>
        </p:nvSpPr>
        <p:spPr>
          <a:xfrm>
            <a:off x="10830600" y="4361040"/>
            <a:ext cx="1004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start_D</a:t>
            </a:r>
            <a:endParaRPr/>
          </a:p>
        </p:txBody>
      </p:sp>
      <p:sp>
        <p:nvSpPr>
          <p:cNvPr id="187" name="CustomShape 39"/>
          <p:cNvSpPr/>
          <p:nvPr/>
        </p:nvSpPr>
        <p:spPr>
          <a:xfrm>
            <a:off x="1584000" y="4905720"/>
            <a:ext cx="1927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139.091MHz</a:t>
            </a:r>
            <a:endParaRPr/>
          </a:p>
        </p:txBody>
      </p:sp>
      <p:sp>
        <p:nvSpPr>
          <p:cNvPr id="188" name="CustomShape 40"/>
          <p:cNvSpPr/>
          <p:nvPr/>
        </p:nvSpPr>
        <p:spPr>
          <a:xfrm>
            <a:off x="5200920" y="4896000"/>
            <a:ext cx="1927080" cy="81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139.091MHz</a:t>
            </a:r>
            <a:endParaRPr/>
          </a:p>
        </p:txBody>
      </p:sp>
      <p:sp>
        <p:nvSpPr>
          <p:cNvPr id="189" name="CustomShape 41"/>
          <p:cNvSpPr/>
          <p:nvPr/>
        </p:nvSpPr>
        <p:spPr>
          <a:xfrm>
            <a:off x="8784000" y="4833720"/>
            <a:ext cx="1927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192.333MHz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345640" y="221796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193360" y="2372760"/>
            <a:ext cx="1927080" cy="2799000"/>
          </a:xfrm>
          <a:prstGeom prst="rect">
            <a:avLst/>
          </a:prstGeom>
          <a:solidFill>
            <a:srgbClr val="ffffff"/>
          </a:solidFill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2e75b6"/>
                </a:solidFill>
                <a:latin typeface="Calibri Light"/>
              </a:rPr>
              <a:t>Stage1 block diagram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143496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toep_top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8646840" y="2513520"/>
            <a:ext cx="1927080" cy="2799000"/>
          </a:xfrm>
          <a:prstGeom prst="rect">
            <a:avLst/>
          </a:prstGeom>
          <a:solidFill>
            <a:srgbClr val="ffffff"/>
          </a:solidFill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PISO</a:t>
            </a:r>
            <a:endParaRPr/>
          </a:p>
        </p:txBody>
      </p:sp>
      <p:sp>
        <p:nvSpPr>
          <p:cNvPr id="195" name="Line 6"/>
          <p:cNvSpPr/>
          <p:nvPr/>
        </p:nvSpPr>
        <p:spPr>
          <a:xfrm flipV="1">
            <a:off x="885960" y="5795640"/>
            <a:ext cx="8356320" cy="1404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196" name="Line 7"/>
          <p:cNvSpPr/>
          <p:nvPr/>
        </p:nvSpPr>
        <p:spPr>
          <a:xfrm flipV="1">
            <a:off x="883800" y="6217920"/>
            <a:ext cx="9202680" cy="1152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197" name="CustomShape 8"/>
          <p:cNvSpPr/>
          <p:nvPr/>
        </p:nvSpPr>
        <p:spPr>
          <a:xfrm>
            <a:off x="63000" y="5613120"/>
            <a:ext cx="75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reset</a:t>
            </a:r>
            <a:endParaRPr/>
          </a:p>
        </p:txBody>
      </p:sp>
      <p:sp>
        <p:nvSpPr>
          <p:cNvPr id="198" name="CustomShape 9"/>
          <p:cNvSpPr/>
          <p:nvPr/>
        </p:nvSpPr>
        <p:spPr>
          <a:xfrm>
            <a:off x="79200" y="6046920"/>
            <a:ext cx="50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clk</a:t>
            </a:r>
            <a:endParaRPr/>
          </a:p>
        </p:txBody>
      </p:sp>
      <p:sp>
        <p:nvSpPr>
          <p:cNvPr id="199" name="CustomShape 10"/>
          <p:cNvSpPr/>
          <p:nvPr/>
        </p:nvSpPr>
        <p:spPr>
          <a:xfrm flipH="1" flipV="1" rot="5400000">
            <a:off x="1694880" y="556308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0" name="CustomShape 11"/>
          <p:cNvSpPr/>
          <p:nvPr/>
        </p:nvSpPr>
        <p:spPr>
          <a:xfrm flipH="1" flipV="1" rot="5400000">
            <a:off x="2342520" y="577476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1" name="CustomShape 12"/>
          <p:cNvSpPr/>
          <p:nvPr/>
        </p:nvSpPr>
        <p:spPr>
          <a:xfrm flipH="1" flipV="1" rot="5400000">
            <a:off x="5349960" y="556092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2" name="CustomShape 13"/>
          <p:cNvSpPr/>
          <p:nvPr/>
        </p:nvSpPr>
        <p:spPr>
          <a:xfrm flipH="1" flipV="1" rot="5400000">
            <a:off x="5997960" y="577260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3" name="CustomShape 14"/>
          <p:cNvSpPr/>
          <p:nvPr/>
        </p:nvSpPr>
        <p:spPr>
          <a:xfrm flipH="1" flipV="1" rot="5400000">
            <a:off x="8991360" y="554436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4" name="CustomShape 15"/>
          <p:cNvSpPr/>
          <p:nvPr/>
        </p:nvSpPr>
        <p:spPr>
          <a:xfrm flipH="1" flipV="1" rot="5400000">
            <a:off x="9639000" y="575604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05" name="CustomShape 16"/>
          <p:cNvSpPr/>
          <p:nvPr/>
        </p:nvSpPr>
        <p:spPr>
          <a:xfrm>
            <a:off x="689400" y="2940120"/>
            <a:ext cx="731160" cy="22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6" name="CustomShape 17"/>
          <p:cNvSpPr/>
          <p:nvPr/>
        </p:nvSpPr>
        <p:spPr>
          <a:xfrm>
            <a:off x="3359880" y="292608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7" name="CustomShape 18"/>
          <p:cNvSpPr/>
          <p:nvPr/>
        </p:nvSpPr>
        <p:spPr>
          <a:xfrm>
            <a:off x="6972840" y="288144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8" name="CustomShape 19"/>
          <p:cNvSpPr/>
          <p:nvPr/>
        </p:nvSpPr>
        <p:spPr>
          <a:xfrm>
            <a:off x="10543680" y="2837160"/>
            <a:ext cx="106164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9" name="CustomShape 20"/>
          <p:cNvSpPr/>
          <p:nvPr/>
        </p:nvSpPr>
        <p:spPr>
          <a:xfrm>
            <a:off x="440640" y="253692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10" name="CustomShape 21"/>
          <p:cNvSpPr/>
          <p:nvPr/>
        </p:nvSpPr>
        <p:spPr>
          <a:xfrm>
            <a:off x="4039920" y="2536920"/>
            <a:ext cx="458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AT</a:t>
            </a:r>
            <a:endParaRPr/>
          </a:p>
        </p:txBody>
      </p:sp>
      <p:sp>
        <p:nvSpPr>
          <p:cNvPr id="211" name="CustomShape 22"/>
          <p:cNvSpPr/>
          <p:nvPr/>
        </p:nvSpPr>
        <p:spPr>
          <a:xfrm>
            <a:off x="7445520" y="2536920"/>
            <a:ext cx="934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Btemp</a:t>
            </a:r>
            <a:endParaRPr/>
          </a:p>
        </p:txBody>
      </p:sp>
      <p:sp>
        <p:nvSpPr>
          <p:cNvPr id="212" name="CustomShape 23"/>
          <p:cNvSpPr/>
          <p:nvPr/>
        </p:nvSpPr>
        <p:spPr>
          <a:xfrm>
            <a:off x="11036520" y="2536920"/>
            <a:ext cx="336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13" name="CustomShape 24"/>
          <p:cNvSpPr/>
          <p:nvPr/>
        </p:nvSpPr>
        <p:spPr>
          <a:xfrm flipV="1">
            <a:off x="693360" y="412416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4" name="CustomShape 25"/>
          <p:cNvSpPr/>
          <p:nvPr/>
        </p:nvSpPr>
        <p:spPr>
          <a:xfrm flipV="1">
            <a:off x="698040" y="473868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5" name="CustomShape 26"/>
          <p:cNvSpPr/>
          <p:nvPr/>
        </p:nvSpPr>
        <p:spPr>
          <a:xfrm flipV="1">
            <a:off x="3371760" y="412380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6" name="CustomShape 27"/>
          <p:cNvSpPr/>
          <p:nvPr/>
        </p:nvSpPr>
        <p:spPr>
          <a:xfrm flipV="1">
            <a:off x="3371760" y="47383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7" name="CustomShape 28"/>
          <p:cNvSpPr/>
          <p:nvPr/>
        </p:nvSpPr>
        <p:spPr>
          <a:xfrm flipV="1">
            <a:off x="6970320" y="412380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8" name="CustomShape 29"/>
          <p:cNvSpPr/>
          <p:nvPr/>
        </p:nvSpPr>
        <p:spPr>
          <a:xfrm flipV="1">
            <a:off x="6981480" y="4738320"/>
            <a:ext cx="166212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19" name="CustomShape 30"/>
          <p:cNvSpPr/>
          <p:nvPr/>
        </p:nvSpPr>
        <p:spPr>
          <a:xfrm>
            <a:off x="459720" y="374436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sync1</a:t>
            </a:r>
            <a:endParaRPr/>
          </a:p>
        </p:txBody>
      </p:sp>
      <p:sp>
        <p:nvSpPr>
          <p:cNvPr id="220" name="CustomShape 31"/>
          <p:cNvSpPr/>
          <p:nvPr/>
        </p:nvSpPr>
        <p:spPr>
          <a:xfrm>
            <a:off x="3454200" y="3744360"/>
            <a:ext cx="1103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sync_T1</a:t>
            </a:r>
            <a:endParaRPr/>
          </a:p>
        </p:txBody>
      </p:sp>
      <p:sp>
        <p:nvSpPr>
          <p:cNvPr id="221" name="CustomShape 32"/>
          <p:cNvSpPr/>
          <p:nvPr/>
        </p:nvSpPr>
        <p:spPr>
          <a:xfrm>
            <a:off x="7295760" y="3706920"/>
            <a:ext cx="1103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sync_T2</a:t>
            </a:r>
            <a:endParaRPr/>
          </a:p>
        </p:txBody>
      </p:sp>
      <p:sp>
        <p:nvSpPr>
          <p:cNvPr id="222" name="CustomShape 33"/>
          <p:cNvSpPr/>
          <p:nvPr/>
        </p:nvSpPr>
        <p:spPr>
          <a:xfrm>
            <a:off x="384120" y="436104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start_A</a:t>
            </a:r>
            <a:endParaRPr/>
          </a:p>
        </p:txBody>
      </p:sp>
      <p:sp>
        <p:nvSpPr>
          <p:cNvPr id="223" name="CustomShape 34"/>
          <p:cNvSpPr/>
          <p:nvPr/>
        </p:nvSpPr>
        <p:spPr>
          <a:xfrm>
            <a:off x="3637440" y="4361040"/>
            <a:ext cx="111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start_T1</a:t>
            </a:r>
            <a:endParaRPr/>
          </a:p>
        </p:txBody>
      </p:sp>
      <p:sp>
        <p:nvSpPr>
          <p:cNvPr id="224" name="CustomShape 35"/>
          <p:cNvSpPr/>
          <p:nvPr/>
        </p:nvSpPr>
        <p:spPr>
          <a:xfrm>
            <a:off x="7270560" y="4373280"/>
            <a:ext cx="111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start_T2</a:t>
            </a:r>
            <a:endParaRPr/>
          </a:p>
        </p:txBody>
      </p:sp>
      <p:sp>
        <p:nvSpPr>
          <p:cNvPr id="225" name="CustomShape 36"/>
          <p:cNvSpPr/>
          <p:nvPr/>
        </p:nvSpPr>
        <p:spPr>
          <a:xfrm>
            <a:off x="10729800" y="370692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sync2</a:t>
            </a:r>
            <a:endParaRPr/>
          </a:p>
        </p:txBody>
      </p:sp>
      <p:sp>
        <p:nvSpPr>
          <p:cNvPr id="226" name="CustomShape 37"/>
          <p:cNvSpPr/>
          <p:nvPr/>
        </p:nvSpPr>
        <p:spPr>
          <a:xfrm>
            <a:off x="10590840" y="4734000"/>
            <a:ext cx="1126080" cy="43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27" name="CustomShape 38"/>
          <p:cNvSpPr/>
          <p:nvPr/>
        </p:nvSpPr>
        <p:spPr>
          <a:xfrm>
            <a:off x="10647720" y="437436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start_B</a:t>
            </a:r>
            <a:endParaRPr/>
          </a:p>
        </p:txBody>
      </p:sp>
      <p:sp>
        <p:nvSpPr>
          <p:cNvPr id="228" name="CustomShape 39"/>
          <p:cNvSpPr/>
          <p:nvPr/>
        </p:nvSpPr>
        <p:spPr>
          <a:xfrm>
            <a:off x="10592640" y="4110840"/>
            <a:ext cx="1126080" cy="43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29" name="CustomShape 40"/>
          <p:cNvSpPr/>
          <p:nvPr/>
        </p:nvSpPr>
        <p:spPr>
          <a:xfrm>
            <a:off x="5041080" y="2513520"/>
            <a:ext cx="1927080" cy="2799000"/>
          </a:xfrm>
          <a:prstGeom prst="rect">
            <a:avLst/>
          </a:prstGeom>
          <a:solidFill>
            <a:srgbClr val="ffffff"/>
          </a:solidFill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</a:t>
            </a:r>
            <a:endParaRPr/>
          </a:p>
        </p:txBody>
      </p:sp>
      <p:sp>
        <p:nvSpPr>
          <p:cNvPr id="230" name="CustomShape 41"/>
          <p:cNvSpPr/>
          <p:nvPr/>
        </p:nvSpPr>
        <p:spPr>
          <a:xfrm>
            <a:off x="1512000" y="4905720"/>
            <a:ext cx="1927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302.778 MHz</a:t>
            </a:r>
            <a:endParaRPr/>
          </a:p>
        </p:txBody>
      </p:sp>
      <p:sp>
        <p:nvSpPr>
          <p:cNvPr id="231" name="CustomShape 42"/>
          <p:cNvSpPr/>
          <p:nvPr/>
        </p:nvSpPr>
        <p:spPr>
          <a:xfrm>
            <a:off x="5184000" y="4905720"/>
            <a:ext cx="1927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214.954 MHz</a:t>
            </a:r>
            <a:endParaRPr/>
          </a:p>
        </p:txBody>
      </p:sp>
      <p:sp>
        <p:nvSpPr>
          <p:cNvPr id="232" name="CustomShape 43"/>
          <p:cNvSpPr/>
          <p:nvPr/>
        </p:nvSpPr>
        <p:spPr>
          <a:xfrm>
            <a:off x="8784000" y="4968000"/>
            <a:ext cx="1872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376.752 MHz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2e75b6"/>
                </a:solidFill>
                <a:latin typeface="Calibri Light"/>
              </a:rPr>
              <a:t>Stage2 block diagram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63520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</a:t>
            </a:r>
            <a:endParaRPr/>
          </a:p>
        </p:txBody>
      </p:sp>
      <p:sp>
        <p:nvSpPr>
          <p:cNvPr id="235" name="Line 3"/>
          <p:cNvSpPr/>
          <p:nvPr/>
        </p:nvSpPr>
        <p:spPr>
          <a:xfrm flipV="1">
            <a:off x="885960" y="5805720"/>
            <a:ext cx="2239920" cy="396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236" name="Line 4"/>
          <p:cNvSpPr/>
          <p:nvPr/>
        </p:nvSpPr>
        <p:spPr>
          <a:xfrm>
            <a:off x="883800" y="6229440"/>
            <a:ext cx="3093480" cy="900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237" name="CustomShape 5"/>
          <p:cNvSpPr/>
          <p:nvPr/>
        </p:nvSpPr>
        <p:spPr>
          <a:xfrm>
            <a:off x="63000" y="5613120"/>
            <a:ext cx="75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reset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79200" y="6046920"/>
            <a:ext cx="50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clk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 flipH="1" flipV="1" rot="5400000">
            <a:off x="2895120" y="556308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0" name="CustomShape 8"/>
          <p:cNvSpPr/>
          <p:nvPr/>
        </p:nvSpPr>
        <p:spPr>
          <a:xfrm flipH="1" flipV="1" rot="5400000">
            <a:off x="3542760" y="577476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1" name="CustomShape 9"/>
          <p:cNvSpPr/>
          <p:nvPr/>
        </p:nvSpPr>
        <p:spPr>
          <a:xfrm>
            <a:off x="1889640" y="2940120"/>
            <a:ext cx="731160" cy="22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42" name="CustomShape 10"/>
          <p:cNvSpPr/>
          <p:nvPr/>
        </p:nvSpPr>
        <p:spPr>
          <a:xfrm>
            <a:off x="4560120" y="2944800"/>
            <a:ext cx="1705680" cy="19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43" name="CustomShape 11"/>
          <p:cNvSpPr/>
          <p:nvPr/>
        </p:nvSpPr>
        <p:spPr>
          <a:xfrm>
            <a:off x="1623240" y="2536920"/>
            <a:ext cx="481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B1</a:t>
            </a:r>
            <a:endParaRPr/>
          </a:p>
        </p:txBody>
      </p:sp>
      <p:sp>
        <p:nvSpPr>
          <p:cNvPr id="244" name="CustomShape 12"/>
          <p:cNvSpPr/>
          <p:nvPr/>
        </p:nvSpPr>
        <p:spPr>
          <a:xfrm>
            <a:off x="5203800" y="2564640"/>
            <a:ext cx="339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45" name="CustomShape 13"/>
          <p:cNvSpPr/>
          <p:nvPr/>
        </p:nvSpPr>
        <p:spPr>
          <a:xfrm flipV="1">
            <a:off x="1893600" y="412416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6" name="CustomShape 14"/>
          <p:cNvSpPr/>
          <p:nvPr/>
        </p:nvSpPr>
        <p:spPr>
          <a:xfrm flipV="1">
            <a:off x="1898280" y="473868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7" name="CustomShape 15"/>
          <p:cNvSpPr/>
          <p:nvPr/>
        </p:nvSpPr>
        <p:spPr>
          <a:xfrm flipV="1">
            <a:off x="4572000" y="41353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8" name="CustomShape 16"/>
          <p:cNvSpPr/>
          <p:nvPr/>
        </p:nvSpPr>
        <p:spPr>
          <a:xfrm flipV="1">
            <a:off x="4572000" y="47383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49" name="CustomShape 17"/>
          <p:cNvSpPr/>
          <p:nvPr/>
        </p:nvSpPr>
        <p:spPr>
          <a:xfrm>
            <a:off x="1650960" y="368064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sync2</a:t>
            </a:r>
            <a:endParaRPr/>
          </a:p>
        </p:txBody>
      </p:sp>
      <p:sp>
        <p:nvSpPr>
          <p:cNvPr id="250" name="CustomShape 18"/>
          <p:cNvSpPr/>
          <p:nvPr/>
        </p:nvSpPr>
        <p:spPr>
          <a:xfrm>
            <a:off x="1584360" y="436104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start_B</a:t>
            </a:r>
            <a:endParaRPr/>
          </a:p>
        </p:txBody>
      </p:sp>
      <p:sp>
        <p:nvSpPr>
          <p:cNvPr id="251" name="CustomShape 19"/>
          <p:cNvSpPr/>
          <p:nvPr/>
        </p:nvSpPr>
        <p:spPr>
          <a:xfrm>
            <a:off x="4901760" y="4361040"/>
            <a:ext cx="98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start_C</a:t>
            </a:r>
            <a:endParaRPr/>
          </a:p>
        </p:txBody>
      </p:sp>
      <p:sp>
        <p:nvSpPr>
          <p:cNvPr id="252" name="CustomShape 20"/>
          <p:cNvSpPr/>
          <p:nvPr/>
        </p:nvSpPr>
        <p:spPr>
          <a:xfrm>
            <a:off x="5051160" y="372672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sync3</a:t>
            </a:r>
            <a:endParaRPr/>
          </a:p>
        </p:txBody>
      </p:sp>
      <p:sp>
        <p:nvSpPr>
          <p:cNvPr id="253" name="CustomShape 21"/>
          <p:cNvSpPr/>
          <p:nvPr/>
        </p:nvSpPr>
        <p:spPr>
          <a:xfrm>
            <a:off x="2877480" y="4901040"/>
            <a:ext cx="16848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214.954 MHz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000">
                <a:solidFill>
                  <a:srgbClr val="2e75b6"/>
                </a:solidFill>
                <a:latin typeface="Calibri Light"/>
              </a:rPr>
              <a:t>Stage3 block diagram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1434960" y="2513520"/>
            <a:ext cx="1927080" cy="2799000"/>
          </a:xfrm>
          <a:prstGeom prst="rect">
            <a:avLst/>
          </a:prstGeom>
          <a:noFill/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toep_top</a:t>
            </a:r>
            <a:endParaRPr/>
          </a:p>
        </p:txBody>
      </p:sp>
      <p:sp>
        <p:nvSpPr>
          <p:cNvPr id="256" name="Line 3"/>
          <p:cNvSpPr/>
          <p:nvPr/>
        </p:nvSpPr>
        <p:spPr>
          <a:xfrm flipV="1">
            <a:off x="885960" y="5795640"/>
            <a:ext cx="8356320" cy="1404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257" name="Line 4"/>
          <p:cNvSpPr/>
          <p:nvPr/>
        </p:nvSpPr>
        <p:spPr>
          <a:xfrm flipV="1">
            <a:off x="883800" y="6217920"/>
            <a:ext cx="9202680" cy="11520"/>
          </a:xfrm>
          <a:prstGeom prst="line">
            <a:avLst/>
          </a:prstGeom>
          <a:ln w="28440">
            <a:solidFill>
              <a:srgbClr val="5b9bd5"/>
            </a:solidFill>
            <a:miter/>
          </a:ln>
        </p:spPr>
      </p:sp>
      <p:sp>
        <p:nvSpPr>
          <p:cNvPr id="258" name="CustomShape 5"/>
          <p:cNvSpPr/>
          <p:nvPr/>
        </p:nvSpPr>
        <p:spPr>
          <a:xfrm>
            <a:off x="63000" y="5613120"/>
            <a:ext cx="75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reset</a:t>
            </a:r>
            <a:endParaRPr/>
          </a:p>
        </p:txBody>
      </p:sp>
      <p:sp>
        <p:nvSpPr>
          <p:cNvPr id="259" name="CustomShape 6"/>
          <p:cNvSpPr/>
          <p:nvPr/>
        </p:nvSpPr>
        <p:spPr>
          <a:xfrm>
            <a:off x="79200" y="6046920"/>
            <a:ext cx="501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clk</a:t>
            </a:r>
            <a:endParaRPr/>
          </a:p>
        </p:txBody>
      </p:sp>
      <p:sp>
        <p:nvSpPr>
          <p:cNvPr id="260" name="CustomShape 7"/>
          <p:cNvSpPr/>
          <p:nvPr/>
        </p:nvSpPr>
        <p:spPr>
          <a:xfrm flipH="1" flipV="1" rot="5400000">
            <a:off x="1694880" y="556308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1" name="CustomShape 8"/>
          <p:cNvSpPr/>
          <p:nvPr/>
        </p:nvSpPr>
        <p:spPr>
          <a:xfrm flipH="1" flipV="1" rot="5400000">
            <a:off x="2342520" y="577476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2" name="CustomShape 9"/>
          <p:cNvSpPr/>
          <p:nvPr/>
        </p:nvSpPr>
        <p:spPr>
          <a:xfrm flipH="1" flipV="1" rot="5400000">
            <a:off x="5349960" y="556092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3" name="CustomShape 10"/>
          <p:cNvSpPr/>
          <p:nvPr/>
        </p:nvSpPr>
        <p:spPr>
          <a:xfrm flipH="1" flipV="1" rot="5400000">
            <a:off x="5997960" y="577260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4" name="CustomShape 11"/>
          <p:cNvSpPr/>
          <p:nvPr/>
        </p:nvSpPr>
        <p:spPr>
          <a:xfrm flipH="1" flipV="1" rot="5400000">
            <a:off x="8991360" y="5544360"/>
            <a:ext cx="492120" cy="10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5" name="CustomShape 12"/>
          <p:cNvSpPr/>
          <p:nvPr/>
        </p:nvSpPr>
        <p:spPr>
          <a:xfrm flipH="1" flipV="1" rot="5400000">
            <a:off x="9639000" y="5756040"/>
            <a:ext cx="900000" cy="1368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66" name="CustomShape 13"/>
          <p:cNvSpPr/>
          <p:nvPr/>
        </p:nvSpPr>
        <p:spPr>
          <a:xfrm>
            <a:off x="689400" y="2940120"/>
            <a:ext cx="731160" cy="224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67" name="CustomShape 14"/>
          <p:cNvSpPr/>
          <p:nvPr/>
        </p:nvSpPr>
        <p:spPr>
          <a:xfrm>
            <a:off x="3359880" y="292608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68" name="CustomShape 15"/>
          <p:cNvSpPr/>
          <p:nvPr/>
        </p:nvSpPr>
        <p:spPr>
          <a:xfrm>
            <a:off x="6972840" y="2881440"/>
            <a:ext cx="1648080" cy="20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69" name="CustomShape 16"/>
          <p:cNvSpPr/>
          <p:nvPr/>
        </p:nvSpPr>
        <p:spPr>
          <a:xfrm>
            <a:off x="10543680" y="2837160"/>
            <a:ext cx="1061640" cy="201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0" name="CustomShape 17"/>
          <p:cNvSpPr/>
          <p:nvPr/>
        </p:nvSpPr>
        <p:spPr>
          <a:xfrm>
            <a:off x="436320" y="2536920"/>
            <a:ext cx="339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71" name="CustomShape 18"/>
          <p:cNvSpPr/>
          <p:nvPr/>
        </p:nvSpPr>
        <p:spPr>
          <a:xfrm>
            <a:off x="3882600" y="2536920"/>
            <a:ext cx="479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CT</a:t>
            </a:r>
            <a:endParaRPr/>
          </a:p>
        </p:txBody>
      </p:sp>
      <p:sp>
        <p:nvSpPr>
          <p:cNvPr id="272" name="CustomShape 19"/>
          <p:cNvSpPr/>
          <p:nvPr/>
        </p:nvSpPr>
        <p:spPr>
          <a:xfrm>
            <a:off x="7300800" y="2536920"/>
            <a:ext cx="937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Ctemp</a:t>
            </a:r>
            <a:endParaRPr/>
          </a:p>
        </p:txBody>
      </p:sp>
      <p:sp>
        <p:nvSpPr>
          <p:cNvPr id="273" name="CustomShape 20"/>
          <p:cNvSpPr/>
          <p:nvPr/>
        </p:nvSpPr>
        <p:spPr>
          <a:xfrm>
            <a:off x="11035080" y="2536920"/>
            <a:ext cx="356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274" name="CustomShape 21"/>
          <p:cNvSpPr/>
          <p:nvPr/>
        </p:nvSpPr>
        <p:spPr>
          <a:xfrm flipV="1">
            <a:off x="693360" y="4124160"/>
            <a:ext cx="72540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75" name="CustomShape 22"/>
          <p:cNvSpPr/>
          <p:nvPr/>
        </p:nvSpPr>
        <p:spPr>
          <a:xfrm flipV="1">
            <a:off x="3371760" y="405144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76" name="CustomShape 23"/>
          <p:cNvSpPr/>
          <p:nvPr/>
        </p:nvSpPr>
        <p:spPr>
          <a:xfrm flipV="1">
            <a:off x="3371760" y="47383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77" name="CustomShape 24"/>
          <p:cNvSpPr/>
          <p:nvPr/>
        </p:nvSpPr>
        <p:spPr>
          <a:xfrm>
            <a:off x="6949800" y="4047480"/>
            <a:ext cx="1682640" cy="1116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78" name="CustomShape 25"/>
          <p:cNvSpPr/>
          <p:nvPr/>
        </p:nvSpPr>
        <p:spPr>
          <a:xfrm>
            <a:off x="202680" y="375516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sync3</a:t>
            </a:r>
            <a:endParaRPr/>
          </a:p>
        </p:txBody>
      </p:sp>
      <p:sp>
        <p:nvSpPr>
          <p:cNvPr id="279" name="CustomShape 26"/>
          <p:cNvSpPr/>
          <p:nvPr/>
        </p:nvSpPr>
        <p:spPr>
          <a:xfrm>
            <a:off x="3482640" y="3648960"/>
            <a:ext cx="1103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sync_T1</a:t>
            </a:r>
            <a:endParaRPr/>
          </a:p>
        </p:txBody>
      </p:sp>
      <p:sp>
        <p:nvSpPr>
          <p:cNvPr id="280" name="CustomShape 27"/>
          <p:cNvSpPr/>
          <p:nvPr/>
        </p:nvSpPr>
        <p:spPr>
          <a:xfrm>
            <a:off x="6942960" y="3663360"/>
            <a:ext cx="1103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sync_T2</a:t>
            </a:r>
            <a:endParaRPr/>
          </a:p>
        </p:txBody>
      </p:sp>
      <p:sp>
        <p:nvSpPr>
          <p:cNvPr id="281" name="CustomShape 28"/>
          <p:cNvSpPr/>
          <p:nvPr/>
        </p:nvSpPr>
        <p:spPr>
          <a:xfrm>
            <a:off x="3686040" y="4361040"/>
            <a:ext cx="111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start_T1</a:t>
            </a:r>
            <a:endParaRPr/>
          </a:p>
        </p:txBody>
      </p:sp>
      <p:sp>
        <p:nvSpPr>
          <p:cNvPr id="282" name="CustomShape 29"/>
          <p:cNvSpPr/>
          <p:nvPr/>
        </p:nvSpPr>
        <p:spPr>
          <a:xfrm>
            <a:off x="5041080" y="2513520"/>
            <a:ext cx="1927080" cy="2799000"/>
          </a:xfrm>
          <a:prstGeom prst="rect">
            <a:avLst/>
          </a:prstGeom>
          <a:solidFill>
            <a:srgbClr val="ffffff"/>
          </a:solidFill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PE</a:t>
            </a:r>
            <a:endParaRPr/>
          </a:p>
        </p:txBody>
      </p:sp>
      <p:sp>
        <p:nvSpPr>
          <p:cNvPr id="283" name="CustomShape 30"/>
          <p:cNvSpPr/>
          <p:nvPr/>
        </p:nvSpPr>
        <p:spPr>
          <a:xfrm>
            <a:off x="8646840" y="2513520"/>
            <a:ext cx="1927080" cy="2799000"/>
          </a:xfrm>
          <a:prstGeom prst="rect">
            <a:avLst/>
          </a:prstGeom>
          <a:solidFill>
            <a:srgbClr val="ffffff"/>
          </a:solidFill>
          <a:ln w="2844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pipe_add</a:t>
            </a:r>
            <a:endParaRPr/>
          </a:p>
        </p:txBody>
      </p:sp>
      <p:sp>
        <p:nvSpPr>
          <p:cNvPr id="284" name="CustomShape 31"/>
          <p:cNvSpPr/>
          <p:nvPr/>
        </p:nvSpPr>
        <p:spPr>
          <a:xfrm>
            <a:off x="586080" y="4731480"/>
            <a:ext cx="845640" cy="576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85" name="CustomShape 32"/>
          <p:cNvSpPr/>
          <p:nvPr/>
        </p:nvSpPr>
        <p:spPr>
          <a:xfrm>
            <a:off x="197640" y="4317840"/>
            <a:ext cx="987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start_C</a:t>
            </a:r>
            <a:endParaRPr/>
          </a:p>
        </p:txBody>
      </p:sp>
      <p:sp>
        <p:nvSpPr>
          <p:cNvPr id="286" name="CustomShape 33"/>
          <p:cNvSpPr/>
          <p:nvPr/>
        </p:nvSpPr>
        <p:spPr>
          <a:xfrm flipV="1">
            <a:off x="6957360" y="477900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87" name="CustomShape 34"/>
          <p:cNvSpPr/>
          <p:nvPr/>
        </p:nvSpPr>
        <p:spPr>
          <a:xfrm>
            <a:off x="7104240" y="4401720"/>
            <a:ext cx="1112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start_T2</a:t>
            </a:r>
            <a:endParaRPr/>
          </a:p>
        </p:txBody>
      </p:sp>
      <p:sp>
        <p:nvSpPr>
          <p:cNvPr id="288" name="CustomShape 35"/>
          <p:cNvSpPr/>
          <p:nvPr/>
        </p:nvSpPr>
        <p:spPr>
          <a:xfrm>
            <a:off x="10507680" y="4046400"/>
            <a:ext cx="1682640" cy="1116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89" name="CustomShape 36"/>
          <p:cNvSpPr/>
          <p:nvPr/>
        </p:nvSpPr>
        <p:spPr>
          <a:xfrm>
            <a:off x="10513800" y="3662280"/>
            <a:ext cx="848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sync4</a:t>
            </a:r>
            <a:endParaRPr/>
          </a:p>
        </p:txBody>
      </p:sp>
      <p:sp>
        <p:nvSpPr>
          <p:cNvPr id="290" name="CustomShape 37"/>
          <p:cNvSpPr/>
          <p:nvPr/>
        </p:nvSpPr>
        <p:spPr>
          <a:xfrm flipV="1">
            <a:off x="10514880" y="4777920"/>
            <a:ext cx="1661760" cy="720"/>
          </a:xfrm>
          <a:prstGeom prst="straightConnector1">
            <a:avLst/>
          </a:prstGeom>
          <a:noFill/>
          <a:ln w="28440">
            <a:solidFill>
              <a:srgbClr val="5b9bd5"/>
            </a:solidFill>
            <a:miter/>
            <a:tailEnd len="med" type="arrow" w="med"/>
          </a:ln>
        </p:spPr>
      </p:sp>
      <p:sp>
        <p:nvSpPr>
          <p:cNvPr id="291" name="CustomShape 38"/>
          <p:cNvSpPr/>
          <p:nvPr/>
        </p:nvSpPr>
        <p:spPr>
          <a:xfrm>
            <a:off x="10675440" y="4400640"/>
            <a:ext cx="1004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start_D</a:t>
            </a:r>
            <a:endParaRPr/>
          </a:p>
        </p:txBody>
      </p:sp>
      <p:sp>
        <p:nvSpPr>
          <p:cNvPr id="292" name="CustomShape 39"/>
          <p:cNvSpPr/>
          <p:nvPr/>
        </p:nvSpPr>
        <p:spPr>
          <a:xfrm>
            <a:off x="1434960" y="4913280"/>
            <a:ext cx="193392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302.778 MHz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3" name="CustomShape 40"/>
          <p:cNvSpPr/>
          <p:nvPr/>
        </p:nvSpPr>
        <p:spPr>
          <a:xfrm>
            <a:off x="5279040" y="4913280"/>
            <a:ext cx="170496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214.954 MHz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4" name="CustomShape 41"/>
          <p:cNvSpPr/>
          <p:nvPr/>
        </p:nvSpPr>
        <p:spPr>
          <a:xfrm>
            <a:off x="8646840" y="4960080"/>
            <a:ext cx="1927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0000"/>
                </a:solidFill>
                <a:latin typeface="Calibri"/>
              </a:rPr>
              <a:t>320.021 MHz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DDR3 INTERFACE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