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70" r:id="rId7"/>
    <p:sldId id="271" r:id="rId8"/>
    <p:sldId id="262" r:id="rId9"/>
    <p:sldId id="265" r:id="rId10"/>
    <p:sldId id="266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il" initials="B" lastIdx="1" clrIdx="0">
    <p:extLst>
      <p:ext uri="{19B8F6BF-5375-455C-9EA6-DF929625EA0E}">
        <p15:presenceInfo xmlns:p15="http://schemas.microsoft.com/office/powerpoint/2012/main" userId="Bas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Hr</a:t>
            </a:r>
            <a:r>
              <a:rPr lang="en-US" b="1" dirty="0"/>
              <a:t> analysis report</a:t>
            </a:r>
            <a:br>
              <a:rPr lang="en-US" dirty="0"/>
            </a:br>
            <a:r>
              <a:rPr lang="en-US" sz="1800" b="1" dirty="0"/>
              <a:t>PRDA-03</a:t>
            </a:r>
            <a:br>
              <a:rPr lang="en-US" sz="1800" dirty="0"/>
            </a:br>
            <a:r>
              <a:rPr lang="en-US" sz="2000" b="1" dirty="0"/>
              <a:t>Findings ,insights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Submitted by:ptid-cda-feb-25-371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Strengthen hiring and workforce planning to align with business needs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Improve employee engagement &amp; career development to reduce attrition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Ensure fair compensation and benefits to enhance job satisfaction.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A special session should be conducted for HR’s based employee analysis which will simultaneously impact hiring quality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Promote diversity in leadership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Optimize remote work policies for better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77043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84518"/>
            <a:ext cx="10131425" cy="85344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1052"/>
            <a:ext cx="10131425" cy="364913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Every Recommendation should be considered to get to the actual solution. Conduct an employee survey to understand challenged.HR analytics provides valuable insights to drive better decision-making, workforce efficiency, and employee satisfaction. By implementing these recommendations, the company can create a more inclusive, engaged, and high-performing workforce.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96943-8077-43F2-9AC1-57AF8EAFC68C}"/>
              </a:ext>
            </a:extLst>
          </p:cNvPr>
          <p:cNvSpPr txBox="1"/>
          <p:nvPr/>
        </p:nvSpPr>
        <p:spPr>
          <a:xfrm>
            <a:off x="2771335" y="2275448"/>
            <a:ext cx="5598942" cy="144655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r>
              <a:rPr lang="en-US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807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17807"/>
            <a:ext cx="10131425" cy="34960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Objectives of analysis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4087"/>
            <a:ext cx="10131425" cy="3660914"/>
          </a:xfrm>
        </p:spPr>
        <p:txBody>
          <a:bodyPr>
            <a:normAutofit/>
          </a:bodyPr>
          <a:lstStyle/>
          <a:p>
            <a:r>
              <a:rPr lang="en-US" sz="2400" dirty="0"/>
              <a:t>Analyze Employee Demographics</a:t>
            </a:r>
          </a:p>
          <a:p>
            <a:r>
              <a:rPr lang="en-US" sz="2400" dirty="0"/>
              <a:t>Uncover key workforce </a:t>
            </a:r>
            <a:r>
              <a:rPr lang="en-US" sz="2400" dirty="0" err="1"/>
              <a:t>trends,diversity</a:t>
            </a:r>
            <a:r>
              <a:rPr lang="en-US" sz="2400" dirty="0"/>
              <a:t> metrics,&amp; hiring patterns</a:t>
            </a:r>
          </a:p>
          <a:p>
            <a:r>
              <a:rPr lang="en-US" sz="2400" dirty="0"/>
              <a:t>Understand Department wise Employee Distribution</a:t>
            </a:r>
          </a:p>
          <a:p>
            <a:r>
              <a:rPr lang="en-US" sz="2400" dirty="0"/>
              <a:t>Generate Insights for HR Decision-making</a:t>
            </a:r>
          </a:p>
          <a:p>
            <a:r>
              <a:rPr lang="en-US" sz="2400" dirty="0"/>
              <a:t>Recommendations to improve </a:t>
            </a:r>
            <a:r>
              <a:rPr lang="en-US" sz="2400" dirty="0" err="1"/>
              <a:t>talent,aquistion,retention</a:t>
            </a:r>
            <a:r>
              <a:rPr lang="en-US" sz="2400" dirty="0"/>
              <a:t>,&amp; overall workforce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F5C63-1647-61CE-5959-6BE4CF09FAF8}"/>
              </a:ext>
            </a:extLst>
          </p:cNvPr>
          <p:cNvSpPr txBox="1"/>
          <p:nvPr/>
        </p:nvSpPr>
        <p:spPr>
          <a:xfrm>
            <a:off x="685800" y="1530867"/>
            <a:ext cx="8606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THE PRIMARY GOALS OF HR ANALYTICS:</a:t>
            </a:r>
            <a:r>
              <a:rPr lang="en-US" b="1" dirty="0"/>
              <a:t>	</a:t>
            </a:r>
            <a:r>
              <a:rPr lang="en-US" dirty="0"/>
              <a:t>					E</a:t>
            </a:r>
          </a:p>
        </p:txBody>
      </p:sp>
    </p:spTree>
    <p:extLst>
      <p:ext uri="{BB962C8B-B14F-4D97-AF65-F5344CB8AC3E}">
        <p14:creationId xmlns:p14="http://schemas.microsoft.com/office/powerpoint/2010/main" val="281187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6760"/>
            <a:ext cx="10131425" cy="1456267"/>
          </a:xfrm>
        </p:spPr>
        <p:txBody>
          <a:bodyPr/>
          <a:lstStyle/>
          <a:p>
            <a:r>
              <a:rPr lang="en-US" b="1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683027"/>
            <a:ext cx="4363277" cy="4108174"/>
          </a:xfrm>
        </p:spPr>
        <p:txBody>
          <a:bodyPr>
            <a:normAutofit lnSpcReduction="10000"/>
          </a:bodyPr>
          <a:lstStyle/>
          <a:p>
            <a:r>
              <a:rPr lang="en-US" sz="1900" b="1" dirty="0"/>
              <a:t>KEY ATTRIBUTES OF DATASET:                                                              </a:t>
            </a:r>
          </a:p>
          <a:p>
            <a:r>
              <a:rPr lang="en-US" sz="1900" dirty="0"/>
              <a:t>Employee ID</a:t>
            </a:r>
          </a:p>
          <a:p>
            <a:r>
              <a:rPr lang="en-US" sz="1900" dirty="0"/>
              <a:t>Names(First and last)</a:t>
            </a:r>
          </a:p>
          <a:p>
            <a:r>
              <a:rPr lang="en-US" sz="1900" dirty="0"/>
              <a:t>Age</a:t>
            </a:r>
          </a:p>
          <a:p>
            <a:r>
              <a:rPr lang="en-US" sz="1900" dirty="0"/>
              <a:t>Gender</a:t>
            </a:r>
          </a:p>
          <a:p>
            <a:r>
              <a:rPr lang="en-US" sz="1900" dirty="0"/>
              <a:t>Race</a:t>
            </a:r>
          </a:p>
          <a:p>
            <a:r>
              <a:rPr lang="en-US" sz="1900" dirty="0"/>
              <a:t>Department</a:t>
            </a:r>
          </a:p>
          <a:p>
            <a:r>
              <a:rPr lang="en-US" sz="1900" dirty="0" err="1"/>
              <a:t>Location&amp;State</a:t>
            </a:r>
            <a:endParaRPr lang="en-US" sz="1900" dirty="0"/>
          </a:p>
          <a:p>
            <a:r>
              <a:rPr lang="en-US" sz="1900" dirty="0"/>
              <a:t>Hire Date</a:t>
            </a:r>
          </a:p>
          <a:p>
            <a:r>
              <a:rPr lang="en-US" sz="1900" dirty="0"/>
              <a:t>Term Date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F3C60-D8B2-3F4A-8F5B-494C929BF399}"/>
              </a:ext>
            </a:extLst>
          </p:cNvPr>
          <p:cNvSpPr txBox="1"/>
          <p:nvPr/>
        </p:nvSpPr>
        <p:spPr>
          <a:xfrm>
            <a:off x="5627862" y="3429000"/>
            <a:ext cx="3445565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/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SQL(Data extracted from </a:t>
            </a:r>
            <a:r>
              <a:rPr lang="en-US" sz="1900" dirty="0" err="1"/>
              <a:t>sql</a:t>
            </a:r>
            <a:r>
              <a:rPr lang="en-US" sz="19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02E6D-65E8-78DB-5186-BB61CE89C3F7}"/>
              </a:ext>
            </a:extLst>
          </p:cNvPr>
          <p:cNvSpPr txBox="1"/>
          <p:nvPr/>
        </p:nvSpPr>
        <p:spPr>
          <a:xfrm>
            <a:off x="5627862" y="1683027"/>
            <a:ext cx="194258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22,214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13 columns</a:t>
            </a:r>
          </a:p>
        </p:txBody>
      </p:sp>
    </p:spTree>
    <p:extLst>
      <p:ext uri="{BB962C8B-B14F-4D97-AF65-F5344CB8AC3E}">
        <p14:creationId xmlns:p14="http://schemas.microsoft.com/office/powerpoint/2010/main" val="316225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27" y="278297"/>
            <a:ext cx="10131425" cy="629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KPI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027" y="1099930"/>
            <a:ext cx="11307416" cy="5353878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800" b="1" dirty="0">
                <a:solidFill>
                  <a:srgbClr val="002060"/>
                </a:solidFill>
              </a:rPr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25% EMPLOYEES WORK REMOTELY WHILE 75% ARE IN HQ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Workforce growth is </a:t>
            </a:r>
            <a:r>
              <a:rPr lang="en-US" sz="4800" b="1" dirty="0" err="1"/>
              <a:t>steady,but</a:t>
            </a:r>
            <a:r>
              <a:rPr lang="en-US" sz="4800" b="1" dirty="0"/>
              <a:t> certain departments need strategic  workforce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Remote work trends impact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Less female percentage engagement is reflecting gender diversity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/>
              <a:t>Experiential diversity might reflect in the strategies of company including</a:t>
            </a:r>
          </a:p>
          <a:p>
            <a:pPr marL="0" indent="0">
              <a:buNone/>
            </a:pPr>
            <a:r>
              <a:rPr lang="en-US" sz="4800" b="1" dirty="0"/>
              <a:t>HR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800" b="1" dirty="0" err="1"/>
              <a:t>Hr</a:t>
            </a:r>
            <a:r>
              <a:rPr lang="en-US" sz="4800" b="1" dirty="0"/>
              <a:t> must improve engagement strategies to reduce the retention rate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5000" b="1" dirty="0"/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2CB728-4E26-FF3F-45E0-3B328F80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051" y="4257259"/>
            <a:ext cx="3206922" cy="219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53" y="422031"/>
            <a:ext cx="10131425" cy="745588"/>
          </a:xfrm>
        </p:spPr>
        <p:txBody>
          <a:bodyPr>
            <a:noAutofit/>
          </a:bodyPr>
          <a:lstStyle/>
          <a:p>
            <a:r>
              <a:rPr lang="en-US" b="1" dirty="0"/>
              <a:t>HIRING TREND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12A6D-DC4B-C04C-6A39-C8F844552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541" t="28050" r="33569" b="11050"/>
          <a:stretch/>
        </p:blipFill>
        <p:spPr>
          <a:xfrm>
            <a:off x="6513342" y="2419642"/>
            <a:ext cx="4106936" cy="22226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810645-4638-2D0A-04DC-594BD234A1E1}"/>
              </a:ext>
            </a:extLst>
          </p:cNvPr>
          <p:cNvSpPr txBox="1"/>
          <p:nvPr/>
        </p:nvSpPr>
        <p:spPr>
          <a:xfrm>
            <a:off x="328245" y="1720840"/>
            <a:ext cx="5767755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HIRING TRENDS</a:t>
            </a:r>
            <a:r>
              <a:rPr lang="en-U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b="1" dirty="0"/>
              <a:t>Total new hires in 2020: 40 hires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b="1" dirty="0"/>
              <a:t>Peak hiring occurred in 2004: 64 hires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b="1" dirty="0"/>
              <a:t>Hiring slowed in: year 2000 possibly due to initial period of strategies and implementations</a:t>
            </a:r>
          </a:p>
          <a:p>
            <a:endParaRPr lang="en-US" b="1" dirty="0"/>
          </a:p>
          <a:p>
            <a:r>
              <a:rPr lang="en-US" sz="2000" b="1" dirty="0"/>
              <a:t>Department wise hiring</a:t>
            </a:r>
            <a:r>
              <a:rPr lang="en-U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b="1" dirty="0"/>
              <a:t>Highest recruitment in Engineering department with 23 of total hires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900" b="1" dirty="0"/>
              <a:t>Lowest hiring in Auditing and business development department with 1 of total hires possibly due to less </a:t>
            </a:r>
            <a:r>
              <a:rPr lang="en-US" sz="1900" b="1" dirty="0" err="1"/>
              <a:t>opportunites</a:t>
            </a:r>
            <a:r>
              <a:rPr lang="en-US" sz="1900" b="1" dirty="0"/>
              <a:t> or salary concessions</a:t>
            </a:r>
          </a:p>
        </p:txBody>
      </p:sp>
    </p:spTree>
    <p:extLst>
      <p:ext uri="{BB962C8B-B14F-4D97-AF65-F5344CB8AC3E}">
        <p14:creationId xmlns:p14="http://schemas.microsoft.com/office/powerpoint/2010/main" val="274161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153D-1777-CBEE-DE43-6EDC0AC5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69631"/>
            <a:ext cx="10131425" cy="797169"/>
          </a:xfrm>
        </p:spPr>
        <p:txBody>
          <a:bodyPr/>
          <a:lstStyle/>
          <a:p>
            <a:r>
              <a:rPr lang="en-US" b="1" dirty="0"/>
              <a:t>Gender diversity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FB168-9BD2-5411-928F-F60B8CC49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105" t="26122" r="33762" b="9893"/>
          <a:stretch/>
        </p:blipFill>
        <p:spPr>
          <a:xfrm>
            <a:off x="6625054" y="4360984"/>
            <a:ext cx="4192172" cy="2335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332F3-D0DF-B7C8-8195-E6E8586A02A5}"/>
              </a:ext>
            </a:extLst>
          </p:cNvPr>
          <p:cNvSpPr txBox="1"/>
          <p:nvPr/>
        </p:nvSpPr>
        <p:spPr>
          <a:xfrm>
            <a:off x="377820" y="1678802"/>
            <a:ext cx="59948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Male representation: 53% of workforce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Female representation: 44% of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Non confirming: 3%  of 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The gender gap in leadership position is </a:t>
            </a:r>
            <a:r>
              <a:rPr lang="en-US" sz="2400" dirty="0" err="1"/>
              <a:t>evident,with</a:t>
            </a:r>
            <a:r>
              <a:rPr lang="en-US" sz="2400" dirty="0"/>
              <a:t> 53% male leaders compared to 44% female leaders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Some departments may have </a:t>
            </a:r>
            <a:r>
              <a:rPr lang="en-US" sz="2400" b="1" dirty="0"/>
              <a:t>lower female </a:t>
            </a:r>
            <a:r>
              <a:rPr lang="en-US" sz="2400" b="1" dirty="0" err="1"/>
              <a:t>representation</a:t>
            </a:r>
            <a:r>
              <a:rPr lang="en-US" sz="2400" dirty="0" err="1"/>
              <a:t>,indicating</a:t>
            </a:r>
            <a:r>
              <a:rPr lang="en-US" sz="2400" dirty="0"/>
              <a:t> a need for diversity-focused hiring.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4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0429-7EEA-3A74-9BFE-B8ED2CD5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70" y="393895"/>
            <a:ext cx="10131425" cy="771639"/>
          </a:xfrm>
        </p:spPr>
        <p:txBody>
          <a:bodyPr/>
          <a:lstStyle/>
          <a:p>
            <a:r>
              <a:rPr lang="en-US" b="1" dirty="0"/>
              <a:t>Employee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ABDED-E2BA-700F-0F5E-6ADBB7109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67" t="25351" r="34378" b="11050"/>
          <a:stretch/>
        </p:blipFill>
        <p:spPr>
          <a:xfrm>
            <a:off x="6534443" y="4192176"/>
            <a:ext cx="3981157" cy="232117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84AEA-DA76-8793-AEDB-49F12A32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16" t="24471" r="32846" b="8536"/>
          <a:stretch/>
        </p:blipFill>
        <p:spPr>
          <a:xfrm>
            <a:off x="501070" y="1297745"/>
            <a:ext cx="4473526" cy="2131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B709F1-7176-9BF5-BA7D-CE2DB97A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80" t="22412" r="32209" b="10488"/>
          <a:stretch/>
        </p:blipFill>
        <p:spPr>
          <a:xfrm>
            <a:off x="5373859" y="1297745"/>
            <a:ext cx="4600136" cy="2131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4BDF3-5BEE-3DF3-89EC-BFD003C139E8}"/>
              </a:ext>
            </a:extLst>
          </p:cNvPr>
          <p:cNvSpPr txBox="1"/>
          <p:nvPr/>
        </p:nvSpPr>
        <p:spPr>
          <a:xfrm>
            <a:off x="507739" y="3805929"/>
            <a:ext cx="576645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Total Employees: 1000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Employees by location/state: Represented in Clustered column chart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Employees by Department: Represented in Bar chart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Employees by race:  Represented in Bar chart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29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Power BI Dashboard includes: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Employee Demographics Analysis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Hiring Trends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Department wise workforce insights</a:t>
            </a:r>
          </a:p>
        </p:txBody>
      </p:sp>
    </p:spTree>
    <p:extLst>
      <p:ext uri="{BB962C8B-B14F-4D97-AF65-F5344CB8AC3E}">
        <p14:creationId xmlns:p14="http://schemas.microsoft.com/office/powerpoint/2010/main" val="212587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39969"/>
            <a:ext cx="10131425" cy="726831"/>
          </a:xfrm>
        </p:spPr>
        <p:txBody>
          <a:bodyPr/>
          <a:lstStyle/>
          <a:p>
            <a:r>
              <a:rPr lang="en-US" b="1" dirty="0"/>
              <a:t>KEY Insights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1" y="1604433"/>
            <a:ext cx="10131425" cy="42195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workforce is unevenly distributed across departments and locations. Some teams are overstaffed, while others have workforce shortages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Some departments have higher hiring rates, while others struggle to attract </a:t>
            </a:r>
            <a:r>
              <a:rPr lang="en-US" b="1" dirty="0" err="1"/>
              <a:t>talent.Hiring</a:t>
            </a:r>
            <a:r>
              <a:rPr lang="en-US" b="1" dirty="0"/>
              <a:t> peaked in specific years while some years did not work out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Gender imbalance exists in leadership roles, with men occupying a higher percentage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Employee attractions toward HQ working should be increased for better on field involvement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Remote working employees percentage over power the HQ percentage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The Employee percentage based on race seems to be </a:t>
            </a:r>
            <a:r>
              <a:rPr lang="en-US" b="1" dirty="0" err="1"/>
              <a:t>reflectiong</a:t>
            </a:r>
            <a:r>
              <a:rPr lang="en-US" b="1" dirty="0"/>
              <a:t> HR in negative light(</a:t>
            </a:r>
            <a:r>
              <a:rPr lang="en-US" b="1" dirty="0" err="1"/>
              <a:t>e.g</a:t>
            </a:r>
            <a:r>
              <a:rPr lang="en-US" b="1" dirty="0"/>
              <a:t> race discrimination)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328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339</TotalTime>
  <Words>578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Celestial</vt:lpstr>
      <vt:lpstr>Hr analysis report PRDA-03 Findings ,insights &amp; recommendations</vt:lpstr>
      <vt:lpstr>  Objectives of analysis  </vt:lpstr>
      <vt:lpstr>Data overview</vt:lpstr>
      <vt:lpstr>KPI Analysis</vt:lpstr>
      <vt:lpstr>HIRING TREND</vt:lpstr>
      <vt:lpstr>Gender diversity</vt:lpstr>
      <vt:lpstr>Employee distribution</vt:lpstr>
      <vt:lpstr>DASHBOARD OVERVIEW</vt:lpstr>
      <vt:lpstr>KEY Insights </vt:lpstr>
      <vt:lpstr>Strategic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analysis report</dc:title>
  <dc:creator>Basil</dc:creator>
  <cp:lastModifiedBy>Admin</cp:lastModifiedBy>
  <cp:revision>13</cp:revision>
  <dcterms:created xsi:type="dcterms:W3CDTF">2025-03-03T05:37:25Z</dcterms:created>
  <dcterms:modified xsi:type="dcterms:W3CDTF">2025-03-08T09:47:49Z</dcterms:modified>
</cp:coreProperties>
</file>