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CCDDE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8181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DDE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DDE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7142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AB61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DDE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199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57199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7142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57199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AB61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8130" y="2287651"/>
            <a:ext cx="10409300" cy="178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CCDDE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5624" y="1491741"/>
            <a:ext cx="6643370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8181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jpg"/><Relationship Id="rId15" Type="http://schemas.openxmlformats.org/officeDocument/2006/relationships/image" Target="../media/image3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373" y="590803"/>
            <a:ext cx="63569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48280" marR="5080" indent="-2736215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Dr.</a:t>
            </a:r>
            <a:r>
              <a:rPr dirty="0" sz="24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Babasaheb</a:t>
            </a:r>
            <a:r>
              <a:rPr dirty="0" sz="2400" spc="-1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Ambedkar</a:t>
            </a:r>
            <a:r>
              <a:rPr dirty="0" sz="240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Technological</a:t>
            </a:r>
            <a:r>
              <a:rPr dirty="0" sz="24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University, Lonere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86555" y="3912133"/>
            <a:ext cx="5443220" cy="973455"/>
            <a:chOff x="3686555" y="3912133"/>
            <a:chExt cx="5443220" cy="9734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319" y="3912133"/>
              <a:ext cx="2404872" cy="52880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6555" y="4207763"/>
              <a:ext cx="1306829" cy="67741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0288" y="4207763"/>
              <a:ext cx="505206" cy="6774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2395" y="4207763"/>
              <a:ext cx="1241298" cy="67741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0595" y="4207763"/>
              <a:ext cx="505205" cy="67741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2704" y="4207763"/>
              <a:ext cx="3496817" cy="677418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3870452" y="1639950"/>
            <a:ext cx="5064760" cy="4537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914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Dept.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  <a:p>
            <a:pPr algn="ctr" marL="890269" marR="877569">
              <a:lnSpc>
                <a:spcPts val="2160"/>
              </a:lnSpc>
              <a:spcBef>
                <a:spcPts val="65"/>
              </a:spcBef>
            </a:pPr>
            <a:r>
              <a:rPr dirty="0" sz="1800">
                <a:latin typeface="Times New Roman"/>
                <a:cs typeface="Times New Roman"/>
              </a:rPr>
              <a:t>Electronics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Telecommunication Engineering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Under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guidance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spcBef>
                <a:spcPts val="805"/>
              </a:spcBef>
            </a:pPr>
            <a:r>
              <a:rPr dirty="0" sz="1600" b="1">
                <a:latin typeface="Times New Roman"/>
                <a:cs typeface="Times New Roman"/>
              </a:rPr>
              <a:t>Miss.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Mohini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Mehta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6985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Paper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Presentation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on:-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sz="2400" b="1">
                <a:latin typeface="Times New Roman"/>
                <a:cs typeface="Times New Roman"/>
              </a:rPr>
              <a:t>Pc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Log-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Log-</a:t>
            </a:r>
            <a:r>
              <a:rPr dirty="0" sz="2400" b="1">
                <a:latin typeface="Times New Roman"/>
                <a:cs typeface="Times New Roman"/>
              </a:rPr>
              <a:t>out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using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RFID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Module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R="33972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Presentation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 </a:t>
            </a:r>
            <a:r>
              <a:rPr dirty="0" sz="1400" spc="-5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algn="ctr" marL="426720" marR="765810">
              <a:lnSpc>
                <a:spcPts val="2720"/>
              </a:lnSpc>
              <a:spcBef>
                <a:spcPts val="105"/>
              </a:spcBef>
            </a:pPr>
            <a:r>
              <a:rPr dirty="0" sz="1600">
                <a:latin typeface="Times New Roman"/>
                <a:cs typeface="Times New Roman"/>
              </a:rPr>
              <a:t>Siddhesh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B.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Dangade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(2130331372501) </a:t>
            </a:r>
            <a:r>
              <a:rPr dirty="0" sz="1600">
                <a:latin typeface="Times New Roman"/>
                <a:cs typeface="Times New Roman"/>
              </a:rPr>
              <a:t>Diksha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90">
                <a:latin typeface="Times New Roman"/>
                <a:cs typeface="Times New Roman"/>
              </a:rPr>
              <a:t>P.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Kharvilkar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(2130331372505)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1327" y="268224"/>
            <a:ext cx="1249680" cy="17495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0095" y="2570988"/>
            <a:ext cx="10011410" cy="1716405"/>
          </a:xfrm>
          <a:custGeom>
            <a:avLst/>
            <a:gdLst/>
            <a:ahLst/>
            <a:cxnLst/>
            <a:rect l="l" t="t" r="r" b="b"/>
            <a:pathLst>
              <a:path w="10011410" h="1716404">
                <a:moveTo>
                  <a:pt x="10011156" y="0"/>
                </a:moveTo>
                <a:lnTo>
                  <a:pt x="0" y="0"/>
                </a:lnTo>
                <a:lnTo>
                  <a:pt x="0" y="1716024"/>
                </a:lnTo>
                <a:lnTo>
                  <a:pt x="10011156" y="1716024"/>
                </a:lnTo>
                <a:lnTo>
                  <a:pt x="10011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802" rIns="0" bIns="0" rtlCol="0" vert="horz">
            <a:spAutoFit/>
          </a:bodyPr>
          <a:lstStyle/>
          <a:p>
            <a:pPr marL="273050">
              <a:lnSpc>
                <a:spcPct val="100000"/>
              </a:lnSpc>
              <a:spcBef>
                <a:spcPts val="100"/>
              </a:spcBef>
            </a:pPr>
            <a:r>
              <a:rPr dirty="0" sz="6600"/>
              <a:t>Working</a:t>
            </a:r>
            <a:r>
              <a:rPr dirty="0" sz="6600" spc="55"/>
              <a:t> </a:t>
            </a:r>
            <a:r>
              <a:rPr dirty="0" sz="6600"/>
              <a:t>of</a:t>
            </a:r>
            <a:r>
              <a:rPr dirty="0" sz="6600" spc="45"/>
              <a:t> </a:t>
            </a:r>
            <a:r>
              <a:rPr dirty="0" sz="6600"/>
              <a:t>RFID</a:t>
            </a:r>
            <a:r>
              <a:rPr dirty="0" sz="6600" spc="50"/>
              <a:t> </a:t>
            </a:r>
            <a:r>
              <a:rPr dirty="0" sz="6600" spc="-10"/>
              <a:t>Module</a:t>
            </a:r>
            <a:endParaRPr sz="66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736" y="2673095"/>
            <a:ext cx="10435590" cy="17609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110" y="460070"/>
            <a:ext cx="42735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 b="0">
                <a:solidFill>
                  <a:srgbClr val="FFFFFF"/>
                </a:solidFill>
                <a:latin typeface="Times New Roman"/>
                <a:cs typeface="Times New Roman"/>
              </a:rPr>
              <a:t>Working</a:t>
            </a:r>
            <a:r>
              <a:rPr dirty="0" sz="3200" spc="-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b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4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b="0">
                <a:solidFill>
                  <a:srgbClr val="FFFFFF"/>
                </a:solidFill>
                <a:latin typeface="Times New Roman"/>
                <a:cs typeface="Times New Roman"/>
              </a:rPr>
              <a:t>RFID</a:t>
            </a:r>
            <a:r>
              <a:rPr dirty="0" sz="3200" spc="-4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-1905">
              <a:lnSpc>
                <a:spcPct val="100000"/>
              </a:lnSpc>
              <a:spcBef>
                <a:spcPts val="100"/>
              </a:spcBef>
              <a:buSzPct val="95833"/>
              <a:buAutoNum type="arabicParenR"/>
              <a:tabLst>
                <a:tab pos="266065" algn="l"/>
              </a:tabLst>
            </a:pPr>
            <a:r>
              <a:rPr dirty="0"/>
              <a:t>	</a:t>
            </a:r>
            <a:r>
              <a:rPr dirty="0"/>
              <a:t>When</a:t>
            </a:r>
            <a:r>
              <a:rPr dirty="0" spc="525"/>
              <a:t> </a:t>
            </a:r>
            <a:r>
              <a:rPr dirty="0"/>
              <a:t>the</a:t>
            </a:r>
            <a:r>
              <a:rPr dirty="0" spc="520"/>
              <a:t> </a:t>
            </a:r>
            <a:r>
              <a:rPr dirty="0"/>
              <a:t>tag</a:t>
            </a:r>
            <a:r>
              <a:rPr dirty="0" spc="509"/>
              <a:t> </a:t>
            </a:r>
            <a:r>
              <a:rPr dirty="0"/>
              <a:t>is</a:t>
            </a:r>
            <a:r>
              <a:rPr dirty="0" spc="520"/>
              <a:t> </a:t>
            </a:r>
            <a:r>
              <a:rPr dirty="0"/>
              <a:t>brought</a:t>
            </a:r>
            <a:r>
              <a:rPr dirty="0" spc="520"/>
              <a:t> </a:t>
            </a:r>
            <a:r>
              <a:rPr dirty="0"/>
              <a:t>close</a:t>
            </a:r>
            <a:r>
              <a:rPr dirty="0" spc="509"/>
              <a:t> </a:t>
            </a:r>
            <a:r>
              <a:rPr dirty="0"/>
              <a:t>to</a:t>
            </a:r>
            <a:r>
              <a:rPr dirty="0" spc="525"/>
              <a:t> </a:t>
            </a:r>
            <a:r>
              <a:rPr dirty="0"/>
              <a:t>the</a:t>
            </a:r>
            <a:r>
              <a:rPr dirty="0" spc="525"/>
              <a:t> </a:t>
            </a:r>
            <a:r>
              <a:rPr dirty="0"/>
              <a:t>reader,</a:t>
            </a:r>
            <a:r>
              <a:rPr dirty="0" spc="515"/>
              <a:t> </a:t>
            </a:r>
            <a:r>
              <a:rPr dirty="0" spc="-25"/>
              <a:t>the </a:t>
            </a:r>
            <a:r>
              <a:rPr dirty="0"/>
              <a:t>reader</a:t>
            </a:r>
            <a:r>
              <a:rPr dirty="0" spc="50"/>
              <a:t> </a:t>
            </a:r>
            <a:r>
              <a:rPr dirty="0"/>
              <a:t>generates</a:t>
            </a:r>
            <a:r>
              <a:rPr dirty="0" spc="45"/>
              <a:t> </a:t>
            </a:r>
            <a:r>
              <a:rPr dirty="0"/>
              <a:t>an</a:t>
            </a:r>
            <a:r>
              <a:rPr dirty="0" spc="45"/>
              <a:t> </a:t>
            </a:r>
            <a:r>
              <a:rPr dirty="0"/>
              <a:t>electromagnetic</a:t>
            </a:r>
            <a:r>
              <a:rPr dirty="0" spc="50"/>
              <a:t> </a:t>
            </a:r>
            <a:r>
              <a:rPr dirty="0"/>
              <a:t>field.</a:t>
            </a:r>
            <a:r>
              <a:rPr dirty="0" spc="40"/>
              <a:t> </a:t>
            </a:r>
            <a:r>
              <a:rPr dirty="0"/>
              <a:t>This</a:t>
            </a:r>
            <a:r>
              <a:rPr dirty="0" spc="50"/>
              <a:t> </a:t>
            </a:r>
            <a:r>
              <a:rPr dirty="0" spc="-10"/>
              <a:t>causes </a:t>
            </a:r>
            <a:r>
              <a:rPr dirty="0"/>
              <a:t>electrons</a:t>
            </a:r>
            <a:r>
              <a:rPr dirty="0" spc="125"/>
              <a:t>  </a:t>
            </a:r>
            <a:r>
              <a:rPr dirty="0"/>
              <a:t>to</a:t>
            </a:r>
            <a:r>
              <a:rPr dirty="0" spc="120"/>
              <a:t>  </a:t>
            </a:r>
            <a:r>
              <a:rPr dirty="0"/>
              <a:t>move</a:t>
            </a:r>
            <a:r>
              <a:rPr dirty="0" spc="130"/>
              <a:t>  </a:t>
            </a:r>
            <a:r>
              <a:rPr dirty="0"/>
              <a:t>through</a:t>
            </a:r>
            <a:r>
              <a:rPr dirty="0" spc="130"/>
              <a:t>  </a:t>
            </a:r>
            <a:r>
              <a:rPr dirty="0"/>
              <a:t>the</a:t>
            </a:r>
            <a:r>
              <a:rPr dirty="0" spc="125"/>
              <a:t>  </a:t>
            </a:r>
            <a:r>
              <a:rPr dirty="0"/>
              <a:t>tag’s</a:t>
            </a:r>
            <a:r>
              <a:rPr dirty="0" spc="130"/>
              <a:t>  </a:t>
            </a:r>
            <a:r>
              <a:rPr dirty="0"/>
              <a:t>antenna</a:t>
            </a:r>
            <a:r>
              <a:rPr dirty="0" spc="125"/>
              <a:t>  </a:t>
            </a:r>
            <a:r>
              <a:rPr dirty="0" spc="-25"/>
              <a:t>and </a:t>
            </a:r>
            <a:r>
              <a:rPr dirty="0"/>
              <a:t>subsequently</a:t>
            </a:r>
            <a:r>
              <a:rPr dirty="0" spc="-25"/>
              <a:t> </a:t>
            </a:r>
            <a:r>
              <a:rPr dirty="0"/>
              <a:t>powers the</a:t>
            </a:r>
            <a:r>
              <a:rPr dirty="0" spc="-10"/>
              <a:t> chip.</a:t>
            </a: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181818"/>
              </a:buClr>
              <a:buFont typeface="Times New Roman"/>
              <a:buAutoNum type="arabicParenR"/>
            </a:pPr>
          </a:p>
          <a:p>
            <a:pPr algn="just" marL="12700" marR="5080" indent="-1905">
              <a:lnSpc>
                <a:spcPct val="100000"/>
              </a:lnSpc>
              <a:buSzPct val="95833"/>
              <a:buAutoNum type="arabicParenR"/>
              <a:tabLst>
                <a:tab pos="266065" algn="l"/>
              </a:tabLst>
            </a:pPr>
            <a:r>
              <a:rPr dirty="0"/>
              <a:t>	</a:t>
            </a:r>
            <a:r>
              <a:rPr dirty="0"/>
              <a:t>The</a:t>
            </a:r>
            <a:r>
              <a:rPr dirty="0" spc="220"/>
              <a:t>  </a:t>
            </a:r>
            <a:r>
              <a:rPr dirty="0"/>
              <a:t>chip</a:t>
            </a:r>
            <a:r>
              <a:rPr dirty="0" spc="220"/>
              <a:t>  </a:t>
            </a:r>
            <a:r>
              <a:rPr dirty="0"/>
              <a:t>then</a:t>
            </a:r>
            <a:r>
              <a:rPr dirty="0" spc="220"/>
              <a:t>  </a:t>
            </a:r>
            <a:r>
              <a:rPr dirty="0"/>
              <a:t>responds</a:t>
            </a:r>
            <a:r>
              <a:rPr dirty="0" spc="220"/>
              <a:t>  </a:t>
            </a:r>
            <a:r>
              <a:rPr dirty="0"/>
              <a:t>by</a:t>
            </a:r>
            <a:r>
              <a:rPr dirty="0" spc="225"/>
              <a:t>  </a:t>
            </a:r>
            <a:r>
              <a:rPr dirty="0"/>
              <a:t>sending</a:t>
            </a:r>
            <a:r>
              <a:rPr dirty="0" spc="215"/>
              <a:t>  </a:t>
            </a:r>
            <a:r>
              <a:rPr dirty="0"/>
              <a:t>its</a:t>
            </a:r>
            <a:r>
              <a:rPr dirty="0" spc="220"/>
              <a:t>  </a:t>
            </a:r>
            <a:r>
              <a:rPr dirty="0" spc="-10"/>
              <a:t>stored </a:t>
            </a:r>
            <a:r>
              <a:rPr dirty="0"/>
              <a:t>information</a:t>
            </a:r>
            <a:r>
              <a:rPr dirty="0" spc="140"/>
              <a:t> </a:t>
            </a:r>
            <a:r>
              <a:rPr dirty="0"/>
              <a:t>back</a:t>
            </a:r>
            <a:r>
              <a:rPr dirty="0" spc="145"/>
              <a:t> </a:t>
            </a:r>
            <a:r>
              <a:rPr dirty="0"/>
              <a:t>to</a:t>
            </a:r>
            <a:r>
              <a:rPr dirty="0" spc="135"/>
              <a:t> </a:t>
            </a:r>
            <a:r>
              <a:rPr dirty="0"/>
              <a:t>the</a:t>
            </a:r>
            <a:r>
              <a:rPr dirty="0" spc="145"/>
              <a:t> </a:t>
            </a:r>
            <a:r>
              <a:rPr dirty="0"/>
              <a:t>reader</a:t>
            </a:r>
            <a:r>
              <a:rPr dirty="0" spc="145"/>
              <a:t> </a:t>
            </a:r>
            <a:r>
              <a:rPr dirty="0"/>
              <a:t>in</a:t>
            </a:r>
            <a:r>
              <a:rPr dirty="0" spc="150"/>
              <a:t> </a:t>
            </a:r>
            <a:r>
              <a:rPr dirty="0"/>
              <a:t>the</a:t>
            </a:r>
            <a:r>
              <a:rPr dirty="0" spc="150"/>
              <a:t> </a:t>
            </a:r>
            <a:r>
              <a:rPr dirty="0"/>
              <a:t>form</a:t>
            </a:r>
            <a:r>
              <a:rPr dirty="0" spc="140"/>
              <a:t> </a:t>
            </a:r>
            <a:r>
              <a:rPr dirty="0"/>
              <a:t>of</a:t>
            </a:r>
            <a:r>
              <a:rPr dirty="0" spc="155"/>
              <a:t> </a:t>
            </a:r>
            <a:r>
              <a:rPr dirty="0" spc="-10"/>
              <a:t>another </a:t>
            </a:r>
            <a:r>
              <a:rPr dirty="0"/>
              <a:t>radio</a:t>
            </a:r>
            <a:r>
              <a:rPr dirty="0" spc="270"/>
              <a:t> </a:t>
            </a:r>
            <a:r>
              <a:rPr dirty="0"/>
              <a:t>signal.</a:t>
            </a:r>
            <a:r>
              <a:rPr dirty="0" spc="265"/>
              <a:t> </a:t>
            </a:r>
            <a:r>
              <a:rPr dirty="0"/>
              <a:t>This</a:t>
            </a:r>
            <a:r>
              <a:rPr dirty="0" spc="275"/>
              <a:t> </a:t>
            </a:r>
            <a:r>
              <a:rPr dirty="0"/>
              <a:t>is</a:t>
            </a:r>
            <a:r>
              <a:rPr dirty="0" spc="275"/>
              <a:t> </a:t>
            </a:r>
            <a:r>
              <a:rPr dirty="0"/>
              <a:t>called</a:t>
            </a:r>
            <a:r>
              <a:rPr dirty="0" spc="275"/>
              <a:t> </a:t>
            </a:r>
            <a:r>
              <a:rPr dirty="0"/>
              <a:t>a</a:t>
            </a:r>
            <a:r>
              <a:rPr dirty="0" spc="270"/>
              <a:t> </a:t>
            </a:r>
            <a:r>
              <a:rPr dirty="0"/>
              <a:t>backscatter.</a:t>
            </a:r>
            <a:r>
              <a:rPr dirty="0" spc="270"/>
              <a:t> </a:t>
            </a:r>
            <a:r>
              <a:rPr dirty="0"/>
              <a:t>The</a:t>
            </a:r>
            <a:r>
              <a:rPr dirty="0" spc="275"/>
              <a:t> </a:t>
            </a:r>
            <a:r>
              <a:rPr dirty="0" spc="-10"/>
              <a:t>reader </a:t>
            </a:r>
            <a:r>
              <a:rPr dirty="0"/>
              <a:t>detects</a:t>
            </a:r>
            <a:r>
              <a:rPr dirty="0" spc="385"/>
              <a:t> </a:t>
            </a:r>
            <a:r>
              <a:rPr dirty="0"/>
              <a:t>and</a:t>
            </a:r>
            <a:r>
              <a:rPr dirty="0" spc="360"/>
              <a:t> </a:t>
            </a:r>
            <a:r>
              <a:rPr dirty="0"/>
              <a:t>interprets</a:t>
            </a:r>
            <a:r>
              <a:rPr dirty="0" spc="365"/>
              <a:t> </a:t>
            </a:r>
            <a:r>
              <a:rPr dirty="0"/>
              <a:t>this</a:t>
            </a:r>
            <a:r>
              <a:rPr dirty="0" spc="390"/>
              <a:t> </a:t>
            </a:r>
            <a:r>
              <a:rPr dirty="0"/>
              <a:t>backscatter</a:t>
            </a:r>
            <a:r>
              <a:rPr dirty="0" spc="385"/>
              <a:t> </a:t>
            </a:r>
            <a:r>
              <a:rPr dirty="0"/>
              <a:t>and</a:t>
            </a:r>
            <a:r>
              <a:rPr dirty="0" spc="385"/>
              <a:t> </a:t>
            </a:r>
            <a:r>
              <a:rPr dirty="0"/>
              <a:t>sends</a:t>
            </a:r>
            <a:r>
              <a:rPr dirty="0" spc="385"/>
              <a:t> </a:t>
            </a:r>
            <a:r>
              <a:rPr dirty="0" spc="-25"/>
              <a:t>the </a:t>
            </a: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</a:t>
            </a:r>
            <a:r>
              <a:rPr dirty="0" spc="-10"/>
              <a:t>microcontroller.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6595" y="1955292"/>
            <a:ext cx="3930396" cy="29474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802" rIns="0" bIns="0" rtlCol="0" vert="horz">
            <a:spAutoFit/>
          </a:bodyPr>
          <a:lstStyle/>
          <a:p>
            <a:pPr marL="594995">
              <a:lnSpc>
                <a:spcPct val="100000"/>
              </a:lnSpc>
              <a:spcBef>
                <a:spcPts val="100"/>
              </a:spcBef>
            </a:pPr>
            <a:r>
              <a:rPr dirty="0" sz="6600"/>
              <a:t>Application</a:t>
            </a:r>
            <a:r>
              <a:rPr dirty="0" sz="6600" spc="210"/>
              <a:t> </a:t>
            </a:r>
            <a:r>
              <a:rPr dirty="0" sz="6600"/>
              <a:t>of</a:t>
            </a:r>
            <a:r>
              <a:rPr dirty="0" sz="6600" spc="175"/>
              <a:t> </a:t>
            </a:r>
            <a:r>
              <a:rPr dirty="0" sz="6600" spc="-10"/>
              <a:t>RC522</a:t>
            </a:r>
            <a:endParaRPr sz="6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2673095"/>
            <a:ext cx="8911590" cy="17609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199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42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199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61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682623" y="357175"/>
            <a:ext cx="5784215" cy="47675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865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dirty="0" sz="320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RC522</a:t>
            </a:r>
            <a:endParaRPr sz="3200">
              <a:latin typeface="Times New Roman"/>
              <a:cs typeface="Times New Roman"/>
            </a:endParaRPr>
          </a:p>
          <a:p>
            <a:pPr marL="537845" indent="-527050">
              <a:lnSpc>
                <a:spcPct val="100000"/>
              </a:lnSpc>
              <a:spcBef>
                <a:spcPts val="1110"/>
              </a:spcBef>
              <a:buClr>
                <a:srgbClr val="AB610E"/>
              </a:buClr>
              <a:buSzPct val="142187"/>
              <a:buFont typeface="Wingdings"/>
              <a:buChar char=""/>
              <a:tabLst>
                <a:tab pos="537845" algn="l"/>
              </a:tabLst>
            </a:pPr>
            <a:r>
              <a:rPr dirty="0" sz="3200" spc="-10" b="1">
                <a:solidFill>
                  <a:srgbClr val="111111"/>
                </a:solidFill>
                <a:latin typeface="Carlito"/>
                <a:cs typeface="Carlito"/>
              </a:rPr>
              <a:t>Applications</a:t>
            </a:r>
            <a:endParaRPr sz="32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1080"/>
              </a:spcBef>
              <a:buClr>
                <a:srgbClr val="AB610E"/>
              </a:buClr>
              <a:buSzPct val="145312"/>
              <a:buFont typeface="Arial"/>
              <a:buChar char="•"/>
              <a:tabLst>
                <a:tab pos="297815" algn="l"/>
              </a:tabLst>
            </a:pPr>
            <a:r>
              <a:rPr dirty="0" sz="3200" spc="-10">
                <a:solidFill>
                  <a:srgbClr val="2F2F2F"/>
                </a:solidFill>
                <a:latin typeface="Carlito"/>
                <a:cs typeface="Carlito"/>
              </a:rPr>
              <a:t>Attendance</a:t>
            </a:r>
            <a:r>
              <a:rPr dirty="0" sz="3200" spc="-105">
                <a:solidFill>
                  <a:srgbClr val="2F2F2F"/>
                </a:solidFill>
                <a:latin typeface="Carlito"/>
                <a:cs typeface="Carlito"/>
              </a:rPr>
              <a:t> </a:t>
            </a:r>
            <a:r>
              <a:rPr dirty="0" sz="3200" spc="-10">
                <a:solidFill>
                  <a:srgbClr val="2F2F2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665"/>
              </a:spcBef>
              <a:buClr>
                <a:srgbClr val="AB610E"/>
              </a:buClr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5"/>
              </a:spcBef>
              <a:buClr>
                <a:srgbClr val="AB610E"/>
              </a:buClr>
              <a:buSzPct val="145312"/>
              <a:buFont typeface="Arial"/>
              <a:buChar char="•"/>
              <a:tabLst>
                <a:tab pos="297815" algn="l"/>
              </a:tabLst>
            </a:pPr>
            <a:r>
              <a:rPr dirty="0" sz="3200" spc="-20">
                <a:solidFill>
                  <a:srgbClr val="2F2F2F"/>
                </a:solidFill>
                <a:latin typeface="Carlito"/>
                <a:cs typeface="Carlito"/>
              </a:rPr>
              <a:t>Verification/Identification</a:t>
            </a:r>
            <a:r>
              <a:rPr dirty="0" sz="3200" spc="-35">
                <a:solidFill>
                  <a:srgbClr val="2F2F2F"/>
                </a:solidFill>
                <a:latin typeface="Carlito"/>
                <a:cs typeface="Carlito"/>
              </a:rPr>
              <a:t> </a:t>
            </a:r>
            <a:r>
              <a:rPr dirty="0" sz="3200" spc="-10">
                <a:solidFill>
                  <a:srgbClr val="2F2F2F"/>
                </a:solidFill>
                <a:latin typeface="Carlito"/>
                <a:cs typeface="Carlito"/>
              </a:rPr>
              <a:t>system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670"/>
              </a:spcBef>
              <a:buClr>
                <a:srgbClr val="AB610E"/>
              </a:buClr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buClr>
                <a:srgbClr val="AB610E"/>
              </a:buClr>
              <a:buSzPct val="145312"/>
              <a:buFont typeface="Arial"/>
              <a:buChar char="•"/>
              <a:tabLst>
                <a:tab pos="297815" algn="l"/>
              </a:tabLst>
            </a:pPr>
            <a:r>
              <a:rPr dirty="0" sz="3200">
                <a:solidFill>
                  <a:srgbClr val="2F2F2F"/>
                </a:solidFill>
                <a:latin typeface="Carlito"/>
                <a:cs typeface="Carlito"/>
              </a:rPr>
              <a:t>Access</a:t>
            </a:r>
            <a:r>
              <a:rPr dirty="0" sz="3200" spc="-100">
                <a:solidFill>
                  <a:srgbClr val="2F2F2F"/>
                </a:solidFill>
                <a:latin typeface="Carlito"/>
                <a:cs typeface="Carlito"/>
              </a:rPr>
              <a:t> </a:t>
            </a:r>
            <a:r>
              <a:rPr dirty="0" sz="3200">
                <a:solidFill>
                  <a:srgbClr val="2F2F2F"/>
                </a:solidFill>
                <a:latin typeface="Carlito"/>
                <a:cs typeface="Carlito"/>
              </a:rPr>
              <a:t>control</a:t>
            </a:r>
            <a:r>
              <a:rPr dirty="0" sz="3200" spc="-70">
                <a:solidFill>
                  <a:srgbClr val="2F2F2F"/>
                </a:solidFill>
                <a:latin typeface="Carlito"/>
                <a:cs typeface="Carlito"/>
              </a:rPr>
              <a:t> </a:t>
            </a:r>
            <a:r>
              <a:rPr dirty="0" sz="3200" spc="-10">
                <a:solidFill>
                  <a:srgbClr val="2F2F2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8935" y="3061716"/>
            <a:ext cx="3698748" cy="29733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802" rIns="0" bIns="0" rtlCol="0" vert="horz">
            <a:spAutoFit/>
          </a:bodyPr>
          <a:lstStyle/>
          <a:p>
            <a:pPr marL="1053465">
              <a:lnSpc>
                <a:spcPct val="100000"/>
              </a:lnSpc>
              <a:spcBef>
                <a:spcPts val="100"/>
              </a:spcBef>
            </a:pPr>
            <a:r>
              <a:rPr dirty="0" sz="6600"/>
              <a:t>Working</a:t>
            </a:r>
            <a:r>
              <a:rPr dirty="0" sz="6600" spc="-20"/>
              <a:t> </a:t>
            </a:r>
            <a:r>
              <a:rPr dirty="0" sz="6600"/>
              <a:t>of</a:t>
            </a:r>
            <a:r>
              <a:rPr dirty="0" sz="6600" spc="-25"/>
              <a:t> </a:t>
            </a:r>
            <a:r>
              <a:rPr dirty="0" sz="6600" spc="-10"/>
              <a:t>Project</a:t>
            </a:r>
            <a:endParaRPr sz="6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7023" y="2673095"/>
            <a:ext cx="7994142" cy="17609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2670047"/>
            <a:ext cx="4562094" cy="41871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5942" y="252730"/>
            <a:ext cx="31318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 b="0">
                <a:solidFill>
                  <a:srgbClr val="FFFFFF"/>
                </a:solidFill>
                <a:latin typeface="Times New Roman"/>
                <a:cs typeface="Times New Roman"/>
              </a:rPr>
              <a:t>Working</a:t>
            </a:r>
            <a:r>
              <a:rPr dirty="0" sz="3200" spc="-9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b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63116" y="791336"/>
            <a:ext cx="10176510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2540">
              <a:lnSpc>
                <a:spcPct val="100000"/>
              </a:lnSpc>
              <a:spcBef>
                <a:spcPts val="95"/>
              </a:spcBef>
              <a:buSzPct val="95454"/>
              <a:buAutoNum type="arabicParenR"/>
              <a:tabLst>
                <a:tab pos="245110" algn="l"/>
              </a:tabLst>
            </a:pP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When</a:t>
            </a:r>
            <a:r>
              <a:rPr dirty="0" sz="2200" spc="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2200" spc="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tag</a:t>
            </a:r>
            <a:r>
              <a:rPr dirty="0" sz="2200" spc="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2200" spc="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brought</a:t>
            </a:r>
            <a:r>
              <a:rPr dirty="0" sz="2200" spc="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close</a:t>
            </a:r>
            <a:r>
              <a:rPr dirty="0" sz="2200" spc="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dirty="0" sz="2200" spc="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2200" spc="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reader,</a:t>
            </a:r>
            <a:r>
              <a:rPr dirty="0" sz="2200" spc="7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2200" spc="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reader</a:t>
            </a:r>
            <a:r>
              <a:rPr dirty="0" sz="2200" spc="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detects</a:t>
            </a:r>
            <a:r>
              <a:rPr dirty="0" sz="2200" spc="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2200" spc="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card.</a:t>
            </a:r>
            <a:r>
              <a:rPr dirty="0" sz="2200" spc="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dirty="0" sz="2200" spc="8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then</a:t>
            </a:r>
            <a:r>
              <a:rPr dirty="0" sz="2200" spc="7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181818"/>
                </a:solidFill>
                <a:latin typeface="Times New Roman"/>
                <a:cs typeface="Times New Roman"/>
              </a:rPr>
              <a:t>sends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card</a:t>
            </a:r>
            <a:r>
              <a:rPr dirty="0" sz="2200" spc="-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report</a:t>
            </a:r>
            <a:r>
              <a:rPr dirty="0" sz="22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dirty="0" sz="2200" spc="-1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Arduino</a:t>
            </a:r>
            <a:r>
              <a:rPr dirty="0" sz="22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Uno</a:t>
            </a:r>
            <a:r>
              <a:rPr dirty="0" sz="22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connected</a:t>
            </a:r>
            <a:r>
              <a:rPr dirty="0" sz="22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dirty="0" sz="2200" spc="-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181818"/>
                </a:solidFill>
                <a:latin typeface="Times New Roman"/>
                <a:cs typeface="Times New Roman"/>
              </a:rPr>
              <a:t>it.</a:t>
            </a:r>
            <a:endParaRPr sz="2200">
              <a:latin typeface="Times New Roman"/>
              <a:cs typeface="Times New Roman"/>
            </a:endParaRPr>
          </a:p>
          <a:p>
            <a:pPr marL="245745" indent="-234950">
              <a:lnSpc>
                <a:spcPct val="100000"/>
              </a:lnSpc>
              <a:buSzPct val="95454"/>
              <a:buAutoNum type="arabicParenR"/>
              <a:tabLst>
                <a:tab pos="245745" algn="l"/>
              </a:tabLst>
            </a:pP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Arduino</a:t>
            </a:r>
            <a:r>
              <a:rPr dirty="0" sz="22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checks</a:t>
            </a:r>
            <a:r>
              <a:rPr dirty="0" sz="22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if</a:t>
            </a:r>
            <a:r>
              <a:rPr dirty="0" sz="22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22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card</a:t>
            </a:r>
            <a:r>
              <a:rPr dirty="0" sz="22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scanned</a:t>
            </a:r>
            <a:r>
              <a:rPr dirty="0" sz="22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22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authorized</a:t>
            </a:r>
            <a:r>
              <a:rPr dirty="0" sz="22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or</a:t>
            </a:r>
            <a:r>
              <a:rPr dirty="0" sz="22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181818"/>
                </a:solidFill>
                <a:latin typeface="Times New Roman"/>
                <a:cs typeface="Times New Roman"/>
              </a:rPr>
              <a:t>not.</a:t>
            </a:r>
            <a:endParaRPr sz="2200">
              <a:latin typeface="Times New Roman"/>
              <a:cs typeface="Times New Roman"/>
            </a:endParaRPr>
          </a:p>
          <a:p>
            <a:pPr marL="12700" marR="7620" indent="-2540">
              <a:lnSpc>
                <a:spcPct val="100000"/>
              </a:lnSpc>
              <a:spcBef>
                <a:spcPts val="5"/>
              </a:spcBef>
              <a:buSzPct val="95454"/>
              <a:buAutoNum type="arabicParenR"/>
              <a:tabLst>
                <a:tab pos="245110" algn="l"/>
              </a:tabLst>
            </a:pP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If</a:t>
            </a:r>
            <a:r>
              <a:rPr dirty="0" sz="22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yes</a:t>
            </a:r>
            <a:r>
              <a:rPr dirty="0" sz="22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then</a:t>
            </a:r>
            <a:r>
              <a:rPr dirty="0" sz="22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it</a:t>
            </a:r>
            <a:r>
              <a:rPr dirty="0" sz="22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blinks</a:t>
            </a:r>
            <a:r>
              <a:rPr dirty="0" sz="2200" spc="-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red</a:t>
            </a:r>
            <a:r>
              <a:rPr dirty="0" sz="22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led</a:t>
            </a:r>
            <a:r>
              <a:rPr dirty="0" sz="22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dirty="0" sz="2200" spc="-1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enters</a:t>
            </a:r>
            <a:r>
              <a:rPr dirty="0" sz="22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password</a:t>
            </a:r>
            <a:r>
              <a:rPr dirty="0" sz="2200" spc="-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dirty="0" sz="22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windows</a:t>
            </a:r>
            <a:r>
              <a:rPr dirty="0" sz="22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which</a:t>
            </a:r>
            <a:r>
              <a:rPr dirty="0" sz="2200" spc="-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22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connected</a:t>
            </a:r>
            <a:r>
              <a:rPr dirty="0" sz="2200" spc="-1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dirty="0" sz="2200" spc="-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it</a:t>
            </a:r>
            <a:r>
              <a:rPr dirty="0" sz="22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181818"/>
                </a:solidFill>
                <a:latin typeface="Times New Roman"/>
                <a:cs typeface="Times New Roman"/>
              </a:rPr>
              <a:t>and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presses</a:t>
            </a:r>
            <a:r>
              <a:rPr dirty="0" sz="22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enter</a:t>
            </a:r>
            <a:r>
              <a:rPr dirty="0" sz="2200" spc="-20">
                <a:solidFill>
                  <a:srgbClr val="181818"/>
                </a:solidFill>
                <a:latin typeface="Times New Roman"/>
                <a:cs typeface="Times New Roman"/>
              </a:rPr>
              <a:t> key.</a:t>
            </a:r>
            <a:endParaRPr sz="2200">
              <a:latin typeface="Times New Roman"/>
              <a:cs typeface="Times New Roman"/>
            </a:endParaRPr>
          </a:p>
          <a:p>
            <a:pPr marL="245110" indent="-234950">
              <a:lnSpc>
                <a:spcPct val="100000"/>
              </a:lnSpc>
              <a:buSzPct val="95454"/>
              <a:buAutoNum type="arabicParenR"/>
              <a:tabLst>
                <a:tab pos="245110" algn="l"/>
              </a:tabLst>
            </a:pP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When</a:t>
            </a:r>
            <a:r>
              <a:rPr dirty="0" sz="2200" spc="-8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password</a:t>
            </a:r>
            <a:r>
              <a:rPr dirty="0" sz="22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2200" spc="-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entered</a:t>
            </a:r>
            <a:r>
              <a:rPr dirty="0" sz="22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181818"/>
                </a:solidFill>
                <a:latin typeface="Times New Roman"/>
                <a:cs typeface="Times New Roman"/>
              </a:rPr>
              <a:t>by</a:t>
            </a:r>
            <a:r>
              <a:rPr dirty="0" sz="2200" spc="-1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Arduino</a:t>
            </a:r>
            <a:r>
              <a:rPr dirty="0" sz="2200" spc="-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which</a:t>
            </a:r>
            <a:r>
              <a:rPr dirty="0" sz="22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2200" spc="-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stored</a:t>
            </a:r>
            <a:r>
              <a:rPr dirty="0" sz="22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in</a:t>
            </a:r>
            <a:r>
              <a:rPr dirty="0" sz="2200" spc="-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181818"/>
                </a:solidFill>
                <a:latin typeface="Times New Roman"/>
                <a:cs typeface="Times New Roman"/>
              </a:rPr>
              <a:t>it’s</a:t>
            </a:r>
            <a:r>
              <a:rPr dirty="0" sz="2200" spc="-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memory ,pc</a:t>
            </a:r>
            <a:r>
              <a:rPr dirty="0" sz="2200" spc="-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181818"/>
                </a:solidFill>
                <a:latin typeface="Times New Roman"/>
                <a:cs typeface="Times New Roman"/>
              </a:rPr>
              <a:t>unlocks.</a:t>
            </a:r>
            <a:endParaRPr sz="2200">
              <a:latin typeface="Times New Roman"/>
              <a:cs typeface="Times New Roman"/>
            </a:endParaRPr>
          </a:p>
          <a:p>
            <a:pPr marL="245110" indent="-234950">
              <a:lnSpc>
                <a:spcPct val="100000"/>
              </a:lnSpc>
              <a:buSzPct val="95454"/>
              <a:buAutoNum type="arabicParenR"/>
              <a:tabLst>
                <a:tab pos="245110" algn="l"/>
                <a:tab pos="5998210" algn="l"/>
              </a:tabLst>
            </a:pP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If</a:t>
            </a:r>
            <a:r>
              <a:rPr dirty="0" sz="2200" spc="39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181818"/>
                </a:solidFill>
                <a:latin typeface="Times New Roman"/>
                <a:cs typeface="Times New Roman"/>
              </a:rPr>
              <a:t>un-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authorized</a:t>
            </a:r>
            <a:r>
              <a:rPr dirty="0" sz="2200" spc="40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card</a:t>
            </a:r>
            <a:r>
              <a:rPr dirty="0" sz="2200" spc="409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2200" spc="40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scanned</a:t>
            </a:r>
            <a:r>
              <a:rPr dirty="0" sz="2200" spc="40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then</a:t>
            </a:r>
            <a:r>
              <a:rPr dirty="0" sz="2200" spc="40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white</a:t>
            </a:r>
            <a:r>
              <a:rPr dirty="0" sz="2200" spc="39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181818"/>
                </a:solidFill>
                <a:latin typeface="Times New Roman"/>
                <a:cs typeface="Times New Roman"/>
              </a:rPr>
              <a:t>led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	glows</a:t>
            </a:r>
            <a:r>
              <a:rPr dirty="0" sz="2200" spc="40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dirty="0" sz="2200" spc="4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Arduino</a:t>
            </a:r>
            <a:r>
              <a:rPr dirty="0" sz="2200" spc="4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does</a:t>
            </a:r>
            <a:r>
              <a:rPr dirty="0" sz="2200" spc="38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81818"/>
                </a:solidFill>
                <a:latin typeface="Times New Roman"/>
                <a:cs typeface="Times New Roman"/>
              </a:rPr>
              <a:t>not</a:t>
            </a:r>
            <a:r>
              <a:rPr dirty="0" sz="2200" spc="40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181818"/>
                </a:solidFill>
                <a:latin typeface="Times New Roman"/>
                <a:cs typeface="Times New Roman"/>
              </a:rPr>
              <a:t>enters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10">
                <a:solidFill>
                  <a:srgbClr val="181818"/>
                </a:solidFill>
                <a:latin typeface="Times New Roman"/>
                <a:cs typeface="Times New Roman"/>
              </a:rPr>
              <a:t>password.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2384" rIns="0" bIns="0" rtlCol="0" vert="horz">
            <a:spAutoFit/>
          </a:bodyPr>
          <a:lstStyle/>
          <a:p>
            <a:pPr marL="861694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Connections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360" y="2421635"/>
            <a:ext cx="7306818" cy="23477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633" y="430733"/>
            <a:ext cx="206311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0">
                <a:solidFill>
                  <a:srgbClr val="FFFFFF"/>
                </a:solidFill>
                <a:latin typeface="Times New Roman"/>
                <a:cs typeface="Times New Roman"/>
              </a:rPr>
              <a:t>Connections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8696" y="2775202"/>
            <a:ext cx="6623304" cy="3997450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00683" y="1387728"/>
          <a:ext cx="4048125" cy="3972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65"/>
                <a:gridCol w="989965"/>
                <a:gridCol w="989965"/>
                <a:gridCol w="989964"/>
              </a:tblGrid>
              <a:tr h="466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050" spc="-45" b="1">
                          <a:latin typeface="Trebuchet MS"/>
                          <a:cs typeface="Trebuchet MS"/>
                        </a:rPr>
                        <a:t>Arduino</a:t>
                      </a:r>
                      <a:r>
                        <a:rPr dirty="0" sz="1050" spc="-5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 b="1">
                          <a:latin typeface="Trebuchet MS"/>
                          <a:cs typeface="Trebuchet MS"/>
                        </a:rPr>
                        <a:t>UNO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050" b="1">
                          <a:latin typeface="Trebuchet MS"/>
                          <a:cs typeface="Trebuchet MS"/>
                        </a:rPr>
                        <a:t>RFID</a:t>
                      </a:r>
                      <a:r>
                        <a:rPr dirty="0" sz="1050" spc="-10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b="1">
                          <a:latin typeface="Liberation Sans Narrow"/>
                          <a:cs typeface="Liberation Sans Narrow"/>
                        </a:rPr>
                        <a:t>–</a:t>
                      </a:r>
                      <a:r>
                        <a:rPr dirty="0" sz="1050" spc="-5" b="1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050" spc="-20" b="1">
                          <a:latin typeface="Trebuchet MS"/>
                          <a:cs typeface="Trebuchet MS"/>
                        </a:rPr>
                        <a:t>RC522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50" spc="-10" b="1">
                          <a:latin typeface="Trebuchet MS"/>
                          <a:cs typeface="Trebuchet MS"/>
                        </a:rPr>
                        <a:t>Module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dirty="0" sz="1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55">
                          <a:latin typeface="Trebuchet MS"/>
                          <a:cs typeface="Trebuchet MS"/>
                        </a:rPr>
                        <a:t>SDA</a:t>
                      </a:r>
                      <a:r>
                        <a:rPr dirty="0" sz="1050" spc="9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10">
                          <a:latin typeface="Trebuchet MS"/>
                          <a:cs typeface="Trebuchet MS"/>
                        </a:rPr>
                        <a:t>13</a:t>
                      </a:r>
                      <a:r>
                        <a:rPr dirty="0" sz="105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Trebuchet MS"/>
                          <a:cs typeface="Trebuchet MS"/>
                        </a:rPr>
                        <a:t>SCK</a:t>
                      </a:r>
                      <a:r>
                        <a:rPr dirty="0" sz="1050" spc="15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10">
                          <a:latin typeface="Trebuchet MS"/>
                          <a:cs typeface="Trebuchet MS"/>
                        </a:rPr>
                        <a:t>11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 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50">
                          <a:latin typeface="Trebuchet MS"/>
                          <a:cs typeface="Trebuchet MS"/>
                        </a:rPr>
                        <a:t>MOSI</a:t>
                      </a:r>
                      <a:r>
                        <a:rPr dirty="0" sz="1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Trebuchet MS"/>
                          <a:cs typeface="Trebuchet MS"/>
                        </a:rPr>
                        <a:t>12</a:t>
                      </a:r>
                      <a:r>
                        <a:rPr dirty="0" sz="1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50">
                          <a:latin typeface="Trebuchet MS"/>
                          <a:cs typeface="Trebuchet MS"/>
                        </a:rPr>
                        <a:t>MISO</a:t>
                      </a:r>
                      <a:r>
                        <a:rPr dirty="0" sz="1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5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Trebuchet MS"/>
                          <a:cs typeface="Trebuchet MS"/>
                        </a:rPr>
                        <a:t>ITQ</a:t>
                      </a:r>
                      <a:r>
                        <a:rPr dirty="0" sz="1050" spc="10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25">
                          <a:latin typeface="Trebuchet MS"/>
                          <a:cs typeface="Trebuchet MS"/>
                        </a:rPr>
                        <a:t>GND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25">
                          <a:latin typeface="Trebuchet MS"/>
                          <a:cs typeface="Trebuchet MS"/>
                        </a:rPr>
                        <a:t>GND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61950" algn="l"/>
                        </a:tabLst>
                      </a:pPr>
                      <a:r>
                        <a:rPr dirty="0" sz="1050" spc="-25">
                          <a:latin typeface="Trebuchet MS"/>
                          <a:cs typeface="Trebuchet MS"/>
                        </a:rPr>
                        <a:t>RST</a:t>
                      </a:r>
                      <a:r>
                        <a:rPr dirty="0" sz="1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>
                          <a:latin typeface="Trebuchet MS"/>
                          <a:cs typeface="Trebuchet MS"/>
                        </a:rPr>
                        <a:t>RST</a:t>
                      </a:r>
                      <a:r>
                        <a:rPr dirty="0" sz="1050" spc="13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 spc="-95">
                          <a:latin typeface="Trebuchet MS"/>
                          <a:cs typeface="Trebuchet MS"/>
                        </a:rPr>
                        <a:t>3.3</a:t>
                      </a:r>
                      <a:r>
                        <a:rPr dirty="0" sz="1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050" spc="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 spc="-95">
                          <a:latin typeface="Trebuchet MS"/>
                          <a:cs typeface="Trebuchet MS"/>
                        </a:rPr>
                        <a:t>3.3 </a:t>
                      </a:r>
                      <a:r>
                        <a:rPr dirty="0" sz="1050" spc="-60">
                          <a:latin typeface="Trebuchet MS"/>
                          <a:cs typeface="Trebuchet MS"/>
                        </a:rPr>
                        <a:t>V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1050" spc="-45" b="1">
                          <a:latin typeface="Trebuchet MS"/>
                          <a:cs typeface="Trebuchet MS"/>
                        </a:rPr>
                        <a:t>Arduino</a:t>
                      </a:r>
                      <a:r>
                        <a:rPr dirty="0" sz="1050" spc="-5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 b="1">
                          <a:latin typeface="Trebuchet MS"/>
                          <a:cs typeface="Trebuchet MS"/>
                        </a:rPr>
                        <a:t>UNO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1050" b="1">
                          <a:latin typeface="Trebuchet MS"/>
                          <a:cs typeface="Trebuchet MS"/>
                        </a:rPr>
                        <a:t>LED</a:t>
                      </a:r>
                      <a:r>
                        <a:rPr dirty="0" sz="1050" spc="-8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0" b="1">
                          <a:latin typeface="Trebuchet MS"/>
                          <a:cs typeface="Trebuchet MS"/>
                        </a:rPr>
                        <a:t>Green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1050" b="1">
                          <a:latin typeface="Trebuchet MS"/>
                          <a:cs typeface="Trebuchet MS"/>
                        </a:rPr>
                        <a:t>LED</a:t>
                      </a:r>
                      <a:r>
                        <a:rPr dirty="0" sz="1050" spc="-8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 b="1">
                          <a:latin typeface="Trebuchet MS"/>
                          <a:cs typeface="Trebuchet MS"/>
                        </a:rPr>
                        <a:t>Red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9715" marR="231140" indent="-203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spc="-85" b="1">
                          <a:latin typeface="Trebuchet MS"/>
                          <a:cs typeface="Trebuchet MS"/>
                        </a:rPr>
                        <a:t>220-</a:t>
                      </a:r>
                      <a:r>
                        <a:rPr dirty="0" sz="1050" spc="-25" b="1">
                          <a:latin typeface="Trebuchet MS"/>
                          <a:cs typeface="Trebuchet MS"/>
                        </a:rPr>
                        <a:t>ohm </a:t>
                      </a:r>
                      <a:r>
                        <a:rPr dirty="0" sz="1050" spc="-20" b="1">
                          <a:latin typeface="Trebuchet MS"/>
                          <a:cs typeface="Trebuchet MS"/>
                        </a:rPr>
                        <a:t>Resistor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5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50" spc="-20">
                          <a:latin typeface="Trebuchet MS"/>
                          <a:cs typeface="Trebuchet MS"/>
                        </a:rPr>
                        <a:t>Anode</a:t>
                      </a:r>
                      <a:r>
                        <a:rPr dirty="0" sz="1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50" spc="-105">
                          <a:latin typeface="Trebuchet MS"/>
                          <a:cs typeface="Trebuchet MS"/>
                        </a:rPr>
                        <a:t>7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50" spc="-20">
                          <a:latin typeface="Trebuchet MS"/>
                          <a:cs typeface="Trebuchet MS"/>
                        </a:rPr>
                        <a:t>Anode</a:t>
                      </a:r>
                      <a:r>
                        <a:rPr dirty="0" sz="1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 spc="-25">
                          <a:latin typeface="Trebuchet MS"/>
                          <a:cs typeface="Trebuchet MS"/>
                        </a:rPr>
                        <a:t>GND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050" spc="-50">
                          <a:latin typeface="Trebuchet MS"/>
                          <a:cs typeface="Trebuchet MS"/>
                        </a:rPr>
                        <a:t>Terminal</a:t>
                      </a:r>
                      <a:r>
                        <a:rPr dirty="0" sz="1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50"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50" spc="-35">
                          <a:latin typeface="Trebuchet MS"/>
                          <a:cs typeface="Trebuchet MS"/>
                        </a:rPr>
                        <a:t>Cathode</a:t>
                      </a:r>
                      <a:r>
                        <a:rPr dirty="0" sz="1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50" spc="-35">
                          <a:latin typeface="Trebuchet MS"/>
                          <a:cs typeface="Trebuchet MS"/>
                        </a:rPr>
                        <a:t>Cathode</a:t>
                      </a:r>
                      <a:r>
                        <a:rPr dirty="0" sz="1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25">
                          <a:latin typeface="Trebuchet MS"/>
                          <a:cs typeface="Trebuchet MS"/>
                        </a:rPr>
                        <a:t>Pin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50" spc="-50">
                          <a:latin typeface="Trebuchet MS"/>
                          <a:cs typeface="Trebuchet MS"/>
                        </a:rPr>
                        <a:t>Terminal</a:t>
                      </a:r>
                      <a:r>
                        <a:rPr dirty="0" sz="1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50">
                          <a:latin typeface="Trebuchet MS"/>
                          <a:cs typeface="Trebuchet MS"/>
                        </a:rPr>
                        <a:t>2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422272" y="1084325"/>
            <a:ext cx="15449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2020"/>
                </a:solidFill>
                <a:latin typeface="Times New Roman"/>
                <a:cs typeface="Times New Roman"/>
              </a:rPr>
              <a:t>Connection</a:t>
            </a:r>
            <a:r>
              <a:rPr dirty="0" sz="1600" spc="-7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600" spc="-20" b="1">
                <a:solidFill>
                  <a:srgbClr val="202020"/>
                </a:solidFill>
                <a:latin typeface="Times New Roman"/>
                <a:cs typeface="Times New Roman"/>
              </a:rPr>
              <a:t>Table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0876" y="0"/>
            <a:ext cx="2437130" cy="6858000"/>
            <a:chOff x="150876" y="0"/>
            <a:chExt cx="243713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457200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42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61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347341" y="3421456"/>
            <a:ext cx="821753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CCDDEA"/>
                </a:solidFill>
                <a:latin typeface="Times New Roman"/>
                <a:cs typeface="Times New Roman"/>
              </a:rPr>
              <a:t>Advantages</a:t>
            </a:r>
            <a:r>
              <a:rPr dirty="0" sz="4800" spc="215" b="1">
                <a:solidFill>
                  <a:srgbClr val="CCDDEA"/>
                </a:solidFill>
                <a:latin typeface="Times New Roman"/>
                <a:cs typeface="Times New Roman"/>
              </a:rPr>
              <a:t> </a:t>
            </a:r>
            <a:r>
              <a:rPr dirty="0" sz="4800" b="1">
                <a:solidFill>
                  <a:srgbClr val="CCDDEA"/>
                </a:solidFill>
                <a:latin typeface="Times New Roman"/>
                <a:cs typeface="Times New Roman"/>
              </a:rPr>
              <a:t>and</a:t>
            </a:r>
            <a:r>
              <a:rPr dirty="0" sz="4800" spc="210" b="1">
                <a:solidFill>
                  <a:srgbClr val="CCDDEA"/>
                </a:solidFill>
                <a:latin typeface="Times New Roman"/>
                <a:cs typeface="Times New Roman"/>
              </a:rPr>
              <a:t> </a:t>
            </a:r>
            <a:r>
              <a:rPr dirty="0" sz="4800" b="1">
                <a:solidFill>
                  <a:srgbClr val="CCDDEA"/>
                </a:solidFill>
                <a:latin typeface="Times New Roman"/>
                <a:cs typeface="Times New Roman"/>
              </a:rPr>
              <a:t>Future</a:t>
            </a:r>
            <a:r>
              <a:rPr dirty="0" sz="4800" spc="215" b="1">
                <a:solidFill>
                  <a:srgbClr val="CCDDEA"/>
                </a:solidFill>
                <a:latin typeface="Times New Roman"/>
                <a:cs typeface="Times New Roman"/>
              </a:rPr>
              <a:t> </a:t>
            </a:r>
            <a:r>
              <a:rPr dirty="0" sz="4800" spc="-10" b="1">
                <a:solidFill>
                  <a:srgbClr val="CCDDEA"/>
                </a:solidFill>
                <a:latin typeface="Times New Roman"/>
                <a:cs typeface="Times New Roman"/>
              </a:rPr>
              <a:t>Scopes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867" y="3270503"/>
            <a:ext cx="8943594" cy="12809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110" y="264921"/>
            <a:ext cx="50520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r>
              <a:rPr dirty="0" sz="3200" spc="-6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b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200" spc="-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b="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dirty="0" sz="3200" spc="-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0">
                <a:solidFill>
                  <a:srgbClr val="FFFFFF"/>
                </a:solidFill>
                <a:latin typeface="Times New Roman"/>
                <a:cs typeface="Times New Roman"/>
              </a:rPr>
              <a:t>Scopes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41754" y="857757"/>
            <a:ext cx="10174605" cy="4967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057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ADVANTAGES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dirty="0" sz="1800">
                <a:latin typeface="Times New Roman"/>
                <a:cs typeface="Times New Roman"/>
              </a:rPr>
              <a:t>Low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Power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Consumption</a:t>
            </a:r>
            <a:endParaRPr sz="18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06400" algn="l"/>
              </a:tabLst>
            </a:pPr>
            <a:r>
              <a:rPr dirty="0" sz="1800">
                <a:latin typeface="Times New Roman"/>
                <a:cs typeface="Times New Roman"/>
              </a:rPr>
              <a:t>Easy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To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Setup</a:t>
            </a:r>
            <a:endParaRPr sz="18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dirty="0" sz="1800">
                <a:latin typeface="Times New Roman"/>
                <a:cs typeface="Times New Roman"/>
              </a:rPr>
              <a:t>Low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Cost</a:t>
            </a:r>
            <a:endParaRPr sz="18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dirty="0" sz="1800">
                <a:latin typeface="Times New Roman"/>
                <a:cs typeface="Times New Roman"/>
              </a:rPr>
              <a:t>Fast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Responsive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5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lvl="1"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Designed</a:t>
            </a:r>
            <a:r>
              <a:rPr dirty="0" sz="2000" spc="34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for</a:t>
            </a:r>
            <a:r>
              <a:rPr dirty="0" sz="2000" spc="29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quick</a:t>
            </a:r>
            <a:r>
              <a:rPr dirty="0" sz="2000" spc="33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dirty="0" sz="2000" spc="34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responsive</a:t>
            </a:r>
            <a:r>
              <a:rPr dirty="0" sz="2000" spc="36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system</a:t>
            </a:r>
            <a:r>
              <a:rPr dirty="0" sz="2000" spc="34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unlocking</a:t>
            </a:r>
            <a:r>
              <a:rPr dirty="0" sz="2000" spc="34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while</a:t>
            </a:r>
            <a:r>
              <a:rPr dirty="0" sz="2000" spc="35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consuming</a:t>
            </a:r>
            <a:r>
              <a:rPr dirty="0" sz="2000" spc="34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very</a:t>
            </a:r>
            <a:r>
              <a:rPr dirty="0" sz="2000" spc="34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low</a:t>
            </a:r>
            <a:r>
              <a:rPr dirty="0" sz="2000" spc="34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181818"/>
                </a:solidFill>
                <a:latin typeface="Times New Roman"/>
                <a:cs typeface="Times New Roman"/>
              </a:rPr>
              <a:t>power,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easy</a:t>
            </a:r>
            <a:r>
              <a:rPr dirty="0" sz="2000" spc="-1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dirty="0" sz="2000" spc="-2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setup,</a:t>
            </a:r>
            <a:r>
              <a:rPr dirty="0" sz="2000" spc="-2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low</a:t>
            </a:r>
            <a:r>
              <a:rPr dirty="0" sz="2000" spc="-2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cost</a:t>
            </a:r>
            <a:r>
              <a:rPr dirty="0" sz="2000" spc="-1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dirty="0" sz="2000" spc="-1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easy</a:t>
            </a:r>
            <a:r>
              <a:rPr dirty="0" sz="2000" spc="-1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dirty="0" sz="2000" spc="-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181818"/>
                </a:solidFill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Administrator</a:t>
            </a:r>
            <a:r>
              <a:rPr dirty="0" sz="2400" spc="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Times New Roman"/>
                <a:cs typeface="Times New Roman"/>
              </a:rPr>
              <a:t>log-</a:t>
            </a:r>
            <a:r>
              <a:rPr dirty="0" sz="2400" spc="-25">
                <a:solidFill>
                  <a:srgbClr val="181818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Responsive</a:t>
            </a:r>
            <a:r>
              <a:rPr dirty="0" sz="24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System</a:t>
            </a:r>
            <a:r>
              <a:rPr dirty="0" sz="24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Times New Roman"/>
                <a:cs typeface="Times New Roman"/>
              </a:rPr>
              <a:t>Unlocking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Accessing</a:t>
            </a:r>
            <a:r>
              <a:rPr dirty="0" sz="24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Confidential</a:t>
            </a:r>
            <a:r>
              <a:rPr dirty="0" sz="24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systems</a:t>
            </a:r>
            <a:r>
              <a:rPr dirty="0" sz="2400" spc="-1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in</a:t>
            </a:r>
            <a:r>
              <a:rPr dirty="0" sz="24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public</a:t>
            </a:r>
            <a:r>
              <a:rPr dirty="0" sz="24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Times New Roman"/>
                <a:cs typeface="Times New Roman"/>
              </a:rPr>
              <a:t>places.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Accessing</a:t>
            </a:r>
            <a:r>
              <a:rPr dirty="0" sz="24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security</a:t>
            </a:r>
            <a:r>
              <a:rPr dirty="0" sz="24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Industrial</a:t>
            </a:r>
            <a:r>
              <a:rPr dirty="0" sz="24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81818"/>
                </a:solidFill>
                <a:latin typeface="Times New Roman"/>
                <a:cs typeface="Times New Roman"/>
              </a:rPr>
              <a:t>system</a:t>
            </a:r>
            <a:r>
              <a:rPr dirty="0" sz="24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Times New Roman"/>
                <a:cs typeface="Times New Roman"/>
              </a:rPr>
              <a:t>log-</a:t>
            </a:r>
            <a:r>
              <a:rPr dirty="0" sz="2400" spc="-25">
                <a:solidFill>
                  <a:srgbClr val="181818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2384" rIns="0" bIns="0" rtlCol="0" vert="horz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Introduction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492" y="2421635"/>
            <a:ext cx="7480554" cy="23477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2384" rIns="0" bIns="0" rtlCol="0" vert="horz">
            <a:spAutoFit/>
          </a:bodyPr>
          <a:lstStyle/>
          <a:p>
            <a:pPr marL="12166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Conclusion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451" y="2421635"/>
            <a:ext cx="6744461" cy="23477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357" y="336550"/>
            <a:ext cx="18808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66748" y="909573"/>
            <a:ext cx="989330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ability</a:t>
            </a:r>
            <a:r>
              <a:rPr dirty="0" sz="2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dirty="0" sz="2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scan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unlock</a:t>
            </a:r>
            <a:r>
              <a:rPr dirty="0" sz="2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system</a:t>
            </a:r>
            <a:r>
              <a:rPr dirty="0" sz="2800" spc="-1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quickly</a:t>
            </a:r>
            <a:r>
              <a:rPr dirty="0" sz="2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main</a:t>
            </a:r>
            <a:r>
              <a:rPr dirty="0" sz="2800" spc="-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advantage</a:t>
            </a:r>
            <a:r>
              <a:rPr dirty="0" sz="2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of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this</a:t>
            </a:r>
            <a:r>
              <a:rPr dirty="0" sz="2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project,</a:t>
            </a:r>
            <a:r>
              <a:rPr dirty="0" sz="2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there</a:t>
            </a:r>
            <a:r>
              <a:rPr dirty="0" sz="2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are</a:t>
            </a:r>
            <a:r>
              <a:rPr dirty="0" sz="2800" spc="-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many</a:t>
            </a:r>
            <a:r>
              <a:rPr dirty="0" sz="2800" spc="-1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commercially</a:t>
            </a:r>
            <a:r>
              <a:rPr dirty="0" sz="2800" spc="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available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system</a:t>
            </a:r>
            <a:r>
              <a:rPr dirty="0" sz="2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81818"/>
                </a:solidFill>
                <a:latin typeface="Times New Roman"/>
                <a:cs typeface="Times New Roman"/>
              </a:rPr>
              <a:t>unlocking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tools</a:t>
            </a:r>
            <a:r>
              <a:rPr dirty="0" sz="2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like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fingerprint</a:t>
            </a:r>
            <a:r>
              <a:rPr dirty="0" sz="2800" spc="-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,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81818"/>
                </a:solidFill>
                <a:latin typeface="Times New Roman"/>
                <a:cs typeface="Times New Roman"/>
              </a:rPr>
              <a:t>face-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unlock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,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ultrasonic</a:t>
            </a:r>
            <a:r>
              <a:rPr dirty="0" sz="2800" spc="-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sensor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etc.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but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all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of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these</a:t>
            </a:r>
            <a:r>
              <a:rPr dirty="0" sz="2800" spc="-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lack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behind</a:t>
            </a:r>
            <a:r>
              <a:rPr dirty="0" sz="2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in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speed.</a:t>
            </a:r>
            <a:r>
              <a:rPr dirty="0" sz="2800" spc="-17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Although</a:t>
            </a:r>
            <a:r>
              <a:rPr dirty="0" sz="2800" spc="-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their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speed</a:t>
            </a:r>
            <a:r>
              <a:rPr dirty="0" sz="2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fast</a:t>
            </a:r>
            <a:r>
              <a:rPr dirty="0" sz="2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but</a:t>
            </a:r>
            <a:r>
              <a:rPr dirty="0" sz="2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can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81818"/>
                </a:solidFill>
                <a:latin typeface="Times New Roman"/>
                <a:cs typeface="Times New Roman"/>
              </a:rPr>
              <a:t>never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be</a:t>
            </a:r>
            <a:r>
              <a:rPr dirty="0" sz="2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as</a:t>
            </a:r>
            <a:r>
              <a:rPr dirty="0" sz="2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fast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as</a:t>
            </a:r>
            <a:r>
              <a:rPr dirty="0" sz="2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RFID</a:t>
            </a:r>
            <a:r>
              <a:rPr dirty="0" sz="2800" spc="-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scanning</a:t>
            </a:r>
            <a:r>
              <a:rPr dirty="0" sz="2800" spc="-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module</a:t>
            </a:r>
            <a:r>
              <a:rPr dirty="0" sz="2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because</a:t>
            </a:r>
            <a:r>
              <a:rPr dirty="0" sz="2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of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processing</a:t>
            </a:r>
            <a:r>
              <a:rPr dirty="0" sz="2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and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computation</a:t>
            </a:r>
            <a:r>
              <a:rPr dirty="0" sz="2800" spc="-5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delay.</a:t>
            </a:r>
            <a:r>
              <a:rPr dirty="0" sz="2800" spc="-10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This</a:t>
            </a:r>
            <a:r>
              <a:rPr dirty="0" sz="2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project</a:t>
            </a:r>
            <a:r>
              <a:rPr dirty="0" sz="2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requires</a:t>
            </a:r>
            <a:r>
              <a:rPr dirty="0" sz="2800" spc="-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very</a:t>
            </a:r>
            <a:r>
              <a:rPr dirty="0" sz="2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81818"/>
                </a:solidFill>
                <a:latin typeface="Times New Roman"/>
                <a:cs typeface="Times New Roman"/>
              </a:rPr>
              <a:t>minimum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computational</a:t>
            </a:r>
            <a:r>
              <a:rPr dirty="0" sz="2800" spc="-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power</a:t>
            </a:r>
            <a:r>
              <a:rPr dirty="0" sz="2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as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well</a:t>
            </a:r>
            <a:r>
              <a:rPr dirty="0" sz="2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as</a:t>
            </a:r>
            <a:r>
              <a:rPr dirty="0" sz="2800" spc="-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very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low</a:t>
            </a:r>
            <a:r>
              <a:rPr dirty="0" sz="2800" spc="-35">
                <a:solidFill>
                  <a:srgbClr val="181818"/>
                </a:solidFill>
                <a:latin typeface="Times New Roman"/>
                <a:cs typeface="Times New Roman"/>
              </a:rPr>
              <a:t> energy.</a:t>
            </a:r>
            <a:r>
              <a:rPr dirty="0" sz="2800" spc="-8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This</a:t>
            </a:r>
            <a:r>
              <a:rPr dirty="0" sz="2800" spc="-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enables</a:t>
            </a:r>
            <a:r>
              <a:rPr dirty="0" sz="2800" spc="-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181818"/>
                </a:solidFill>
                <a:latin typeface="Times New Roman"/>
                <a:cs typeface="Times New Roman"/>
              </a:rPr>
              <a:t>for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numerous</a:t>
            </a:r>
            <a:r>
              <a:rPr dirty="0" sz="2800" spc="-8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implementations</a:t>
            </a:r>
            <a:r>
              <a:rPr dirty="0" sz="2800" spc="-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dirty="0" sz="2800" spc="-8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81818"/>
                </a:solidFill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188" y="4674108"/>
            <a:ext cx="2520695" cy="15194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2384" rIns="0" bIns="0" rtlCol="0" vert="horz">
            <a:spAutoFit/>
          </a:bodyPr>
          <a:lstStyle/>
          <a:p>
            <a:pPr marL="12198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0" y="2421635"/>
            <a:ext cx="6589014" cy="23477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278079"/>
            <a:ext cx="18364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0">
                <a:solidFill>
                  <a:srgbClr val="FFFFFF"/>
                </a:solidFill>
                <a:latin typeface="Times New Roman"/>
                <a:cs typeface="Times New Roman"/>
              </a:rPr>
              <a:t>References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13738" y="887323"/>
            <a:ext cx="7652384" cy="70231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25755" indent="-313055">
              <a:lnSpc>
                <a:spcPct val="100000"/>
              </a:lnSpc>
              <a:spcBef>
                <a:spcPts val="240"/>
              </a:spcBef>
              <a:buAutoNum type="arabicPlain"/>
              <a:tabLst>
                <a:tab pos="325755" algn="l"/>
              </a:tabLst>
            </a:pPr>
            <a:r>
              <a:rPr dirty="0" sz="1400">
                <a:latin typeface="Times New Roman"/>
                <a:cs typeface="Times New Roman"/>
              </a:rPr>
              <a:t>Neerparaj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Rai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“</a:t>
            </a:r>
            <a:r>
              <a:rPr dirty="0" sz="1400" spc="-10" i="1">
                <a:latin typeface="Times New Roman"/>
                <a:cs typeface="Times New Roman"/>
              </a:rPr>
              <a:t>Arduino</a:t>
            </a:r>
            <a:r>
              <a:rPr dirty="0" sz="1400" spc="-30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Projects</a:t>
            </a:r>
            <a:r>
              <a:rPr dirty="0" sz="1400" spc="-4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for</a:t>
            </a:r>
            <a:r>
              <a:rPr dirty="0" sz="1400" spc="-2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Engineers</a:t>
            </a:r>
            <a:r>
              <a:rPr dirty="0" sz="1400" spc="-4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,</a:t>
            </a:r>
            <a:r>
              <a:rPr dirty="0" sz="1400" spc="3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15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2016</a:t>
            </a:r>
            <a:endParaRPr sz="1400">
              <a:latin typeface="Times New Roman"/>
              <a:cs typeface="Times New Roman"/>
            </a:endParaRPr>
          </a:p>
          <a:p>
            <a:pPr marL="259079" indent="-246379">
              <a:lnSpc>
                <a:spcPct val="100000"/>
              </a:lnSpc>
              <a:spcBef>
                <a:spcPts val="145"/>
              </a:spcBef>
              <a:buAutoNum type="arabicPlain"/>
              <a:tabLst>
                <a:tab pos="259079" algn="l"/>
              </a:tabLst>
            </a:pPr>
            <a:r>
              <a:rPr dirty="0" sz="1400">
                <a:latin typeface="Times New Roman"/>
                <a:cs typeface="Times New Roman"/>
              </a:rPr>
              <a:t>Thomas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Grace,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Programming</a:t>
            </a:r>
            <a:r>
              <a:rPr dirty="0" sz="1400" spc="-5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&amp;</a:t>
            </a:r>
            <a:r>
              <a:rPr dirty="0" sz="1400" spc="-2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Interfacing</a:t>
            </a:r>
            <a:r>
              <a:rPr dirty="0" sz="1400" spc="-7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Atmel</a:t>
            </a:r>
            <a:r>
              <a:rPr dirty="0" sz="1400" spc="-2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Avr</a:t>
            </a:r>
            <a:r>
              <a:rPr dirty="0" sz="1400" spc="-20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Microcontrollers,</a:t>
            </a:r>
            <a:r>
              <a:rPr dirty="0" sz="1400" spc="-5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29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2015</a:t>
            </a:r>
            <a:endParaRPr sz="1400">
              <a:latin typeface="Times New Roman"/>
              <a:cs typeface="Times New Roman"/>
            </a:endParaRPr>
          </a:p>
          <a:p>
            <a:pPr marL="263525" indent="-25082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63525" algn="l"/>
              </a:tabLst>
            </a:pPr>
            <a:r>
              <a:rPr dirty="0" sz="1400">
                <a:solidFill>
                  <a:srgbClr val="0F1111"/>
                </a:solidFill>
                <a:latin typeface="Times New Roman"/>
                <a:cs typeface="Times New Roman"/>
              </a:rPr>
              <a:t>Hervé</a:t>
            </a:r>
            <a:r>
              <a:rPr dirty="0" sz="1400" spc="-25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F1111"/>
                </a:solidFill>
                <a:latin typeface="Times New Roman"/>
                <a:cs typeface="Times New Roman"/>
              </a:rPr>
              <a:t>Chabanne</a:t>
            </a:r>
            <a:r>
              <a:rPr dirty="0" sz="1400" spc="-25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F1111"/>
                </a:solidFill>
                <a:latin typeface="Times New Roman"/>
                <a:cs typeface="Times New Roman"/>
              </a:rPr>
              <a:t>,</a:t>
            </a:r>
            <a:r>
              <a:rPr dirty="0" sz="1400" spc="-10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F1111"/>
                </a:solidFill>
                <a:latin typeface="Times New Roman"/>
                <a:cs typeface="Times New Roman"/>
              </a:rPr>
              <a:t>Pascal</a:t>
            </a:r>
            <a:r>
              <a:rPr dirty="0" sz="1400" spc="-5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F1111"/>
                </a:solidFill>
                <a:latin typeface="Times New Roman"/>
                <a:cs typeface="Times New Roman"/>
              </a:rPr>
              <a:t>Urien</a:t>
            </a:r>
            <a:r>
              <a:rPr dirty="0" sz="1400" spc="-25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F1111"/>
                </a:solidFill>
                <a:latin typeface="Times New Roman"/>
                <a:cs typeface="Times New Roman"/>
              </a:rPr>
              <a:t>, </a:t>
            </a:r>
            <a:r>
              <a:rPr dirty="0" sz="1400" spc="-10">
                <a:solidFill>
                  <a:srgbClr val="0F1111"/>
                </a:solidFill>
                <a:latin typeface="Times New Roman"/>
                <a:cs typeface="Times New Roman"/>
              </a:rPr>
              <a:t>Jean-</a:t>
            </a:r>
            <a:r>
              <a:rPr dirty="0" sz="1400">
                <a:solidFill>
                  <a:srgbClr val="0F1111"/>
                </a:solidFill>
                <a:latin typeface="Times New Roman"/>
                <a:cs typeface="Times New Roman"/>
              </a:rPr>
              <a:t>Ferdinand</a:t>
            </a:r>
            <a:r>
              <a:rPr dirty="0" sz="1400" spc="-10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F1111"/>
                </a:solidFill>
                <a:latin typeface="Times New Roman"/>
                <a:cs typeface="Times New Roman"/>
              </a:rPr>
              <a:t>Susini</a:t>
            </a:r>
            <a:r>
              <a:rPr dirty="0" sz="1400" spc="-55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F1111"/>
                </a:solidFill>
                <a:latin typeface="Times New Roman"/>
                <a:cs typeface="Times New Roman"/>
              </a:rPr>
              <a:t>“</a:t>
            </a:r>
            <a:r>
              <a:rPr dirty="0" sz="1400" i="1">
                <a:solidFill>
                  <a:srgbClr val="0F1111"/>
                </a:solidFill>
                <a:latin typeface="Times New Roman"/>
                <a:cs typeface="Times New Roman"/>
              </a:rPr>
              <a:t>RFID</a:t>
            </a:r>
            <a:r>
              <a:rPr dirty="0" sz="1400" spc="10" i="1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0F1111"/>
                </a:solidFill>
                <a:latin typeface="Times New Roman"/>
                <a:cs typeface="Times New Roman"/>
              </a:rPr>
              <a:t>and</a:t>
            </a:r>
            <a:r>
              <a:rPr dirty="0" sz="1400" spc="-30" i="1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0F1111"/>
                </a:solidFill>
                <a:latin typeface="Times New Roman"/>
                <a:cs typeface="Times New Roman"/>
              </a:rPr>
              <a:t>the</a:t>
            </a:r>
            <a:r>
              <a:rPr dirty="0" sz="1400" spc="-20" i="1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0F1111"/>
                </a:solidFill>
                <a:latin typeface="Times New Roman"/>
                <a:cs typeface="Times New Roman"/>
              </a:rPr>
              <a:t>Internet</a:t>
            </a:r>
            <a:r>
              <a:rPr dirty="0" sz="1400" spc="-45" i="1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0F1111"/>
                </a:solidFill>
                <a:latin typeface="Times New Roman"/>
                <a:cs typeface="Times New Roman"/>
              </a:rPr>
              <a:t>of</a:t>
            </a:r>
            <a:r>
              <a:rPr dirty="0" sz="1400" spc="-20" i="1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0F1111"/>
                </a:solidFill>
                <a:latin typeface="Times New Roman"/>
                <a:cs typeface="Times New Roman"/>
              </a:rPr>
              <a:t>Things</a:t>
            </a:r>
            <a:r>
              <a:rPr dirty="0" sz="1400" spc="-40" i="1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0F1111"/>
                </a:solidFill>
                <a:latin typeface="Times New Roman"/>
                <a:cs typeface="Times New Roman"/>
              </a:rPr>
              <a:t>,12</a:t>
            </a:r>
            <a:r>
              <a:rPr dirty="0" sz="1400" spc="-15" i="1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0F1111"/>
                </a:solidFill>
                <a:latin typeface="Times New Roman"/>
                <a:cs typeface="Times New Roman"/>
              </a:rPr>
              <a:t>July</a:t>
            </a:r>
            <a:r>
              <a:rPr dirty="0" sz="1400" spc="-25" i="1">
                <a:solidFill>
                  <a:srgbClr val="0F1111"/>
                </a:solidFill>
                <a:latin typeface="Times New Roman"/>
                <a:cs typeface="Times New Roman"/>
              </a:rPr>
              <a:t> </a:t>
            </a:r>
            <a:r>
              <a:rPr dirty="0" sz="1400" spc="-20" i="1">
                <a:solidFill>
                  <a:srgbClr val="0F1111"/>
                </a:solidFill>
                <a:latin typeface="Times New Roman"/>
                <a:cs typeface="Times New Roman"/>
              </a:rPr>
              <a:t>2013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2376" y="2615183"/>
            <a:ext cx="2601468" cy="23713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354" y="150367"/>
            <a:ext cx="25412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19452" y="862965"/>
            <a:ext cx="9846945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about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confidentiality.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353060" marR="5080" indent="-34036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Arduino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Uno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RFID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module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together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authentication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unlocks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soon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registered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RFID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placed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front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RFID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module.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353060" marR="5715" indent="-34036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Speed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confidentiality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main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strength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system,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majorly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designed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areas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present.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582923" y="4067555"/>
            <a:ext cx="5878830" cy="2790825"/>
            <a:chOff x="3582923" y="4067555"/>
            <a:chExt cx="5878830" cy="27908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2923" y="6632444"/>
              <a:ext cx="1745742" cy="22555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8163" y="4067555"/>
              <a:ext cx="1717548" cy="25755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5147" y="6632444"/>
              <a:ext cx="4086605" cy="22555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0388" y="5641847"/>
              <a:ext cx="4058412" cy="10012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5536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95"/>
              </a:spcBef>
            </a:pPr>
            <a:r>
              <a:rPr dirty="0" sz="7900"/>
              <a:t>About</a:t>
            </a:r>
            <a:r>
              <a:rPr dirty="0" sz="7900" spc="-260"/>
              <a:t> </a:t>
            </a:r>
            <a:r>
              <a:rPr dirty="0" sz="7900"/>
              <a:t>Arduino</a:t>
            </a:r>
            <a:r>
              <a:rPr dirty="0" sz="7900" spc="210"/>
              <a:t> </a:t>
            </a:r>
            <a:r>
              <a:rPr dirty="0" sz="7900" spc="-25"/>
              <a:t>Uno</a:t>
            </a:r>
            <a:endParaRPr sz="7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03" y="2525267"/>
            <a:ext cx="9836658" cy="21069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170" y="234518"/>
            <a:ext cx="2869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dirty="0" sz="2800" spc="-16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Times New Roman"/>
                <a:cs typeface="Times New Roman"/>
              </a:rPr>
              <a:t>Arduino</a:t>
            </a:r>
            <a:r>
              <a:rPr dirty="0" sz="2800" spc="-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0">
                <a:solidFill>
                  <a:srgbClr val="FFFFFF"/>
                </a:solidFill>
                <a:latin typeface="Times New Roman"/>
                <a:cs typeface="Times New Roman"/>
              </a:rPr>
              <a:t>Uno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702307" y="821436"/>
            <a:ext cx="10274935" cy="5797550"/>
            <a:chOff x="1702307" y="821436"/>
            <a:chExt cx="10274935" cy="57975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8076" y="3750563"/>
              <a:ext cx="3749039" cy="286816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7" y="821436"/>
              <a:ext cx="463295" cy="46482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3455" y="5033771"/>
              <a:ext cx="464819" cy="46482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2307" y="3604259"/>
              <a:ext cx="547116" cy="54711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2307" y="2161032"/>
              <a:ext cx="547116" cy="54863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739010" y="813257"/>
            <a:ext cx="6647815" cy="529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8159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ATmega328P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high-</a:t>
            </a:r>
            <a:r>
              <a:rPr dirty="0" sz="1800">
                <a:latin typeface="Times New Roman"/>
                <a:cs typeface="Times New Roman"/>
              </a:rPr>
              <a:t>performance,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low-power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70">
                <a:latin typeface="Times New Roman"/>
                <a:cs typeface="Times New Roman"/>
              </a:rPr>
              <a:t>AVR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microcontroller.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18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Battery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Connector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Arduino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UNO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features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barrel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plug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connector,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works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great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standard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9V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battery.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800">
              <a:latin typeface="Times New Roman"/>
              <a:cs typeface="Times New Roman"/>
            </a:endParaRPr>
          </a:p>
          <a:p>
            <a:pPr marL="601980">
              <a:lnSpc>
                <a:spcPct val="100000"/>
              </a:lnSpc>
            </a:pPr>
            <a:r>
              <a:rPr dirty="0" sz="1800" spc="-10" b="1">
                <a:latin typeface="Times New Roman"/>
                <a:cs typeface="Times New Roman"/>
              </a:rPr>
              <a:t>EEPROM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8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ATmega328P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features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1kb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EEPROM,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erased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powered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off.</a:t>
            </a:r>
            <a:endParaRPr sz="18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  <a:spcBef>
                <a:spcPts val="1255"/>
              </a:spcBef>
            </a:pPr>
            <a:r>
              <a:rPr dirty="0" sz="1800" b="1">
                <a:latin typeface="Times New Roman"/>
                <a:cs typeface="Times New Roman"/>
              </a:rPr>
              <a:t>Replaceable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chip</a:t>
            </a:r>
            <a:endParaRPr sz="1800">
              <a:latin typeface="Times New Roman"/>
              <a:cs typeface="Times New Roman"/>
            </a:endParaRPr>
          </a:p>
          <a:p>
            <a:pPr marL="95250" marR="441959">
              <a:lnSpc>
                <a:spcPct val="100000"/>
              </a:lnSpc>
              <a:spcBef>
                <a:spcPts val="2055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ATmega328P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easily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replaced,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soldered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board.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45591" y="0"/>
            <a:ext cx="11518900" cy="6858000"/>
            <a:chOff x="545591" y="0"/>
            <a:chExt cx="115189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84504" y="0"/>
              <a:ext cx="1062990" cy="2778760"/>
            </a:xfrm>
            <a:custGeom>
              <a:avLst/>
              <a:gdLst/>
              <a:ahLst/>
              <a:cxnLst/>
              <a:rect l="l" t="t" r="r" b="b"/>
              <a:pathLst>
                <a:path w="1062989" h="2778760">
                  <a:moveTo>
                    <a:pt x="1062591" y="0"/>
                  </a:moveTo>
                  <a:lnTo>
                    <a:pt x="681592" y="0"/>
                  </a:lnTo>
                  <a:lnTo>
                    <a:pt x="0" y="2687828"/>
                  </a:lnTo>
                  <a:lnTo>
                    <a:pt x="357251" y="2778252"/>
                  </a:lnTo>
                  <a:lnTo>
                    <a:pt x="1062591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45591" y="0"/>
              <a:ext cx="1035685" cy="2668905"/>
            </a:xfrm>
            <a:custGeom>
              <a:avLst/>
              <a:gdLst/>
              <a:ahLst/>
              <a:cxnLst/>
              <a:rect l="l" t="t" r="r" b="b"/>
              <a:pathLst>
                <a:path w="1035685" h="2668905">
                  <a:moveTo>
                    <a:pt x="1035159" y="0"/>
                  </a:moveTo>
                  <a:lnTo>
                    <a:pt x="652106" y="0"/>
                  </a:lnTo>
                  <a:lnTo>
                    <a:pt x="0" y="2578100"/>
                  </a:lnTo>
                  <a:lnTo>
                    <a:pt x="348094" y="2663825"/>
                  </a:lnTo>
                  <a:lnTo>
                    <a:pt x="357632" y="2668524"/>
                  </a:lnTo>
                  <a:lnTo>
                    <a:pt x="10351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5591" y="2583179"/>
              <a:ext cx="2694940" cy="4274820"/>
            </a:xfrm>
            <a:custGeom>
              <a:avLst/>
              <a:gdLst/>
              <a:ahLst/>
              <a:cxnLst/>
              <a:rect l="l" t="t" r="r" b="b"/>
              <a:pathLst>
                <a:path w="2694940" h="4274820">
                  <a:moveTo>
                    <a:pt x="0" y="0"/>
                  </a:moveTo>
                  <a:lnTo>
                    <a:pt x="2575306" y="4274820"/>
                  </a:lnTo>
                  <a:lnTo>
                    <a:pt x="2694432" y="427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89075" y="2692907"/>
              <a:ext cx="3331845" cy="4165600"/>
            </a:xfrm>
            <a:custGeom>
              <a:avLst/>
              <a:gdLst/>
              <a:ahLst/>
              <a:cxnLst/>
              <a:rect l="l" t="t" r="r" b="b"/>
              <a:pathLst>
                <a:path w="3331845" h="4165600">
                  <a:moveTo>
                    <a:pt x="0" y="0"/>
                  </a:moveTo>
                  <a:lnTo>
                    <a:pt x="3207639" y="4165091"/>
                  </a:lnTo>
                  <a:lnTo>
                    <a:pt x="3331464" y="4165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42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84504" y="2688335"/>
              <a:ext cx="4577080" cy="4170045"/>
            </a:xfrm>
            <a:custGeom>
              <a:avLst/>
              <a:gdLst/>
              <a:ahLst/>
              <a:cxnLst/>
              <a:rect l="l" t="t" r="r" b="b"/>
              <a:pathLst>
                <a:path w="4577080" h="4170045">
                  <a:moveTo>
                    <a:pt x="0" y="0"/>
                  </a:moveTo>
                  <a:lnTo>
                    <a:pt x="4762" y="4699"/>
                  </a:lnTo>
                  <a:lnTo>
                    <a:pt x="3336798" y="4169664"/>
                  </a:lnTo>
                  <a:lnTo>
                    <a:pt x="4576572" y="4169664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61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45591" y="2578607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1"/>
                  </a:lnTo>
                  <a:lnTo>
                    <a:pt x="3584448" y="4279391"/>
                  </a:lnTo>
                  <a:lnTo>
                    <a:pt x="419087" y="176149"/>
                  </a:lnTo>
                  <a:lnTo>
                    <a:pt x="361937" y="95250"/>
                  </a:lnTo>
                  <a:lnTo>
                    <a:pt x="35717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99488" y="2220467"/>
              <a:ext cx="10064750" cy="1050290"/>
            </a:xfrm>
            <a:custGeom>
              <a:avLst/>
              <a:gdLst/>
              <a:ahLst/>
              <a:cxnLst/>
              <a:rect l="l" t="t" r="r" b="b"/>
              <a:pathLst>
                <a:path w="10064750" h="1050289">
                  <a:moveTo>
                    <a:pt x="10064496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10064496" y="1050036"/>
                  </a:lnTo>
                  <a:lnTo>
                    <a:pt x="10064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07695">
              <a:lnSpc>
                <a:spcPct val="100000"/>
              </a:lnSpc>
              <a:spcBef>
                <a:spcPts val="105"/>
              </a:spcBef>
            </a:pPr>
            <a:r>
              <a:rPr dirty="0" sz="5900"/>
              <a:t>Specification</a:t>
            </a:r>
            <a:r>
              <a:rPr dirty="0" sz="5900" spc="270"/>
              <a:t> </a:t>
            </a:r>
            <a:r>
              <a:rPr dirty="0" sz="5900"/>
              <a:t>of</a:t>
            </a:r>
            <a:r>
              <a:rPr dirty="0" sz="5900" spc="-70"/>
              <a:t> </a:t>
            </a:r>
            <a:r>
              <a:rPr dirty="0" sz="5900"/>
              <a:t>Arduino</a:t>
            </a:r>
            <a:r>
              <a:rPr dirty="0" sz="5900" spc="290"/>
              <a:t> </a:t>
            </a:r>
            <a:r>
              <a:rPr dirty="0" sz="5900" spc="-25"/>
              <a:t>UNO</a:t>
            </a:r>
            <a:endParaRPr sz="5900"/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355" y="2098548"/>
            <a:ext cx="10484358" cy="157505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1652" y="6830566"/>
            <a:ext cx="505167" cy="27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84504" y="0"/>
              <a:ext cx="1062990" cy="2778760"/>
            </a:xfrm>
            <a:custGeom>
              <a:avLst/>
              <a:gdLst/>
              <a:ahLst/>
              <a:cxnLst/>
              <a:rect l="l" t="t" r="r" b="b"/>
              <a:pathLst>
                <a:path w="1062989" h="2778760">
                  <a:moveTo>
                    <a:pt x="1062591" y="0"/>
                  </a:moveTo>
                  <a:lnTo>
                    <a:pt x="681592" y="0"/>
                  </a:lnTo>
                  <a:lnTo>
                    <a:pt x="0" y="2687828"/>
                  </a:lnTo>
                  <a:lnTo>
                    <a:pt x="357251" y="2778252"/>
                  </a:lnTo>
                  <a:lnTo>
                    <a:pt x="1062591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5591" y="0"/>
              <a:ext cx="1035685" cy="2668905"/>
            </a:xfrm>
            <a:custGeom>
              <a:avLst/>
              <a:gdLst/>
              <a:ahLst/>
              <a:cxnLst/>
              <a:rect l="l" t="t" r="r" b="b"/>
              <a:pathLst>
                <a:path w="1035685" h="2668905">
                  <a:moveTo>
                    <a:pt x="1035159" y="0"/>
                  </a:moveTo>
                  <a:lnTo>
                    <a:pt x="652106" y="0"/>
                  </a:lnTo>
                  <a:lnTo>
                    <a:pt x="0" y="2578100"/>
                  </a:lnTo>
                  <a:lnTo>
                    <a:pt x="348094" y="2663825"/>
                  </a:lnTo>
                  <a:lnTo>
                    <a:pt x="357632" y="2668524"/>
                  </a:lnTo>
                  <a:lnTo>
                    <a:pt x="10351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5591" y="2583179"/>
              <a:ext cx="2694940" cy="4274820"/>
            </a:xfrm>
            <a:custGeom>
              <a:avLst/>
              <a:gdLst/>
              <a:ahLst/>
              <a:cxnLst/>
              <a:rect l="l" t="t" r="r" b="b"/>
              <a:pathLst>
                <a:path w="2694940" h="4274820">
                  <a:moveTo>
                    <a:pt x="0" y="0"/>
                  </a:moveTo>
                  <a:lnTo>
                    <a:pt x="2575306" y="4274820"/>
                  </a:lnTo>
                  <a:lnTo>
                    <a:pt x="2694432" y="427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89075" y="2692907"/>
              <a:ext cx="3331845" cy="4165600"/>
            </a:xfrm>
            <a:custGeom>
              <a:avLst/>
              <a:gdLst/>
              <a:ahLst/>
              <a:cxnLst/>
              <a:rect l="l" t="t" r="r" b="b"/>
              <a:pathLst>
                <a:path w="3331845" h="4165600">
                  <a:moveTo>
                    <a:pt x="0" y="0"/>
                  </a:moveTo>
                  <a:lnTo>
                    <a:pt x="3207639" y="4165091"/>
                  </a:lnTo>
                  <a:lnTo>
                    <a:pt x="3331464" y="4165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42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84504" y="2688335"/>
              <a:ext cx="4577080" cy="4170045"/>
            </a:xfrm>
            <a:custGeom>
              <a:avLst/>
              <a:gdLst/>
              <a:ahLst/>
              <a:cxnLst/>
              <a:rect l="l" t="t" r="r" b="b"/>
              <a:pathLst>
                <a:path w="4577080" h="4170045">
                  <a:moveTo>
                    <a:pt x="0" y="0"/>
                  </a:moveTo>
                  <a:lnTo>
                    <a:pt x="4762" y="4699"/>
                  </a:lnTo>
                  <a:lnTo>
                    <a:pt x="3336798" y="4169664"/>
                  </a:lnTo>
                  <a:lnTo>
                    <a:pt x="4576572" y="4169664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61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45591" y="2578607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1"/>
                  </a:lnTo>
                  <a:lnTo>
                    <a:pt x="3584448" y="4279391"/>
                  </a:lnTo>
                  <a:lnTo>
                    <a:pt x="419087" y="176149"/>
                  </a:lnTo>
                  <a:lnTo>
                    <a:pt x="361937" y="95250"/>
                  </a:lnTo>
                  <a:lnTo>
                    <a:pt x="35717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352043"/>
              <a:ext cx="1102613" cy="1102614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3141217" y="899096"/>
            <a:ext cx="5713730" cy="5776595"/>
            <a:chOff x="3141217" y="899096"/>
            <a:chExt cx="5713730" cy="5776595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5916" y="903909"/>
              <a:ext cx="5704332" cy="576834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1217" y="899096"/>
              <a:ext cx="5713603" cy="67227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868" y="1563750"/>
              <a:ext cx="5710428" cy="39623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1344" y="1952370"/>
              <a:ext cx="5711952" cy="67513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868" y="2619882"/>
              <a:ext cx="5710428" cy="39623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868" y="3008502"/>
              <a:ext cx="5710428" cy="39623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1344" y="3397123"/>
              <a:ext cx="5711952" cy="67208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868" y="4061586"/>
              <a:ext cx="5710428" cy="39623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868" y="4450206"/>
              <a:ext cx="5710428" cy="39623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1344" y="4838826"/>
              <a:ext cx="5711952" cy="67208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868" y="5503341"/>
              <a:ext cx="5710428" cy="39624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2868" y="5891961"/>
              <a:ext cx="5710428" cy="39471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868" y="6279057"/>
              <a:ext cx="5710428" cy="396240"/>
            </a:xfrm>
            <a:prstGeom prst="rect">
              <a:avLst/>
            </a:prstGeom>
          </p:spPr>
        </p:pic>
      </p:grpSp>
      <p:graphicFrame>
        <p:nvGraphicFramePr>
          <p:cNvPr id="25" name="object 25" descr=""/>
          <p:cNvGraphicFramePr>
            <a:graphicFrameLocks noGrp="1"/>
          </p:cNvGraphicFramePr>
          <p:nvPr/>
        </p:nvGraphicFramePr>
        <p:xfrm>
          <a:off x="3141154" y="899147"/>
          <a:ext cx="5789930" cy="5763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785"/>
                <a:gridCol w="2851785"/>
              </a:tblGrid>
              <a:tr h="66421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Microcontroller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33020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1429385" algn="l"/>
                          <a:tab pos="1697355" algn="l"/>
                          <a:tab pos="1964689" algn="l"/>
                          <a:tab pos="2357755" algn="l"/>
                        </a:tabLst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ATmega328P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AVR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family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microcontroller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dirty="0" sz="1800" spc="-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Voltage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5V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667385">
                <a:tc>
                  <a:txBody>
                    <a:bodyPr/>
                    <a:lstStyle/>
                    <a:p>
                      <a:pPr marL="41910" marR="7537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Recommended</a:t>
                      </a:r>
                      <a:r>
                        <a:rPr dirty="0" sz="1800" spc="-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Voltage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7-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12V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1800" spc="-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Voltage</a:t>
                      </a:r>
                      <a:r>
                        <a:rPr dirty="0" sz="18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Limits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6-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20V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Analog</a:t>
                      </a: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Pins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(A0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A5)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66421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Digital</a:t>
                      </a:r>
                      <a:r>
                        <a:rPr dirty="0" sz="18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dirty="0" sz="1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Pins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336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14</a:t>
                      </a:r>
                      <a:r>
                        <a:rPr dirty="0" sz="1800" spc="4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(Out</a:t>
                      </a:r>
                      <a:r>
                        <a:rPr dirty="0" sz="1800" spc="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800" spc="4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800" spc="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provide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PWM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output)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DC</a:t>
                      </a:r>
                      <a:r>
                        <a:rPr dirty="0" sz="18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dirty="0" sz="18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Pins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DC</a:t>
                      </a: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3.3V</a:t>
                      </a:r>
                      <a:r>
                        <a:rPr dirty="0" sz="18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Pin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66421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Flash</a:t>
                      </a:r>
                      <a:r>
                        <a:rPr dirty="0" sz="1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330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dirty="0" sz="1800" spc="45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KB</a:t>
                      </a:r>
                      <a:r>
                        <a:rPr dirty="0" sz="1800" spc="4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(0.5</a:t>
                      </a:r>
                      <a:r>
                        <a:rPr dirty="0" sz="1800" spc="45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KB</a:t>
                      </a:r>
                      <a:r>
                        <a:rPr dirty="0" sz="1800" spc="4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45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800" spc="4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Bootloader)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SRAM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KB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EEPROM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KB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Frequency</a:t>
                      </a:r>
                      <a:r>
                        <a:rPr dirty="0" sz="18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(Clock</a:t>
                      </a:r>
                      <a:r>
                        <a:rPr dirty="0" sz="18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Speed)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MHz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9525">
                      <a:solidFill>
                        <a:srgbClr val="EEC1AA"/>
                      </a:solidFill>
                      <a:prstDash val="solid"/>
                    </a:lnL>
                    <a:lnR w="9525">
                      <a:solidFill>
                        <a:srgbClr val="EEC1AA"/>
                      </a:solidFill>
                      <a:prstDash val="solid"/>
                    </a:lnR>
                    <a:lnT w="9525">
                      <a:solidFill>
                        <a:srgbClr val="EEC1AA"/>
                      </a:solidFill>
                      <a:prstDash val="solid"/>
                    </a:lnT>
                    <a:lnB w="9525">
                      <a:solidFill>
                        <a:srgbClr val="EEC1A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6" name="object 2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55607" y="1447800"/>
            <a:ext cx="894588" cy="49987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25256" y="2340864"/>
            <a:ext cx="1630679" cy="940308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69095" y="4439348"/>
            <a:ext cx="1321434" cy="1926336"/>
          </a:xfrm>
          <a:prstGeom prst="rect">
            <a:avLst/>
          </a:prstGeom>
        </p:spPr>
      </p:pic>
      <p:grpSp>
        <p:nvGrpSpPr>
          <p:cNvPr id="29" name="object 29" descr=""/>
          <p:cNvGrpSpPr/>
          <p:nvPr/>
        </p:nvGrpSpPr>
        <p:grpSpPr>
          <a:xfrm>
            <a:off x="8849868" y="3576828"/>
            <a:ext cx="866140" cy="3095625"/>
            <a:chOff x="8849868" y="3576828"/>
            <a:chExt cx="866140" cy="3095625"/>
          </a:xfrm>
        </p:grpSpPr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49868" y="3576828"/>
              <a:ext cx="757427" cy="757428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64168" y="4634484"/>
              <a:ext cx="751331" cy="135635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5964" y="5990844"/>
              <a:ext cx="615696" cy="681228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676650" y="235965"/>
            <a:ext cx="4718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0">
                <a:solidFill>
                  <a:srgbClr val="FFFFFF"/>
                </a:solidFill>
                <a:latin typeface="Times New Roman"/>
                <a:cs typeface="Times New Roman"/>
              </a:rPr>
              <a:t>Specification</a:t>
            </a:r>
            <a:r>
              <a:rPr dirty="0" sz="3000" spc="-6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-18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b="0">
                <a:solidFill>
                  <a:srgbClr val="FFFFFF"/>
                </a:solidFill>
                <a:latin typeface="Times New Roman"/>
                <a:cs typeface="Times New Roman"/>
              </a:rPr>
              <a:t>Arduino</a:t>
            </a:r>
            <a:r>
              <a:rPr dirty="0" sz="3000" spc="-6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5" b="0">
                <a:solidFill>
                  <a:srgbClr val="FFFFFF"/>
                </a:solidFill>
                <a:latin typeface="Times New Roman"/>
                <a:cs typeface="Times New Roman"/>
              </a:rPr>
              <a:t>UNO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46276" y="2570988"/>
            <a:ext cx="10106025" cy="1716405"/>
          </a:xfrm>
          <a:custGeom>
            <a:avLst/>
            <a:gdLst/>
            <a:ahLst/>
            <a:cxnLst/>
            <a:rect l="l" t="t" r="r" b="b"/>
            <a:pathLst>
              <a:path w="10106025" h="1716404">
                <a:moveTo>
                  <a:pt x="10105644" y="0"/>
                </a:moveTo>
                <a:lnTo>
                  <a:pt x="0" y="0"/>
                </a:lnTo>
                <a:lnTo>
                  <a:pt x="0" y="1716024"/>
                </a:lnTo>
                <a:lnTo>
                  <a:pt x="10105644" y="1716024"/>
                </a:lnTo>
                <a:lnTo>
                  <a:pt x="10105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8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About</a:t>
            </a:r>
            <a:r>
              <a:rPr dirty="0" sz="6000" spc="200"/>
              <a:t> </a:t>
            </a:r>
            <a:r>
              <a:rPr dirty="0" sz="6000"/>
              <a:t>RFID</a:t>
            </a:r>
            <a:r>
              <a:rPr dirty="0" sz="6000" spc="204"/>
              <a:t> </a:t>
            </a:r>
            <a:r>
              <a:rPr dirty="0" sz="6000"/>
              <a:t>Module</a:t>
            </a:r>
            <a:r>
              <a:rPr dirty="0" sz="6000" spc="200"/>
              <a:t> </a:t>
            </a:r>
            <a:r>
              <a:rPr dirty="0" sz="6000" spc="-10"/>
              <a:t>(RC522)</a:t>
            </a:r>
            <a:endParaRPr sz="60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852" y="2741676"/>
            <a:ext cx="10790682" cy="16009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242" y="426847"/>
            <a:ext cx="43414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dirty="0" sz="2800" spc="-7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Times New Roman"/>
                <a:cs typeface="Times New Roman"/>
              </a:rPr>
              <a:t>RFID</a:t>
            </a:r>
            <a:r>
              <a:rPr dirty="0" sz="2800" spc="-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dirty="0" sz="2800" spc="-7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(RC522)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30120" y="1018413"/>
            <a:ext cx="5642610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11111"/>
                </a:solidFill>
                <a:latin typeface="Times New Roman"/>
                <a:cs typeface="Times New Roman"/>
              </a:rPr>
              <a:t>RC522</a:t>
            </a:r>
            <a:r>
              <a:rPr dirty="0" sz="2400" spc="-2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111111"/>
                </a:solidFill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13.56MHz</a:t>
            </a:r>
            <a:r>
              <a:rPr dirty="0" sz="2400" spc="-6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RFID</a:t>
            </a:r>
            <a:r>
              <a:rPr dirty="0" sz="2400" spc="-3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F2F2F"/>
                </a:solidFill>
                <a:latin typeface="Times New Roman"/>
                <a:cs typeface="Times New Roman"/>
              </a:rPr>
              <a:t>module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F2F2F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Operating</a:t>
            </a:r>
            <a:r>
              <a:rPr dirty="0" sz="2400" spc="-2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voltage:</a:t>
            </a:r>
            <a:r>
              <a:rPr dirty="0" sz="2400" spc="-3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2.5V</a:t>
            </a:r>
            <a:r>
              <a:rPr dirty="0" sz="2400" spc="-4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to</a:t>
            </a:r>
            <a:r>
              <a:rPr dirty="0" sz="2400" spc="-1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F2F2F"/>
                </a:solidFill>
                <a:latin typeface="Times New Roman"/>
                <a:cs typeface="Times New Roman"/>
              </a:rPr>
              <a:t>3.3V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F2F2F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Communication</a:t>
            </a:r>
            <a:r>
              <a:rPr dirty="0" sz="2400" spc="-3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:</a:t>
            </a:r>
            <a:r>
              <a:rPr dirty="0" sz="2400" spc="-1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SPI,</a:t>
            </a:r>
            <a:r>
              <a:rPr dirty="0" sz="2400" spc="-1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I2C</a:t>
            </a:r>
            <a:r>
              <a:rPr dirty="0" sz="2400" spc="-2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protocol,</a:t>
            </a:r>
            <a:r>
              <a:rPr dirty="0" sz="2400" spc="-3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F2F2F"/>
                </a:solidFill>
                <a:latin typeface="Times New Roman"/>
                <a:cs typeface="Times New Roman"/>
              </a:rPr>
              <a:t>UART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F2F2F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Maximum</a:t>
            </a:r>
            <a:r>
              <a:rPr dirty="0" sz="2400" spc="-2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Data</a:t>
            </a:r>
            <a:r>
              <a:rPr dirty="0" sz="2400" spc="-2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Rate:</a:t>
            </a:r>
            <a:r>
              <a:rPr dirty="0" sz="2400" spc="-3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F2F2F"/>
                </a:solidFill>
                <a:latin typeface="Times New Roman"/>
                <a:cs typeface="Times New Roman"/>
              </a:rPr>
              <a:t>10Mbps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2F2F2F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Read</a:t>
            </a:r>
            <a:r>
              <a:rPr dirty="0" sz="2400" spc="-1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Range:</a:t>
            </a:r>
            <a:r>
              <a:rPr dirty="0" sz="2400" spc="-1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F2F2F"/>
                </a:solidFill>
                <a:latin typeface="Times New Roman"/>
                <a:cs typeface="Times New Roman"/>
              </a:rPr>
              <a:t>5cm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F2F2F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Current</a:t>
            </a:r>
            <a:r>
              <a:rPr dirty="0" sz="2400" spc="-1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Consumption:</a:t>
            </a:r>
            <a:r>
              <a:rPr dirty="0" sz="2400" spc="1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F2F2F"/>
                </a:solidFill>
                <a:latin typeface="Times New Roman"/>
                <a:cs typeface="Times New Roman"/>
              </a:rPr>
              <a:t>13-</a:t>
            </a:r>
            <a:r>
              <a:rPr dirty="0" sz="2400" spc="-20">
                <a:solidFill>
                  <a:srgbClr val="2F2F2F"/>
                </a:solidFill>
                <a:latin typeface="Times New Roman"/>
                <a:cs typeface="Times New Roman"/>
              </a:rPr>
              <a:t>26mA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F2F2F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Power</a:t>
            </a:r>
            <a:r>
              <a:rPr dirty="0" sz="2400" spc="-5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down</a:t>
            </a:r>
            <a:r>
              <a:rPr dirty="0" sz="2400" spc="-2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mode</a:t>
            </a:r>
            <a:r>
              <a:rPr dirty="0" sz="2400" spc="-1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F2F2F"/>
                </a:solidFill>
                <a:latin typeface="Times New Roman"/>
                <a:cs typeface="Times New Roman"/>
              </a:rPr>
              <a:t>consumption:</a:t>
            </a:r>
            <a:r>
              <a:rPr dirty="0" sz="2400" spc="-3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F2F2F"/>
                </a:solidFill>
                <a:latin typeface="Times New Roman"/>
                <a:cs typeface="Times New Roman"/>
              </a:rPr>
              <a:t>10uA</a:t>
            </a:r>
            <a:r>
              <a:rPr dirty="0" sz="2400" spc="-14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F2F2F"/>
                </a:solidFill>
                <a:latin typeface="Times New Roman"/>
                <a:cs typeface="Times New Roman"/>
              </a:rPr>
              <a:t>(min)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4468" y="2807206"/>
            <a:ext cx="4093464" cy="3931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2024-06-23T07:42:14Z</dcterms:created>
  <dcterms:modified xsi:type="dcterms:W3CDTF">2024-06-23T07:42:14Z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2024-06-23T00:00:00Z</vt:filetime>
  </property>
  <property fmtid="{D5CDD505-2E9C-101B-9397-08002B2CF9AE}" pid="3" name="Producer">
    <vt:lpwstr>3-Heights(TM) PDF Security Shell 4.8.25.2 (http://www.pdf-tools.com)</vt:lpwstr>
  </property>
</Properties>
</file>