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7" r:id="rId1"/>
  </p:sldMasterIdLst>
  <p:notesMasterIdLst>
    <p:notesMasterId r:id="rId17"/>
  </p:notesMasterIdLst>
  <p:sldIdLst>
    <p:sldId id="278" r:id="rId2"/>
    <p:sldId id="279" r:id="rId3"/>
    <p:sldId id="280" r:id="rId4"/>
    <p:sldId id="294" r:id="rId5"/>
    <p:sldId id="284" r:id="rId6"/>
    <p:sldId id="298" r:id="rId7"/>
    <p:sldId id="299" r:id="rId8"/>
    <p:sldId id="295" r:id="rId9"/>
    <p:sldId id="296" r:id="rId10"/>
    <p:sldId id="297" r:id="rId11"/>
    <p:sldId id="289" r:id="rId12"/>
    <p:sldId id="290" r:id="rId13"/>
    <p:sldId id="292" r:id="rId14"/>
    <p:sldId id="300" r:id="rId15"/>
    <p:sldId id="293" r:id="rId16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AAC4E9"/>
    <a:srgbClr val="FDFBF6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03" autoAdjust="0"/>
    <p:restoredTop sz="94588" autoAdjust="0"/>
  </p:normalViewPr>
  <p:slideViewPr>
    <p:cSldViewPr snapToGrid="0" snapToObjects="1">
      <p:cViewPr varScale="1">
        <p:scale>
          <a:sx n="83" d="100"/>
          <a:sy n="83" d="100"/>
        </p:scale>
        <p:origin x="643" y="72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8/10/relationships/authors" Target="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029FA71-11F2-4E54-BC77-ADA3850786F7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54D558AF-CEF4-4F01-B44F-23E23A7D3CEC}">
      <dgm:prSet custT="1"/>
      <dgm:spPr/>
      <dgm:t>
        <a:bodyPr/>
        <a:lstStyle/>
        <a:p>
          <a:r>
            <a:rPr lang="en-US" sz="1400" b="1" dirty="0">
              <a:latin typeface="Times New Roman" panose="02020603050405020304" pitchFamily="18" charset="0"/>
              <a:cs typeface="Times New Roman" panose="02020603050405020304" pitchFamily="18" charset="0"/>
            </a:rPr>
            <a:t>BLOCK DIAGRAM DESCRIPTION </a:t>
          </a:r>
          <a:endParaRPr lang="en-IN" sz="1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A0098F5-7DB5-4116-9F22-EFCA0FAF5638}" type="parTrans" cxnId="{86BE0BDB-E7FB-4599-BCA1-579A834AF1E2}">
      <dgm:prSet/>
      <dgm:spPr/>
      <dgm:t>
        <a:bodyPr/>
        <a:lstStyle/>
        <a:p>
          <a:endParaRPr lang="en-IN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D7F6190-892E-4CD7-9EBB-0DDC3E354B06}" type="sibTrans" cxnId="{86BE0BDB-E7FB-4599-BCA1-579A834AF1E2}">
      <dgm:prSet/>
      <dgm:spPr/>
      <dgm:t>
        <a:bodyPr/>
        <a:lstStyle/>
        <a:p>
          <a:endParaRPr lang="en-IN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D8BA4E6-4E1D-4586-B984-5B9CD46B1762}">
      <dgm:prSet custT="1"/>
      <dgm:spPr/>
      <dgm:t>
        <a:bodyPr/>
        <a:lstStyle/>
        <a:p>
          <a:r>
            <a:rPr lang="en-US" sz="1200" dirty="0">
              <a:latin typeface="Times New Roman" panose="02020603050405020304" pitchFamily="18" charset="0"/>
              <a:cs typeface="Times New Roman" panose="02020603050405020304" pitchFamily="18" charset="0"/>
            </a:rPr>
            <a:t>• </a:t>
          </a:r>
          <a:r>
            <a:rPr lang="en-US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Power Supply </a:t>
          </a:r>
          <a:endParaRPr lang="en-IN" sz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E5339D8-DEC9-4BDD-8715-B58E766B3F64}" type="parTrans" cxnId="{AC740C37-6693-4404-AEBD-C7FC998FA1D9}">
      <dgm:prSet/>
      <dgm:spPr/>
      <dgm:t>
        <a:bodyPr/>
        <a:lstStyle/>
        <a:p>
          <a:endParaRPr lang="en-IN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BF4D0C0-8F52-45B3-B890-8FF1C9CE2657}" type="sibTrans" cxnId="{AC740C37-6693-4404-AEBD-C7FC998FA1D9}">
      <dgm:prSet/>
      <dgm:spPr/>
      <dgm:t>
        <a:bodyPr/>
        <a:lstStyle/>
        <a:p>
          <a:endParaRPr lang="en-IN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9D09954-5868-432C-87E5-2F80F7333C29}">
      <dgm:prSet custT="1"/>
      <dgm:spPr/>
      <dgm:t>
        <a:bodyPr/>
        <a:lstStyle/>
        <a:p>
          <a:r>
            <a:rPr lang="en-US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• Arduino UNO R3 </a:t>
          </a:r>
          <a:endParaRPr lang="en-IN" sz="1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5578032-F638-4570-8039-A54A7EC06654}" type="parTrans" cxnId="{14DA5D8F-1703-4AC2-88F0-F01AB82EBAC0}">
      <dgm:prSet/>
      <dgm:spPr/>
      <dgm:t>
        <a:bodyPr/>
        <a:lstStyle/>
        <a:p>
          <a:endParaRPr lang="en-IN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6972EF4-22C2-4E3E-A2F8-BF11E58A586E}" type="sibTrans" cxnId="{14DA5D8F-1703-4AC2-88F0-F01AB82EBAC0}">
      <dgm:prSet/>
      <dgm:spPr/>
      <dgm:t>
        <a:bodyPr/>
        <a:lstStyle/>
        <a:p>
          <a:endParaRPr lang="en-IN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2521988-DDB3-4D03-98C5-EF037BFBDA59}">
      <dgm:prSet custT="1"/>
      <dgm:spPr/>
      <dgm:t>
        <a:bodyPr/>
        <a:lstStyle/>
        <a:p>
          <a:r>
            <a:rPr lang="en-US" sz="1200" dirty="0">
              <a:latin typeface="Times New Roman" panose="02020603050405020304" pitchFamily="18" charset="0"/>
              <a:cs typeface="Times New Roman" panose="02020603050405020304" pitchFamily="18" charset="0"/>
            </a:rPr>
            <a:t>• </a:t>
          </a:r>
          <a:r>
            <a:rPr lang="en-US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Slide Switches </a:t>
          </a:r>
          <a:endParaRPr lang="en-IN" sz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35A2C8D-7A5D-4B58-8BA9-15C53287C7EE}" type="parTrans" cxnId="{0F18EAAA-86A8-45A9-A5DE-507AD232A8AC}">
      <dgm:prSet/>
      <dgm:spPr/>
      <dgm:t>
        <a:bodyPr/>
        <a:lstStyle/>
        <a:p>
          <a:endParaRPr lang="en-IN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93B2622-B79A-42CB-BCCF-21543AC028C9}" type="sibTrans" cxnId="{0F18EAAA-86A8-45A9-A5DE-507AD232A8AC}">
      <dgm:prSet/>
      <dgm:spPr/>
      <dgm:t>
        <a:bodyPr/>
        <a:lstStyle/>
        <a:p>
          <a:endParaRPr lang="en-IN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8D991FF-E37D-4C75-A483-4F1DD762EEFB}">
      <dgm:prSet custT="1"/>
      <dgm:spPr/>
      <dgm:t>
        <a:bodyPr/>
        <a:lstStyle/>
        <a:p>
          <a:r>
            <a:rPr lang="en-US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• IR LED (Tx) </a:t>
          </a:r>
          <a:endParaRPr lang="en-IN" sz="1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7A2C3E1-C7E0-4380-A71B-E103424D993A}" type="parTrans" cxnId="{91892CE0-D41C-4077-9C72-0232434C762F}">
      <dgm:prSet/>
      <dgm:spPr/>
      <dgm:t>
        <a:bodyPr/>
        <a:lstStyle/>
        <a:p>
          <a:endParaRPr lang="en-IN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0E9E1DC-5A7F-4E86-8C75-23C679F3473E}" type="sibTrans" cxnId="{91892CE0-D41C-4077-9C72-0232434C762F}">
      <dgm:prSet/>
      <dgm:spPr/>
      <dgm:t>
        <a:bodyPr/>
        <a:lstStyle/>
        <a:p>
          <a:endParaRPr lang="en-IN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8F94E09-44AD-4ED2-B8D1-145628892159}">
      <dgm:prSet custT="1"/>
      <dgm:spPr/>
      <dgm:t>
        <a:bodyPr/>
        <a:lstStyle/>
        <a:p>
          <a:r>
            <a:rPr lang="en-US" sz="1200" dirty="0">
              <a:latin typeface="Times New Roman" panose="02020603050405020304" pitchFamily="18" charset="0"/>
              <a:cs typeface="Times New Roman" panose="02020603050405020304" pitchFamily="18" charset="0"/>
            </a:rPr>
            <a:t>• </a:t>
          </a:r>
          <a:r>
            <a:rPr lang="en-US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LED’s</a:t>
          </a:r>
          <a:r>
            <a:rPr lang="en-US" sz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endParaRPr lang="en-IN" sz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75B341E-D836-4923-9513-8436DEAD890C}" type="parTrans" cxnId="{BA85E9D0-E160-401C-AA43-08A1E7E8EAFA}">
      <dgm:prSet/>
      <dgm:spPr/>
      <dgm:t>
        <a:bodyPr/>
        <a:lstStyle/>
        <a:p>
          <a:endParaRPr lang="en-IN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9856A81-B461-45F2-8704-E1EBFF2BBF05}" type="sibTrans" cxnId="{BA85E9D0-E160-401C-AA43-08A1E7E8EAFA}">
      <dgm:prSet/>
      <dgm:spPr/>
      <dgm:t>
        <a:bodyPr/>
        <a:lstStyle/>
        <a:p>
          <a:endParaRPr lang="en-IN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51DF256-B22E-4FE0-B57D-D4182BE52CD9}">
      <dgm:prSet custT="1"/>
      <dgm:spPr/>
      <dgm:t>
        <a:bodyPr/>
        <a:lstStyle/>
        <a:p>
          <a:r>
            <a:rPr lang="en-US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• TSOP 1738 (Rx)</a:t>
          </a:r>
          <a:endParaRPr lang="en-IN" sz="1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01B1C5D-E173-4DFC-AF57-99409F6D000E}" type="parTrans" cxnId="{44D1ADC6-DC56-404D-A8DD-443E87044A2E}">
      <dgm:prSet/>
      <dgm:spPr/>
      <dgm:t>
        <a:bodyPr/>
        <a:lstStyle/>
        <a:p>
          <a:endParaRPr lang="en-IN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3181F6A-8B36-4F5A-9EA9-9A31256B3595}" type="sibTrans" cxnId="{44D1ADC6-DC56-404D-A8DD-443E87044A2E}">
      <dgm:prSet/>
      <dgm:spPr/>
      <dgm:t>
        <a:bodyPr/>
        <a:lstStyle/>
        <a:p>
          <a:endParaRPr lang="en-IN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2E59567-3E04-404E-B96E-E872FCD7F5C3}" type="pres">
      <dgm:prSet presAssocID="{5029FA71-11F2-4E54-BC77-ADA3850786F7}" presName="compositeShape" presStyleCnt="0">
        <dgm:presLayoutVars>
          <dgm:chMax val="7"/>
          <dgm:dir/>
          <dgm:resizeHandles val="exact"/>
        </dgm:presLayoutVars>
      </dgm:prSet>
      <dgm:spPr/>
    </dgm:pt>
    <dgm:pt modelId="{BCB4EB74-01FE-4FCE-87AE-A711025FEE7B}" type="pres">
      <dgm:prSet presAssocID="{54D558AF-CEF4-4F01-B44F-23E23A7D3CEC}" presName="circ1" presStyleLbl="vennNode1" presStyleIdx="0" presStyleCnt="7"/>
      <dgm:spPr/>
    </dgm:pt>
    <dgm:pt modelId="{5A96A2C0-7A08-41BE-A4EA-7FDA87E0A44B}" type="pres">
      <dgm:prSet presAssocID="{54D558AF-CEF4-4F01-B44F-23E23A7D3CEC}" presName="circ1Tx" presStyleLbl="revTx" presStyleIdx="0" presStyleCnt="0" custScaleX="150702">
        <dgm:presLayoutVars>
          <dgm:chMax val="0"/>
          <dgm:chPref val="0"/>
          <dgm:bulletEnabled val="1"/>
        </dgm:presLayoutVars>
      </dgm:prSet>
      <dgm:spPr/>
    </dgm:pt>
    <dgm:pt modelId="{47D8DC85-4D2C-445F-BD4D-25D2F264000F}" type="pres">
      <dgm:prSet presAssocID="{4D8BA4E6-4E1D-4586-B984-5B9CD46B1762}" presName="circ2" presStyleLbl="vennNode1" presStyleIdx="1" presStyleCnt="7"/>
      <dgm:spPr/>
    </dgm:pt>
    <dgm:pt modelId="{B9F50533-01EA-4D64-93D0-886C5D428A5D}" type="pres">
      <dgm:prSet presAssocID="{4D8BA4E6-4E1D-4586-B984-5B9CD46B1762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7BBD403D-061E-483D-B47F-19E99B21D423}" type="pres">
      <dgm:prSet presAssocID="{A9D09954-5868-432C-87E5-2F80F7333C29}" presName="circ3" presStyleLbl="vennNode1" presStyleIdx="2" presStyleCnt="7"/>
      <dgm:spPr/>
    </dgm:pt>
    <dgm:pt modelId="{DE1CB22C-5007-45C9-8E58-4ADC0E7DD9AF}" type="pres">
      <dgm:prSet presAssocID="{A9D09954-5868-432C-87E5-2F80F7333C29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10E05399-4199-4845-BD54-D27A18A6BDC2}" type="pres">
      <dgm:prSet presAssocID="{92521988-DDB3-4D03-98C5-EF037BFBDA59}" presName="circ4" presStyleLbl="vennNode1" presStyleIdx="3" presStyleCnt="7"/>
      <dgm:spPr/>
    </dgm:pt>
    <dgm:pt modelId="{3624CE99-8115-40EC-896C-DCD23AEEE392}" type="pres">
      <dgm:prSet presAssocID="{92521988-DDB3-4D03-98C5-EF037BFBDA59}" presName="circ4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0B45AEF8-F249-4A95-8D57-4BAEF8A9BD17}" type="pres">
      <dgm:prSet presAssocID="{28D991FF-E37D-4C75-A483-4F1DD762EEFB}" presName="circ5" presStyleLbl="vennNode1" presStyleIdx="4" presStyleCnt="7"/>
      <dgm:spPr/>
    </dgm:pt>
    <dgm:pt modelId="{EC9E554F-ED63-47FA-89B7-853E8D22087E}" type="pres">
      <dgm:prSet presAssocID="{28D991FF-E37D-4C75-A483-4F1DD762EEFB}" presName="circ5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B564D4B2-4788-4D80-8B2B-F7895CABA30F}" type="pres">
      <dgm:prSet presAssocID="{88F94E09-44AD-4ED2-B8D1-145628892159}" presName="circ6" presStyleLbl="vennNode1" presStyleIdx="5" presStyleCnt="7"/>
      <dgm:spPr/>
    </dgm:pt>
    <dgm:pt modelId="{F7405ED3-2858-4293-9967-C0E5253F124E}" type="pres">
      <dgm:prSet presAssocID="{88F94E09-44AD-4ED2-B8D1-145628892159}" presName="circ6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3172F69E-957C-49AA-90A2-3887DDE0BEE6}" type="pres">
      <dgm:prSet presAssocID="{B51DF256-B22E-4FE0-B57D-D4182BE52CD9}" presName="circ7" presStyleLbl="vennNode1" presStyleIdx="6" presStyleCnt="7"/>
      <dgm:spPr/>
    </dgm:pt>
    <dgm:pt modelId="{62BCDA44-4623-4681-8A43-C23F10BD33C9}" type="pres">
      <dgm:prSet presAssocID="{B51DF256-B22E-4FE0-B57D-D4182BE52CD9}" presName="circ7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5D0C2412-365D-48FC-9AB1-9C48F35E71C9}" type="presOf" srcId="{54D558AF-CEF4-4F01-B44F-23E23A7D3CEC}" destId="{5A96A2C0-7A08-41BE-A4EA-7FDA87E0A44B}" srcOrd="0" destOrd="0" presId="urn:microsoft.com/office/officeart/2005/8/layout/venn1"/>
    <dgm:cxn modelId="{AC740C37-6693-4404-AEBD-C7FC998FA1D9}" srcId="{5029FA71-11F2-4E54-BC77-ADA3850786F7}" destId="{4D8BA4E6-4E1D-4586-B984-5B9CD46B1762}" srcOrd="1" destOrd="0" parTransId="{AE5339D8-DEC9-4BDD-8715-B58E766B3F64}" sibTransId="{0BF4D0C0-8F52-45B3-B890-8FF1C9CE2657}"/>
    <dgm:cxn modelId="{93541B59-ECA0-4B74-A617-2FDD2A9049B1}" type="presOf" srcId="{5029FA71-11F2-4E54-BC77-ADA3850786F7}" destId="{C2E59567-3E04-404E-B96E-E872FCD7F5C3}" srcOrd="0" destOrd="0" presId="urn:microsoft.com/office/officeart/2005/8/layout/venn1"/>
    <dgm:cxn modelId="{7B67648B-E42B-4B88-A1D4-143DFA713E78}" type="presOf" srcId="{28D991FF-E37D-4C75-A483-4F1DD762EEFB}" destId="{EC9E554F-ED63-47FA-89B7-853E8D22087E}" srcOrd="0" destOrd="0" presId="urn:microsoft.com/office/officeart/2005/8/layout/venn1"/>
    <dgm:cxn modelId="{EC7C718D-C34D-4514-A950-EB22C314E379}" type="presOf" srcId="{A9D09954-5868-432C-87E5-2F80F7333C29}" destId="{DE1CB22C-5007-45C9-8E58-4ADC0E7DD9AF}" srcOrd="0" destOrd="0" presId="urn:microsoft.com/office/officeart/2005/8/layout/venn1"/>
    <dgm:cxn modelId="{14DA5D8F-1703-4AC2-88F0-F01AB82EBAC0}" srcId="{5029FA71-11F2-4E54-BC77-ADA3850786F7}" destId="{A9D09954-5868-432C-87E5-2F80F7333C29}" srcOrd="2" destOrd="0" parTransId="{E5578032-F638-4570-8039-A54A7EC06654}" sibTransId="{06972EF4-22C2-4E3E-A2F8-BF11E58A586E}"/>
    <dgm:cxn modelId="{0F18EAAA-86A8-45A9-A5DE-507AD232A8AC}" srcId="{5029FA71-11F2-4E54-BC77-ADA3850786F7}" destId="{92521988-DDB3-4D03-98C5-EF037BFBDA59}" srcOrd="3" destOrd="0" parTransId="{835A2C8D-7A5D-4B58-8BA9-15C53287C7EE}" sibTransId="{E93B2622-B79A-42CB-BCCF-21543AC028C9}"/>
    <dgm:cxn modelId="{EF8034BF-684E-4061-98D2-49A5E00BD4D7}" type="presOf" srcId="{88F94E09-44AD-4ED2-B8D1-145628892159}" destId="{F7405ED3-2858-4293-9967-C0E5253F124E}" srcOrd="0" destOrd="0" presId="urn:microsoft.com/office/officeart/2005/8/layout/venn1"/>
    <dgm:cxn modelId="{44D1ADC6-DC56-404D-A8DD-443E87044A2E}" srcId="{5029FA71-11F2-4E54-BC77-ADA3850786F7}" destId="{B51DF256-B22E-4FE0-B57D-D4182BE52CD9}" srcOrd="6" destOrd="0" parTransId="{101B1C5D-E173-4DFC-AF57-99409F6D000E}" sibTransId="{93181F6A-8B36-4F5A-9EA9-9A31256B3595}"/>
    <dgm:cxn modelId="{FEC569CB-597B-465C-A8E2-231DDD6ACD94}" type="presOf" srcId="{B51DF256-B22E-4FE0-B57D-D4182BE52CD9}" destId="{62BCDA44-4623-4681-8A43-C23F10BD33C9}" srcOrd="0" destOrd="0" presId="urn:microsoft.com/office/officeart/2005/8/layout/venn1"/>
    <dgm:cxn modelId="{BA85E9D0-E160-401C-AA43-08A1E7E8EAFA}" srcId="{5029FA71-11F2-4E54-BC77-ADA3850786F7}" destId="{88F94E09-44AD-4ED2-B8D1-145628892159}" srcOrd="5" destOrd="0" parTransId="{E75B341E-D836-4923-9513-8436DEAD890C}" sibTransId="{A9856A81-B461-45F2-8704-E1EBFF2BBF05}"/>
    <dgm:cxn modelId="{C12219D9-0848-49D4-8719-5C85B51BC767}" type="presOf" srcId="{4D8BA4E6-4E1D-4586-B984-5B9CD46B1762}" destId="{B9F50533-01EA-4D64-93D0-886C5D428A5D}" srcOrd="0" destOrd="0" presId="urn:microsoft.com/office/officeart/2005/8/layout/venn1"/>
    <dgm:cxn modelId="{86BE0BDB-E7FB-4599-BCA1-579A834AF1E2}" srcId="{5029FA71-11F2-4E54-BC77-ADA3850786F7}" destId="{54D558AF-CEF4-4F01-B44F-23E23A7D3CEC}" srcOrd="0" destOrd="0" parTransId="{1A0098F5-7DB5-4116-9F22-EFCA0FAF5638}" sibTransId="{6D7F6190-892E-4CD7-9EBB-0DDC3E354B06}"/>
    <dgm:cxn modelId="{91892CE0-D41C-4077-9C72-0232434C762F}" srcId="{5029FA71-11F2-4E54-BC77-ADA3850786F7}" destId="{28D991FF-E37D-4C75-A483-4F1DD762EEFB}" srcOrd="4" destOrd="0" parTransId="{37A2C3E1-C7E0-4380-A71B-E103424D993A}" sibTransId="{90E9E1DC-5A7F-4E86-8C75-23C679F3473E}"/>
    <dgm:cxn modelId="{F7DB68E5-ECD5-4658-8203-B559BF0CF299}" type="presOf" srcId="{92521988-DDB3-4D03-98C5-EF037BFBDA59}" destId="{3624CE99-8115-40EC-896C-DCD23AEEE392}" srcOrd="0" destOrd="0" presId="urn:microsoft.com/office/officeart/2005/8/layout/venn1"/>
    <dgm:cxn modelId="{B135431A-3099-47BC-ACC8-85C35D42F163}" type="presParOf" srcId="{C2E59567-3E04-404E-B96E-E872FCD7F5C3}" destId="{BCB4EB74-01FE-4FCE-87AE-A711025FEE7B}" srcOrd="0" destOrd="0" presId="urn:microsoft.com/office/officeart/2005/8/layout/venn1"/>
    <dgm:cxn modelId="{AB0F3F3C-42A0-471D-B4EA-93A812F64710}" type="presParOf" srcId="{C2E59567-3E04-404E-B96E-E872FCD7F5C3}" destId="{5A96A2C0-7A08-41BE-A4EA-7FDA87E0A44B}" srcOrd="1" destOrd="0" presId="urn:microsoft.com/office/officeart/2005/8/layout/venn1"/>
    <dgm:cxn modelId="{35F4CE1A-5894-40F2-BF1C-61199A76D434}" type="presParOf" srcId="{C2E59567-3E04-404E-B96E-E872FCD7F5C3}" destId="{47D8DC85-4D2C-445F-BD4D-25D2F264000F}" srcOrd="2" destOrd="0" presId="urn:microsoft.com/office/officeart/2005/8/layout/venn1"/>
    <dgm:cxn modelId="{9254D025-3E4A-43B8-BEE3-1DE2E9B3E22B}" type="presParOf" srcId="{C2E59567-3E04-404E-B96E-E872FCD7F5C3}" destId="{B9F50533-01EA-4D64-93D0-886C5D428A5D}" srcOrd="3" destOrd="0" presId="urn:microsoft.com/office/officeart/2005/8/layout/venn1"/>
    <dgm:cxn modelId="{A7654041-E569-43A7-BD04-68290C917A2C}" type="presParOf" srcId="{C2E59567-3E04-404E-B96E-E872FCD7F5C3}" destId="{7BBD403D-061E-483D-B47F-19E99B21D423}" srcOrd="4" destOrd="0" presId="urn:microsoft.com/office/officeart/2005/8/layout/venn1"/>
    <dgm:cxn modelId="{F65D4F10-3754-46CC-A3CF-9A655DFEDED3}" type="presParOf" srcId="{C2E59567-3E04-404E-B96E-E872FCD7F5C3}" destId="{DE1CB22C-5007-45C9-8E58-4ADC0E7DD9AF}" srcOrd="5" destOrd="0" presId="urn:microsoft.com/office/officeart/2005/8/layout/venn1"/>
    <dgm:cxn modelId="{AFDE39B2-A018-453F-ACDF-96C437F403B6}" type="presParOf" srcId="{C2E59567-3E04-404E-B96E-E872FCD7F5C3}" destId="{10E05399-4199-4845-BD54-D27A18A6BDC2}" srcOrd="6" destOrd="0" presId="urn:microsoft.com/office/officeart/2005/8/layout/venn1"/>
    <dgm:cxn modelId="{6E0357CE-82C4-4D8C-A954-4E2633F66550}" type="presParOf" srcId="{C2E59567-3E04-404E-B96E-E872FCD7F5C3}" destId="{3624CE99-8115-40EC-896C-DCD23AEEE392}" srcOrd="7" destOrd="0" presId="urn:microsoft.com/office/officeart/2005/8/layout/venn1"/>
    <dgm:cxn modelId="{A0F27026-C141-49DB-BACC-E3425750914E}" type="presParOf" srcId="{C2E59567-3E04-404E-B96E-E872FCD7F5C3}" destId="{0B45AEF8-F249-4A95-8D57-4BAEF8A9BD17}" srcOrd="8" destOrd="0" presId="urn:microsoft.com/office/officeart/2005/8/layout/venn1"/>
    <dgm:cxn modelId="{D48A3D6B-97BA-4A6B-8C50-2A078858B517}" type="presParOf" srcId="{C2E59567-3E04-404E-B96E-E872FCD7F5C3}" destId="{EC9E554F-ED63-47FA-89B7-853E8D22087E}" srcOrd="9" destOrd="0" presId="urn:microsoft.com/office/officeart/2005/8/layout/venn1"/>
    <dgm:cxn modelId="{DCAF2998-ED36-4253-8EAC-38E2632C7FFD}" type="presParOf" srcId="{C2E59567-3E04-404E-B96E-E872FCD7F5C3}" destId="{B564D4B2-4788-4D80-8B2B-F7895CABA30F}" srcOrd="10" destOrd="0" presId="urn:microsoft.com/office/officeart/2005/8/layout/venn1"/>
    <dgm:cxn modelId="{23F18826-A3A7-4FCC-8FB4-1B3246D11E1F}" type="presParOf" srcId="{C2E59567-3E04-404E-B96E-E872FCD7F5C3}" destId="{F7405ED3-2858-4293-9967-C0E5253F124E}" srcOrd="11" destOrd="0" presId="urn:microsoft.com/office/officeart/2005/8/layout/venn1"/>
    <dgm:cxn modelId="{978A17A6-86F9-4488-9CB3-B9EAF5658111}" type="presParOf" srcId="{C2E59567-3E04-404E-B96E-E872FCD7F5C3}" destId="{3172F69E-957C-49AA-90A2-3887DDE0BEE6}" srcOrd="12" destOrd="0" presId="urn:microsoft.com/office/officeart/2005/8/layout/venn1"/>
    <dgm:cxn modelId="{62698C2E-8BC4-445C-A55B-27EB537D9ADF}" type="presParOf" srcId="{C2E59567-3E04-404E-B96E-E872FCD7F5C3}" destId="{62BCDA44-4623-4681-8A43-C23F10BD33C9}" srcOrd="1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B4EB74-01FE-4FCE-87AE-A711025FEE7B}">
      <dsp:nvSpPr>
        <dsp:cNvPr id="0" name=""/>
        <dsp:cNvSpPr/>
      </dsp:nvSpPr>
      <dsp:spPr>
        <a:xfrm>
          <a:off x="1385689" y="1352059"/>
          <a:ext cx="875172" cy="875279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5A96A2C0-7A08-41BE-A4EA-7FDA87E0A44B}">
      <dsp:nvSpPr>
        <dsp:cNvPr id="0" name=""/>
        <dsp:cNvSpPr/>
      </dsp:nvSpPr>
      <dsp:spPr>
        <a:xfrm>
          <a:off x="1067654" y="668901"/>
          <a:ext cx="1511241" cy="536652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BLOCK DIAGRAM DESCRIPTION </a:t>
          </a:r>
          <a:endParaRPr lang="en-IN" sz="1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067654" y="668901"/>
        <a:ext cx="1511241" cy="536652"/>
      </dsp:txXfrm>
    </dsp:sp>
    <dsp:sp modelId="{47D8DC85-4D2C-445F-BD4D-25D2F264000F}">
      <dsp:nvSpPr>
        <dsp:cNvPr id="0" name=""/>
        <dsp:cNvSpPr/>
      </dsp:nvSpPr>
      <dsp:spPr>
        <a:xfrm>
          <a:off x="1642406" y="1475489"/>
          <a:ext cx="875172" cy="875279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B9F50533-01EA-4D64-93D0-886C5D428A5D}">
      <dsp:nvSpPr>
        <dsp:cNvPr id="0" name=""/>
        <dsp:cNvSpPr/>
      </dsp:nvSpPr>
      <dsp:spPr>
        <a:xfrm>
          <a:off x="2625516" y="1178720"/>
          <a:ext cx="948103" cy="590317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• </a:t>
          </a:r>
          <a:r>
            <a:rPr lang="en-US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Power Supply </a:t>
          </a:r>
          <a:endParaRPr lang="en-IN" sz="1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625516" y="1178720"/>
        <a:ext cx="948103" cy="590317"/>
      </dsp:txXfrm>
    </dsp:sp>
    <dsp:sp modelId="{7BBD403D-061E-483D-B47F-19E99B21D423}">
      <dsp:nvSpPr>
        <dsp:cNvPr id="0" name=""/>
        <dsp:cNvSpPr/>
      </dsp:nvSpPr>
      <dsp:spPr>
        <a:xfrm>
          <a:off x="1705491" y="1753206"/>
          <a:ext cx="875172" cy="875279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DE1CB22C-5007-45C9-8E58-4ADC0E7DD9AF}">
      <dsp:nvSpPr>
        <dsp:cNvPr id="0" name=""/>
        <dsp:cNvSpPr/>
      </dsp:nvSpPr>
      <dsp:spPr>
        <a:xfrm>
          <a:off x="2716680" y="1930033"/>
          <a:ext cx="929870" cy="630566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• Arduino UNO R3 </a:t>
          </a:r>
          <a:endParaRPr lang="en-IN" sz="1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716680" y="1930033"/>
        <a:ext cx="929870" cy="630566"/>
      </dsp:txXfrm>
    </dsp:sp>
    <dsp:sp modelId="{10E05399-4199-4845-BD54-D27A18A6BDC2}">
      <dsp:nvSpPr>
        <dsp:cNvPr id="0" name=""/>
        <dsp:cNvSpPr/>
      </dsp:nvSpPr>
      <dsp:spPr>
        <a:xfrm>
          <a:off x="1527904" y="1975917"/>
          <a:ext cx="875172" cy="875279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3624CE99-8115-40EC-896C-DCD23AEEE392}">
      <dsp:nvSpPr>
        <dsp:cNvPr id="0" name=""/>
        <dsp:cNvSpPr/>
      </dsp:nvSpPr>
      <dsp:spPr>
        <a:xfrm>
          <a:off x="2315559" y="2775260"/>
          <a:ext cx="1002801" cy="576901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• </a:t>
          </a:r>
          <a:r>
            <a:rPr lang="en-US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Slide Switches </a:t>
          </a:r>
          <a:endParaRPr lang="en-IN" sz="1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315559" y="2775260"/>
        <a:ext cx="1002801" cy="576901"/>
      </dsp:txXfrm>
    </dsp:sp>
    <dsp:sp modelId="{0B45AEF8-F249-4A95-8D57-4BAEF8A9BD17}">
      <dsp:nvSpPr>
        <dsp:cNvPr id="0" name=""/>
        <dsp:cNvSpPr/>
      </dsp:nvSpPr>
      <dsp:spPr>
        <a:xfrm>
          <a:off x="1243473" y="1975917"/>
          <a:ext cx="875172" cy="875279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EC9E554F-ED63-47FA-89B7-853E8D22087E}">
      <dsp:nvSpPr>
        <dsp:cNvPr id="0" name=""/>
        <dsp:cNvSpPr/>
      </dsp:nvSpPr>
      <dsp:spPr>
        <a:xfrm>
          <a:off x="328189" y="2775260"/>
          <a:ext cx="1002801" cy="576901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• IR LED (Tx) </a:t>
          </a:r>
          <a:endParaRPr lang="en-IN" sz="1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28189" y="2775260"/>
        <a:ext cx="1002801" cy="576901"/>
      </dsp:txXfrm>
    </dsp:sp>
    <dsp:sp modelId="{B564D4B2-4788-4D80-8B2B-F7895CABA30F}">
      <dsp:nvSpPr>
        <dsp:cNvPr id="0" name=""/>
        <dsp:cNvSpPr/>
      </dsp:nvSpPr>
      <dsp:spPr>
        <a:xfrm>
          <a:off x="1065886" y="1753206"/>
          <a:ext cx="875172" cy="875279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F7405ED3-2858-4293-9967-C0E5253F124E}">
      <dsp:nvSpPr>
        <dsp:cNvPr id="0" name=""/>
        <dsp:cNvSpPr/>
      </dsp:nvSpPr>
      <dsp:spPr>
        <a:xfrm>
          <a:off x="0" y="1930033"/>
          <a:ext cx="929870" cy="630566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• </a:t>
          </a:r>
          <a:r>
            <a:rPr lang="en-US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LED’s</a:t>
          </a:r>
          <a:r>
            <a:rPr lang="en-US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endParaRPr lang="en-IN" sz="1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1930033"/>
        <a:ext cx="929870" cy="630566"/>
      </dsp:txXfrm>
    </dsp:sp>
    <dsp:sp modelId="{3172F69E-957C-49AA-90A2-3887DDE0BEE6}">
      <dsp:nvSpPr>
        <dsp:cNvPr id="0" name=""/>
        <dsp:cNvSpPr/>
      </dsp:nvSpPr>
      <dsp:spPr>
        <a:xfrm>
          <a:off x="1128972" y="1475489"/>
          <a:ext cx="875172" cy="875279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62BCDA44-4623-4681-8A43-C23F10BD33C9}">
      <dsp:nvSpPr>
        <dsp:cNvPr id="0" name=""/>
        <dsp:cNvSpPr/>
      </dsp:nvSpPr>
      <dsp:spPr>
        <a:xfrm>
          <a:off x="72931" y="1178720"/>
          <a:ext cx="948103" cy="590317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• TSOP 1738 (Rx)</a:t>
          </a:r>
          <a:endParaRPr lang="en-IN" sz="1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2931" y="1178720"/>
        <a:ext cx="948103" cy="5903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26917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svg"/><Relationship Id="rId4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svg"/><Relationship Id="rId4" Type="http://schemas.openxmlformats.org/officeDocument/2006/relationships/image" Target="../media/image3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F338A38-10A6-0926-675D-564EB1EE2859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DBA7F7B-405C-630A-5B57-EC1778BBABB3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9636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585053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670909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2762183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959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1283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3356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 descr="preencoded.png">
            <a:extLst>
              <a:ext uri="{FF2B5EF4-FFF2-40B4-BE49-F238E27FC236}">
                <a16:creationId xmlns:a16="http://schemas.microsoft.com/office/drawing/2014/main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74363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2" name="Image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33" name="Image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400631"/>
      </p:ext>
    </p:extLst>
  </p:cSld>
  <p:clrMapOvr>
    <a:masterClrMapping/>
  </p:clrMapOvr>
  <p:hf hd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Image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B1F9F019-9748-55FB-EEAE-26152858A6E2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75D4D7B-F42C-87AA-A9D5-865E08B329B5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3A2EBDE-48F4-AF93-8345-9B3D8402F6D8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B77C60C-B94C-7150-B0C3-37331F978E35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7B79CCB-F21E-C158-4EC0-690D4853D412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E450CF72-C75A-8654-E42A-432F73C255E5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720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718957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Image 0" descr="preencoded.png">
            <a:extLst>
              <a:ext uri="{FF2B5EF4-FFF2-40B4-BE49-F238E27FC236}">
                <a16:creationId xmlns:a16="http://schemas.microsoft.com/office/drawing/2014/main" id="{1E87975C-248D-020B-F27E-6861F4978F2F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36E40B81-E865-9EAD-3A79-6A413CC3325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2" name="Image 5" descr="preencoded.png">
            <a:extLst>
              <a:ext uri="{FF2B5EF4-FFF2-40B4-BE49-F238E27FC236}">
                <a16:creationId xmlns:a16="http://schemas.microsoft.com/office/drawing/2014/main" id="{3D7673FD-512C-6D56-B257-AAF0C6324BD1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6" descr="preencoded.png">
            <a:extLst>
              <a:ext uri="{FF2B5EF4-FFF2-40B4-BE49-F238E27FC236}">
                <a16:creationId xmlns:a16="http://schemas.microsoft.com/office/drawing/2014/main" id="{EBE7C7BC-62D8-19C1-D09F-627AB15B829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6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756462A-ED65-F640-6FAD-0DB99D9DCD30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FB9EDDB-0499-7AF0-CC2E-360927785999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1236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A1F729C8-8697-65A0-FE5F-ACF3A53A15D0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63B6F429-FC01-89F8-C8A6-4B801F0634B0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6625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t>7/23/2023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22E15101-282F-F4D5-009F-AD3B0ACB46ED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9694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D92CBC4-79A1-A753-CDCF-C97CE12E1452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8242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7/23/2023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0602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  <p:sldLayoutId id="2147483730" r:id="rId13"/>
    <p:sldLayoutId id="2147483731" r:id="rId14"/>
    <p:sldLayoutId id="2147483732" r:id="rId15"/>
    <p:sldLayoutId id="2147483733" r:id="rId16"/>
    <p:sldLayoutId id="2147483668" r:id="rId17"/>
    <p:sldLayoutId id="2147483669" r:id="rId18"/>
    <p:sldLayoutId id="2147483673" r:id="rId19"/>
    <p:sldLayoutId id="2147483670" r:id="rId20"/>
    <p:sldLayoutId id="2147483655" r:id="rId21"/>
    <p:sldLayoutId id="2147483674" r:id="rId22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diagramLayout" Target="../diagrams/layout1.xml"/><Relationship Id="rId7" Type="http://schemas.openxmlformats.org/officeDocument/2006/relationships/image" Target="../media/image10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  <a:alpha val="5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12049" y="168299"/>
            <a:ext cx="6906126" cy="606692"/>
          </a:xfrm>
        </p:spPr>
        <p:txBody>
          <a:bodyPr anchor="t"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lang="en-IN" sz="2000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DR. BABASAHEB AMBEDKAR TECHNOLOGICAL UNIVERSITY, LONERE, RAIGAD</a:t>
            </a:r>
            <a:endParaRPr lang="en-US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1060B-300F-3CE3-E5AA-D8E29791C9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82928" y="1036789"/>
            <a:ext cx="5062134" cy="878908"/>
          </a:xfrm>
        </p:spPr>
        <p:txBody>
          <a:bodyPr/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Department of ELECTRONICS AND TELECOMMUNICATION ENGGINERING</a:t>
            </a:r>
          </a:p>
          <a:p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524AFD3E-B7D9-2580-FCE6-487C3C6CC9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5268" y="1532201"/>
            <a:ext cx="1341464" cy="2005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1ADACA1-BC78-229F-76BD-1F4A1F7FDFF0}"/>
              </a:ext>
            </a:extLst>
          </p:cNvPr>
          <p:cNvSpPr txBox="1"/>
          <p:nvPr/>
        </p:nvSpPr>
        <p:spPr>
          <a:xfrm>
            <a:off x="3494643" y="3537896"/>
            <a:ext cx="535041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/>
              <a:t>Mini Project Presentation on </a:t>
            </a:r>
          </a:p>
          <a:p>
            <a:pPr algn="ctr"/>
            <a:r>
              <a:rPr lang="en-IN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UNDERWATER WIRELESS COMMUNICATION SYSTEM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4F6D1D-768E-348B-1372-0271B9D11DA5}"/>
              </a:ext>
            </a:extLst>
          </p:cNvPr>
          <p:cNvSpPr txBox="1"/>
          <p:nvPr/>
        </p:nvSpPr>
        <p:spPr>
          <a:xfrm>
            <a:off x="5005367" y="5846835"/>
            <a:ext cx="63531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 :</a:t>
            </a:r>
          </a:p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RAHUL NARENDRA IPTE (2130331372503)</a:t>
            </a:r>
          </a:p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DIKSHA PUNDLIK KHARVLKAR (2130331372505)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D61A48-8B15-464A-A72B-CED617821E85}"/>
              </a:ext>
            </a:extLst>
          </p:cNvPr>
          <p:cNvSpPr txBox="1"/>
          <p:nvPr/>
        </p:nvSpPr>
        <p:spPr>
          <a:xfrm>
            <a:off x="1829843" y="5954557"/>
            <a:ext cx="27336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 guidance of:</a:t>
            </a:r>
          </a:p>
          <a:p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Dr.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Pallavi Ingle </a:t>
            </a:r>
          </a:p>
        </p:txBody>
      </p:sp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D2E2AB-2794-DA4F-FCCF-460A75DC0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1359" y="650632"/>
            <a:ext cx="5768641" cy="768096"/>
          </a:xfrm>
        </p:spPr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WORKING</a:t>
            </a:r>
            <a:r>
              <a:rPr lang="en-IN" b="1" dirty="0"/>
              <a:t>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12F0FC6-73B2-23EF-8348-1972D073F3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69095" y="1633945"/>
            <a:ext cx="7706028" cy="4573423"/>
          </a:xfrm>
          <a:noFill/>
        </p:spPr>
        <p:txBody>
          <a:bodyPr/>
          <a:lstStyle/>
          <a:p>
            <a:pPr marL="342900" marR="314960" lvl="0" indent="-342900" algn="just">
              <a:lnSpc>
                <a:spcPct val="145000"/>
              </a:lnSpc>
              <a:spcAft>
                <a:spcPts val="0"/>
              </a:spcAft>
              <a:buSzPts val="1200"/>
              <a:buFont typeface="Symbol" panose="05050102010706020507" pitchFamily="18" charset="2"/>
              <a:buChar char=""/>
              <a:tabLst>
                <a:tab pos="601980" algn="l"/>
              </a:tabLst>
            </a:pPr>
            <a:r>
              <a:rPr lang="en-US" sz="1800" dirty="0"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T</a:t>
            </a:r>
            <a:r>
              <a:rPr lang="en-US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ransmitter circuit and Receiver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circuit.</a:t>
            </a:r>
            <a:endParaRPr lang="en-IN" sz="1800" dirty="0">
              <a:effectLst/>
              <a:latin typeface="Times New Roman" panose="02020603050405020304" pitchFamily="18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342900" marR="316865" lvl="0" indent="-342900" algn="just">
              <a:lnSpc>
                <a:spcPct val="145000"/>
              </a:lnSpc>
              <a:spcBef>
                <a:spcPts val="65"/>
              </a:spcBef>
              <a:spcAft>
                <a:spcPts val="0"/>
              </a:spcAft>
              <a:buSzPts val="1200"/>
              <a:buFont typeface="Symbol" panose="05050102010706020507" pitchFamily="18" charset="2"/>
              <a:buChar char=""/>
              <a:tabLst>
                <a:tab pos="60198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Both transmitter circuit and receiver circuit are connected to the separate power supply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and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separate Arduino.</a:t>
            </a:r>
            <a:endParaRPr lang="en-IN" sz="1800" dirty="0">
              <a:effectLst/>
              <a:latin typeface="Times New Roman" panose="02020603050405020304" pitchFamily="18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342900" marR="315595" lvl="0" indent="-342900" algn="just">
              <a:lnSpc>
                <a:spcPct val="147000"/>
              </a:lnSpc>
              <a:spcBef>
                <a:spcPts val="60"/>
              </a:spcBef>
              <a:spcAft>
                <a:spcPts val="0"/>
              </a:spcAft>
              <a:buSzPts val="1200"/>
              <a:buFont typeface="Symbol" panose="05050102010706020507" pitchFamily="18" charset="2"/>
              <a:buChar char=""/>
              <a:tabLst>
                <a:tab pos="60198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Transmitter : three switches named as S1, S2, and S3 </a:t>
            </a:r>
          </a:p>
          <a:p>
            <a:pPr marL="342900" marR="315595" lvl="0" indent="-342900" algn="just">
              <a:lnSpc>
                <a:spcPct val="147000"/>
              </a:lnSpc>
              <a:spcBef>
                <a:spcPts val="60"/>
              </a:spcBef>
              <a:spcAft>
                <a:spcPts val="0"/>
              </a:spcAft>
              <a:buSzPts val="1200"/>
              <a:buFont typeface="Symbol" panose="05050102010706020507" pitchFamily="18" charset="2"/>
              <a:buChar char=""/>
              <a:tabLst>
                <a:tab pos="601980" algn="l"/>
              </a:tabLst>
            </a:pPr>
            <a:r>
              <a:rPr lang="en-US" sz="1800" dirty="0"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R</a:t>
            </a:r>
            <a:r>
              <a:rPr lang="en-US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eceiver : three LEDs named as L1 for Green, L2 for Red, and L3</a:t>
            </a:r>
            <a:endParaRPr lang="en-IN" sz="1800" dirty="0">
              <a:effectLst/>
              <a:latin typeface="Times New Roman" panose="02020603050405020304" pitchFamily="18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342900" marR="317500" lvl="0" indent="-342900" algn="just">
              <a:lnSpc>
                <a:spcPct val="145000"/>
              </a:lnSpc>
              <a:spcBef>
                <a:spcPts val="40"/>
              </a:spcBef>
              <a:spcAft>
                <a:spcPts val="0"/>
              </a:spcAft>
              <a:buSzPts val="1200"/>
              <a:buFont typeface="Symbol" panose="05050102010706020507" pitchFamily="18" charset="2"/>
              <a:buChar char=""/>
              <a:tabLst>
                <a:tab pos="60198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When switch is pressed, Arduino reacts to it by sending digital pulse to transistor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sends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this pulse to IR diode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which emits the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IR wave.</a:t>
            </a:r>
            <a:endParaRPr lang="en-IN" sz="1800" dirty="0">
              <a:effectLst/>
              <a:latin typeface="Times New Roman" panose="02020603050405020304" pitchFamily="18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342900" marR="313690" lvl="0" indent="-342900" algn="just">
              <a:lnSpc>
                <a:spcPct val="147000"/>
              </a:lnSpc>
              <a:spcBef>
                <a:spcPts val="65"/>
              </a:spcBef>
              <a:spcAft>
                <a:spcPts val="0"/>
              </a:spcAft>
              <a:buSzPts val="1200"/>
              <a:buFont typeface="Symbol" panose="05050102010706020507" pitchFamily="18" charset="2"/>
              <a:buChar char=""/>
              <a:tabLst>
                <a:tab pos="60198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IR wave are received by TSOP 1738. </a:t>
            </a:r>
          </a:p>
          <a:p>
            <a:pPr marL="342900" marR="313690" lvl="0" indent="-342900" algn="just">
              <a:lnSpc>
                <a:spcPct val="147000"/>
              </a:lnSpc>
              <a:spcBef>
                <a:spcPts val="65"/>
              </a:spcBef>
              <a:spcAft>
                <a:spcPts val="0"/>
              </a:spcAft>
              <a:buSzPts val="1200"/>
              <a:buFont typeface="Symbol" panose="05050102010706020507" pitchFamily="18" charset="2"/>
              <a:buChar char=""/>
              <a:tabLst>
                <a:tab pos="60198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This TSOP 1738 received pulse to Arduino </a:t>
            </a:r>
          </a:p>
          <a:p>
            <a:pPr marL="342900" marR="313690" lvl="0" indent="-342900" algn="just">
              <a:lnSpc>
                <a:spcPct val="147000"/>
              </a:lnSpc>
              <a:spcBef>
                <a:spcPts val="65"/>
              </a:spcBef>
              <a:spcAft>
                <a:spcPts val="0"/>
              </a:spcAft>
              <a:buSzPts val="1200"/>
              <a:buFont typeface="Symbol" panose="05050102010706020507" pitchFamily="18" charset="2"/>
              <a:buChar char=""/>
              <a:tabLst>
                <a:tab pos="60198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Arduino checks pulses and compare it with store information</a:t>
            </a:r>
          </a:p>
          <a:p>
            <a:pPr marL="342900" marR="313690" lvl="0" indent="-342900" algn="just">
              <a:lnSpc>
                <a:spcPct val="147000"/>
              </a:lnSpc>
              <a:spcBef>
                <a:spcPts val="65"/>
              </a:spcBef>
              <a:spcAft>
                <a:spcPts val="0"/>
              </a:spcAft>
              <a:buSzPts val="1200"/>
              <a:buFont typeface="Symbol" panose="05050102010706020507" pitchFamily="18" charset="2"/>
              <a:buChar char=""/>
              <a:tabLst>
                <a:tab pos="60198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If pulses are matched the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respective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LED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glows and indicate the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message.</a:t>
            </a:r>
            <a:endParaRPr lang="en-IN" sz="1800" dirty="0">
              <a:effectLst/>
              <a:latin typeface="Times New Roman" panose="02020603050405020304" pitchFamily="18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2050" name="Picture 2" descr="Diving from a boat – advice from the experts - Yachting World">
            <a:extLst>
              <a:ext uri="{FF2B5EF4-FFF2-40B4-BE49-F238E27FC236}">
                <a16:creationId xmlns:a16="http://schemas.microsoft.com/office/drawing/2014/main" id="{616A0130-C071-DE43-10A1-4AE3A6545D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54" r="21189"/>
          <a:stretch/>
        </p:blipFill>
        <p:spPr bwMode="auto">
          <a:xfrm>
            <a:off x="-73152" y="0"/>
            <a:ext cx="4269095" cy="6858000"/>
          </a:xfrm>
          <a:prstGeom prst="rect">
            <a:avLst/>
          </a:prstGeom>
          <a:noFill/>
          <a:effectLst>
            <a:glow rad="63500">
              <a:srgbClr val="FF0000">
                <a:alpha val="50000"/>
              </a:srgb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72404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30A5BFC-C134-C072-C14D-9E51A94C8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3707" y="370696"/>
            <a:ext cx="9603275" cy="1049235"/>
          </a:xfrm>
        </p:spPr>
        <p:txBody>
          <a:bodyPr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</a:p>
        </p:txBody>
      </p:sp>
      <p:sp>
        <p:nvSpPr>
          <p:cNvPr id="56" name="Text Placeholder 55">
            <a:extLst>
              <a:ext uri="{FF2B5EF4-FFF2-40B4-BE49-F238E27FC236}">
                <a16:creationId xmlns:a16="http://schemas.microsoft.com/office/drawing/2014/main" id="{42027341-30B3-44DB-373E-60B96EBF20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9224" y="3011103"/>
            <a:ext cx="1993392" cy="557784"/>
          </a:xfrm>
        </p:spPr>
        <p:txBody>
          <a:bodyPr/>
          <a:lstStyle/>
          <a:p>
            <a:pPr>
              <a:spcBef>
                <a:spcPts val="55"/>
              </a:spcBef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r>
              <a:rPr lang="en-US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low cost</a:t>
            </a:r>
            <a:endParaRPr lang="en-IN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7" name="Text Placeholder 56">
            <a:extLst>
              <a:ext uri="{FF2B5EF4-FFF2-40B4-BE49-F238E27FC236}">
                <a16:creationId xmlns:a16="http://schemas.microsoft.com/office/drawing/2014/main" id="{49B99446-8DB8-EAE8-ADEB-8E02F160B1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897607" y="3017520"/>
            <a:ext cx="1993392" cy="557784"/>
          </a:xfrm>
        </p:spPr>
        <p:txBody>
          <a:bodyPr/>
          <a:lstStyle/>
          <a:p>
            <a:pPr lvl="0"/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Low maintenance 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58" name="Text Placeholder 57">
            <a:extLst>
              <a:ext uri="{FF2B5EF4-FFF2-40B4-BE49-F238E27FC236}">
                <a16:creationId xmlns:a16="http://schemas.microsoft.com/office/drawing/2014/main" id="{4F1381C5-2C37-6542-2CC4-2EBF6B0C41D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16466" y="3017520"/>
            <a:ext cx="1993392" cy="557784"/>
          </a:xfrm>
        </p:spPr>
        <p:txBody>
          <a:bodyPr/>
          <a:lstStyle/>
          <a:p>
            <a:pPr lvl="0">
              <a:buSzPts val="1200"/>
              <a:tabLst>
                <a:tab pos="483235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easy to make </a:t>
            </a:r>
            <a:endParaRPr lang="en-IN" sz="1800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9" name="Text Placeholder 58">
            <a:extLst>
              <a:ext uri="{FF2B5EF4-FFF2-40B4-BE49-F238E27FC236}">
                <a16:creationId xmlns:a16="http://schemas.microsoft.com/office/drawing/2014/main" id="{9348E88D-CFB1-4BF1-41EC-723BBD602AF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599384" y="3017520"/>
            <a:ext cx="1993392" cy="557784"/>
          </a:xfrm>
        </p:spPr>
        <p:txBody>
          <a:bodyPr/>
          <a:lstStyle/>
          <a:p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Easy to use</a:t>
            </a:r>
            <a:endParaRPr lang="en-IN" sz="1800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39" name="Rectangle 138" descr="Timeline marker">
            <a:extLst>
              <a:ext uri="{FF2B5EF4-FFF2-40B4-BE49-F238E27FC236}">
                <a16:creationId xmlns:a16="http://schemas.microsoft.com/office/drawing/2014/main" id="{632DC974-3AFC-3B05-984D-8920F2613BAB}"/>
              </a:ext>
            </a:extLst>
          </p:cNvPr>
          <p:cNvSpPr/>
          <p:nvPr/>
        </p:nvSpPr>
        <p:spPr>
          <a:xfrm rot="16200000">
            <a:off x="2555098" y="4056839"/>
            <a:ext cx="81643" cy="26125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 descr="Timeline marker">
            <a:extLst>
              <a:ext uri="{FF2B5EF4-FFF2-40B4-BE49-F238E27FC236}">
                <a16:creationId xmlns:a16="http://schemas.microsoft.com/office/drawing/2014/main" id="{F2040969-B583-70C1-87C1-D19C7BB276E9}"/>
              </a:ext>
            </a:extLst>
          </p:cNvPr>
          <p:cNvSpPr/>
          <p:nvPr/>
        </p:nvSpPr>
        <p:spPr>
          <a:xfrm rot="16200000">
            <a:off x="4853481" y="4081379"/>
            <a:ext cx="81643" cy="261257"/>
          </a:xfrm>
          <a:prstGeom prst="rect">
            <a:avLst/>
          </a:prstGeom>
          <a:solidFill>
            <a:srgbClr val="F5CD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 descr="Timeline marker">
            <a:extLst>
              <a:ext uri="{FF2B5EF4-FFF2-40B4-BE49-F238E27FC236}">
                <a16:creationId xmlns:a16="http://schemas.microsoft.com/office/drawing/2014/main" id="{916357F2-DD2F-AE73-F0FE-19F36A996C0A}"/>
              </a:ext>
            </a:extLst>
          </p:cNvPr>
          <p:cNvSpPr/>
          <p:nvPr/>
        </p:nvSpPr>
        <p:spPr>
          <a:xfrm rot="16200000">
            <a:off x="7172340" y="4056839"/>
            <a:ext cx="81643" cy="26125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 descr="Timeline marker">
            <a:extLst>
              <a:ext uri="{FF2B5EF4-FFF2-40B4-BE49-F238E27FC236}">
                <a16:creationId xmlns:a16="http://schemas.microsoft.com/office/drawing/2014/main" id="{061F8191-7958-A3B6-D754-56FAB2742504}"/>
              </a:ext>
            </a:extLst>
          </p:cNvPr>
          <p:cNvSpPr/>
          <p:nvPr/>
        </p:nvSpPr>
        <p:spPr>
          <a:xfrm rot="16200000">
            <a:off x="9555258" y="4056839"/>
            <a:ext cx="81643" cy="261257"/>
          </a:xfrm>
          <a:prstGeom prst="rect">
            <a:avLst/>
          </a:prstGeom>
          <a:solidFill>
            <a:srgbClr val="F5CD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8879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309B0-6209-D3D0-9D5E-308B9F6E7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6180" y="718030"/>
            <a:ext cx="8051292" cy="768096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E3C1BFF-2275-1E7D-0604-E6F5CFEC0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529584" y="1877091"/>
            <a:ext cx="8247888" cy="3684588"/>
          </a:xfrm>
        </p:spPr>
        <p:txBody>
          <a:bodyPr>
            <a:normAutofit fontScale="25000" lnSpcReduction="20000"/>
          </a:bodyPr>
          <a:lstStyle/>
          <a:p>
            <a:pPr marL="342900" lvl="0" indent="-342900">
              <a:buSzPts val="1200"/>
              <a:buFont typeface="Times New Roman" panose="02020603050405020304" pitchFamily="18" charset="0"/>
              <a:buAutoNum type="arabicPeriod"/>
              <a:tabLst>
                <a:tab pos="510540" algn="l"/>
              </a:tabLst>
            </a:pPr>
            <a:r>
              <a:rPr lang="en-US" sz="7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It</a:t>
            </a:r>
            <a:r>
              <a:rPr lang="en-US" sz="72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7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</a:t>
            </a:r>
            <a:r>
              <a:rPr lang="en-US" sz="72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7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additionally</a:t>
            </a:r>
            <a:r>
              <a:rPr lang="en-US" sz="72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7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utilized</a:t>
            </a:r>
            <a:r>
              <a:rPr lang="en-US" sz="72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7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</a:t>
            </a:r>
            <a:r>
              <a:rPr lang="en-US" sz="72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7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pollution</a:t>
            </a:r>
            <a:r>
              <a:rPr lang="en-US" sz="72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7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management</a:t>
            </a:r>
            <a:r>
              <a:rPr lang="en-US" sz="72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7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72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7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climate</a:t>
            </a:r>
            <a:r>
              <a:rPr lang="en-US" sz="72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7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recording.</a:t>
            </a:r>
          </a:p>
          <a:p>
            <a:pPr marL="342900" lvl="0" indent="-342900">
              <a:buSzPts val="1200"/>
              <a:buFont typeface="Times New Roman" panose="02020603050405020304" pitchFamily="18" charset="0"/>
              <a:buAutoNum type="arabicPeriod"/>
              <a:tabLst>
                <a:tab pos="510540" algn="l"/>
              </a:tabLst>
            </a:pPr>
            <a:endParaRPr lang="en-IN" sz="7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Bef>
                <a:spcPts val="685"/>
              </a:spcBef>
              <a:spcAft>
                <a:spcPts val="0"/>
              </a:spcAft>
              <a:buSzPts val="1200"/>
              <a:buFont typeface="Times New Roman" panose="02020603050405020304" pitchFamily="18" charset="0"/>
              <a:buAutoNum type="arabicPeriod"/>
              <a:tabLst>
                <a:tab pos="510540" algn="l"/>
              </a:tabLst>
            </a:pPr>
            <a:r>
              <a:rPr lang="en-US" sz="7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It</a:t>
            </a:r>
            <a:r>
              <a:rPr lang="en-US" sz="72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7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also</a:t>
            </a:r>
            <a:r>
              <a:rPr lang="en-US" sz="72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7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has</a:t>
            </a:r>
            <a:r>
              <a:rPr lang="en-US" sz="72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7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72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7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application</a:t>
            </a:r>
            <a:r>
              <a:rPr lang="en-US" sz="72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7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</a:t>
            </a:r>
            <a:r>
              <a:rPr lang="en-US" sz="72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7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72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7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detection</a:t>
            </a:r>
            <a:r>
              <a:rPr lang="en-US" sz="72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7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72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7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72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7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objects</a:t>
            </a:r>
            <a:r>
              <a:rPr lang="en-US" sz="72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7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on</a:t>
            </a:r>
            <a:r>
              <a:rPr lang="en-US" sz="72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7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ocean</a:t>
            </a:r>
            <a:r>
              <a:rPr lang="en-US" sz="72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7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floor.</a:t>
            </a:r>
          </a:p>
          <a:p>
            <a:pPr marL="342900" lvl="0" indent="-342900">
              <a:spcBef>
                <a:spcPts val="685"/>
              </a:spcBef>
              <a:spcAft>
                <a:spcPts val="0"/>
              </a:spcAft>
              <a:buSzPts val="1200"/>
              <a:buFont typeface="Times New Roman" panose="02020603050405020304" pitchFamily="18" charset="0"/>
              <a:buAutoNum type="arabicPeriod"/>
              <a:tabLst>
                <a:tab pos="510540" algn="l"/>
              </a:tabLst>
            </a:pPr>
            <a:endParaRPr lang="en-IN" sz="7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318135" lvl="0" indent="-342900">
              <a:lnSpc>
                <a:spcPct val="150000"/>
              </a:lnSpc>
              <a:spcBef>
                <a:spcPts val="695"/>
              </a:spcBef>
              <a:spcAft>
                <a:spcPts val="0"/>
              </a:spcAft>
              <a:buSzPts val="1200"/>
              <a:buFont typeface="Times New Roman" panose="02020603050405020304" pitchFamily="18" charset="0"/>
              <a:buAutoNum type="arabicPeriod"/>
              <a:tabLst>
                <a:tab pos="510540" algn="l"/>
              </a:tabLst>
            </a:pPr>
            <a:r>
              <a:rPr lang="en-US" sz="7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E</a:t>
            </a:r>
            <a:r>
              <a:rPr lang="en-US" sz="7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nvironmental</a:t>
            </a:r>
            <a:r>
              <a:rPr lang="en-US" sz="7200" spc="1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7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monitoring</a:t>
            </a:r>
            <a:r>
              <a:rPr lang="en-US" sz="7200" spc="1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7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7200" spc="-2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7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collecting</a:t>
            </a:r>
            <a:r>
              <a:rPr lang="en-US" sz="72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7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 oceanographic information.</a:t>
            </a:r>
          </a:p>
          <a:p>
            <a:pPr marL="342900" marR="318135" lvl="0" indent="-342900">
              <a:lnSpc>
                <a:spcPct val="150000"/>
              </a:lnSpc>
              <a:spcBef>
                <a:spcPts val="695"/>
              </a:spcBef>
              <a:spcAft>
                <a:spcPts val="0"/>
              </a:spcAft>
              <a:buSzPts val="1200"/>
              <a:buFont typeface="Times New Roman" panose="02020603050405020304" pitchFamily="18" charset="0"/>
              <a:buAutoNum type="arabicPeriod"/>
              <a:tabLst>
                <a:tab pos="510540" algn="l"/>
              </a:tabLst>
            </a:pPr>
            <a:endParaRPr lang="en-IN" sz="7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buSzPts val="1200"/>
              <a:buFont typeface="Times New Roman" panose="02020603050405020304" pitchFamily="18" charset="0"/>
              <a:buAutoNum type="arabicPeriod"/>
              <a:tabLst>
                <a:tab pos="510540" algn="l"/>
              </a:tabLst>
            </a:pPr>
            <a:r>
              <a:rPr lang="en-US" sz="7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It</a:t>
            </a:r>
            <a:r>
              <a:rPr lang="en-US" sz="72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7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</a:t>
            </a:r>
            <a:r>
              <a:rPr lang="en-US" sz="72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7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72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7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applying</a:t>
            </a:r>
            <a:r>
              <a:rPr lang="en-US" sz="72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7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</a:t>
            </a:r>
            <a:r>
              <a:rPr lang="en-US" sz="72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7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underwater</a:t>
            </a:r>
            <a:r>
              <a:rPr lang="en-US" sz="72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7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archaeology,</a:t>
            </a:r>
            <a:r>
              <a:rPr lang="en-US" sz="72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7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search</a:t>
            </a:r>
            <a:r>
              <a:rPr lang="en-US" sz="72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7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72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7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rescue</a:t>
            </a:r>
            <a:r>
              <a:rPr lang="en-US" sz="72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7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machines</a:t>
            </a:r>
            <a:r>
              <a:rPr lang="en-US" sz="72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7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72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7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defense.</a:t>
            </a:r>
          </a:p>
          <a:p>
            <a:pPr marL="342900" lvl="0" indent="-342900">
              <a:buSzPts val="1200"/>
              <a:buFont typeface="Times New Roman" panose="02020603050405020304" pitchFamily="18" charset="0"/>
              <a:buAutoNum type="arabicPeriod"/>
              <a:tabLst>
                <a:tab pos="510540" algn="l"/>
              </a:tabLst>
            </a:pPr>
            <a:endParaRPr lang="en-IN" sz="7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Bef>
                <a:spcPts val="685"/>
              </a:spcBef>
              <a:spcAft>
                <a:spcPts val="0"/>
              </a:spcAft>
              <a:buSzPts val="1200"/>
              <a:buFont typeface="Times New Roman" panose="02020603050405020304" pitchFamily="18" charset="0"/>
              <a:buAutoNum type="arabicPeriod"/>
              <a:tabLst>
                <a:tab pos="510540" algn="l"/>
              </a:tabLst>
            </a:pPr>
            <a:r>
              <a:rPr lang="en-US" sz="7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It</a:t>
            </a:r>
            <a:r>
              <a:rPr lang="en-US" sz="72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7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</a:t>
            </a:r>
            <a:r>
              <a:rPr lang="en-US" sz="72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7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also</a:t>
            </a:r>
            <a:r>
              <a:rPr lang="en-US" sz="72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7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used</a:t>
            </a:r>
            <a:r>
              <a:rPr lang="en-US" sz="72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7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</a:t>
            </a:r>
            <a:r>
              <a:rPr lang="en-US" sz="72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7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seismic monitoring,</a:t>
            </a:r>
            <a:r>
              <a:rPr lang="en-US" sz="72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7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pollution</a:t>
            </a:r>
            <a:r>
              <a:rPr lang="en-US" sz="72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7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monitoring</a:t>
            </a:r>
            <a:r>
              <a:rPr lang="en-US" sz="72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7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72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7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ocean</a:t>
            </a:r>
            <a:r>
              <a:rPr lang="en-US" sz="72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7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currents</a:t>
            </a:r>
            <a:r>
              <a:rPr lang="en-US" sz="72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7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monitoring.</a:t>
            </a:r>
          </a:p>
          <a:p>
            <a:pPr marL="342900" lvl="0" indent="-342900">
              <a:spcBef>
                <a:spcPts val="685"/>
              </a:spcBef>
              <a:spcAft>
                <a:spcPts val="0"/>
              </a:spcAft>
              <a:buSzPts val="1200"/>
              <a:buFont typeface="Times New Roman" panose="02020603050405020304" pitchFamily="18" charset="0"/>
              <a:buAutoNum type="arabicPeriod"/>
              <a:tabLst>
                <a:tab pos="510540" algn="l"/>
              </a:tabLst>
            </a:pPr>
            <a:endParaRPr lang="en-IN" sz="7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320675" lvl="0" indent="-342900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SzPts val="1200"/>
              <a:buFont typeface="Times New Roman" panose="02020603050405020304" pitchFamily="18" charset="0"/>
              <a:buAutoNum type="arabicPeriod"/>
              <a:tabLst>
                <a:tab pos="510540" algn="l"/>
              </a:tabLst>
            </a:pPr>
            <a:r>
              <a:rPr lang="en-US" sz="7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7200" spc="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7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underwater</a:t>
            </a:r>
            <a:r>
              <a:rPr lang="en-US" sz="7200" spc="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7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wireless</a:t>
            </a:r>
            <a:r>
              <a:rPr lang="en-US" sz="7200" spc="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7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communication</a:t>
            </a:r>
            <a:r>
              <a:rPr lang="en-US" sz="7200" spc="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7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</a:t>
            </a:r>
            <a:r>
              <a:rPr lang="en-US" sz="7200" spc="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7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used</a:t>
            </a:r>
            <a:r>
              <a:rPr lang="en-US" sz="7200" spc="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7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</a:t>
            </a:r>
            <a:r>
              <a:rPr lang="en-US" sz="7200" spc="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7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7200" spc="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7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equipment</a:t>
            </a:r>
            <a:r>
              <a:rPr lang="en-US" sz="7200" spc="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7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monitoring</a:t>
            </a:r>
            <a:r>
              <a:rPr lang="en-US" sz="7200" spc="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7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7200" spc="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7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control</a:t>
            </a:r>
            <a:r>
              <a:rPr lang="en-US" sz="7200" spc="-2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7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72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7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 the</a:t>
            </a:r>
            <a:r>
              <a:rPr lang="en-US" sz="72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7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autonomous underwater vehicles (AUV).</a:t>
            </a:r>
          </a:p>
          <a:p>
            <a:pPr marL="342900" marR="320675" lvl="0" indent="-342900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SzPts val="1200"/>
              <a:buFont typeface="Times New Roman" panose="02020603050405020304" pitchFamily="18" charset="0"/>
              <a:buAutoNum type="arabicPeriod"/>
              <a:tabLst>
                <a:tab pos="510540" algn="l"/>
              </a:tabLst>
            </a:pP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02803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F7D2E-080D-DBDD-73C4-3C38A2B77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9377" y="853285"/>
            <a:ext cx="10043106" cy="768096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8FDE3-DBA4-6A04-C75D-E56FE92EF3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9377" y="2132838"/>
            <a:ext cx="10043106" cy="3749216"/>
          </a:xfrm>
        </p:spPr>
        <p:txBody>
          <a:bodyPr>
            <a:normAutofit/>
          </a:bodyPr>
          <a:lstStyle/>
          <a:p>
            <a:pPr marL="330200" marR="318135" indent="456565" algn="just"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use of an IR sensor in an underwater wireless communication system offers</a:t>
            </a:r>
            <a:r>
              <a:rPr lang="en-US" sz="2400" spc="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several advantages, including low power consumption, low cost, and ease of implementation.</a:t>
            </a:r>
            <a:r>
              <a:rPr lang="en-US" sz="2400" spc="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IR sensor allows for data transmission through the water using light waves, which can</a:t>
            </a:r>
            <a:r>
              <a:rPr lang="en-US" sz="2400" spc="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travel a considerable distance with minimal attenuation. Furthermore, the IR sensor can be</a:t>
            </a:r>
            <a:r>
              <a:rPr lang="en-US" sz="2400" spc="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integrated with other underwater sensors and devices to create a comprehensive underwater</a:t>
            </a:r>
            <a:r>
              <a:rPr lang="en-US" sz="2400" spc="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communication network. further</a:t>
            </a:r>
            <a:r>
              <a:rPr lang="en-US" sz="2400" spc="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research</a:t>
            </a:r>
            <a:r>
              <a:rPr lang="en-US" sz="2400" spc="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2400" spc="-28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development are needed to improve the reliability and performance of this technology for</a:t>
            </a:r>
            <a:r>
              <a:rPr lang="en-US" sz="2400" spc="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practical</a:t>
            </a:r>
            <a:r>
              <a:rPr lang="en-US" sz="2400" spc="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applications in underwater communication</a:t>
            </a:r>
            <a:r>
              <a:rPr lang="en-US" sz="2400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systems.</a:t>
            </a:r>
            <a:endParaRPr lang="en-IN" sz="24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181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15499-81C1-9904-7810-2970A13A0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2BAB1-02E0-2867-7746-AC65A744AC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10115203" cy="4023360"/>
          </a:xfrm>
        </p:spPr>
        <p:txBody>
          <a:bodyPr>
            <a:normAutofit/>
          </a:bodyPr>
          <a:lstStyle/>
          <a:p>
            <a:pPr marL="268288" indent="-268288" algn="just">
              <a:lnSpc>
                <a:spcPct val="150000"/>
              </a:lnSpc>
              <a:spcAft>
                <a:spcPts val="800"/>
              </a:spcAft>
            </a:pPr>
            <a:r>
              <a:rPr lang="en-IN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[1] </a:t>
            </a:r>
            <a:r>
              <a:rPr lang="en-IN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Ritik Patil, Yash </a:t>
            </a:r>
            <a:r>
              <a:rPr lang="en-IN" sz="1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Yennewar</a:t>
            </a:r>
            <a:r>
              <a:rPr lang="en-IN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Tanmay Kawase, </a:t>
            </a:r>
            <a:r>
              <a:rPr lang="en-IN" sz="1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Rushikesh</a:t>
            </a:r>
            <a:r>
              <a:rPr lang="en-IN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Tetwar</a:t>
            </a:r>
            <a:r>
              <a:rPr lang="en-IN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Prof. </a:t>
            </a:r>
            <a:r>
              <a:rPr lang="en-IN" sz="1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Suhas</a:t>
            </a:r>
            <a:r>
              <a:rPr lang="en-IN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D. </a:t>
            </a:r>
            <a:r>
              <a:rPr lang="en-IN" sz="1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Kakde</a:t>
            </a:r>
            <a:r>
              <a:rPr lang="en-IN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“Underwater Wireless Communication System Using IR Sensor”, </a:t>
            </a:r>
            <a:r>
              <a:rPr lang="en-IN" sz="1600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International Research Journal of Modernization in Engineering Technology and Science (IRJMETS), ISSN: 2582-5208, Published By, www.irjmets.com – 2023.</a:t>
            </a:r>
            <a:endParaRPr lang="en-IN" sz="16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69875" indent="-269875" algn="just">
              <a:lnSpc>
                <a:spcPct val="150000"/>
              </a:lnSpc>
              <a:spcAft>
                <a:spcPts val="800"/>
              </a:spcAft>
            </a:pPr>
            <a:r>
              <a:rPr lang="en-IN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[2] Prof. Ranjith Rajan, Ms. Elizabeth P.T, Ms. Amala Susan Roy, Ms. </a:t>
            </a:r>
            <a:r>
              <a:rPr lang="en-IN" sz="1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Aiswarya</a:t>
            </a:r>
            <a:r>
              <a:rPr lang="en-IN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K.S, Ms. </a:t>
            </a:r>
            <a:r>
              <a:rPr lang="en-IN" sz="1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Christymol</a:t>
            </a:r>
            <a:r>
              <a:rPr lang="en-IN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Bousally</a:t>
            </a:r>
            <a:r>
              <a:rPr lang="en-IN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“Underwater Wireless Communication System”, </a:t>
            </a:r>
            <a:r>
              <a:rPr lang="en-IN" sz="1600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International Journal of Engineering Research &amp; Technology (IJERT) ISSN: 2278-0181, Published By, http://www.ijert.org – 2020.</a:t>
            </a:r>
            <a:endParaRPr lang="en-IN" sz="16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69875" indent="-269875" algn="just">
              <a:lnSpc>
                <a:spcPct val="150000"/>
              </a:lnSpc>
              <a:spcAft>
                <a:spcPts val="800"/>
              </a:spcAft>
            </a:pPr>
            <a:r>
              <a:rPr lang="en-IN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[3] Mr. K. Rajesh Kumar, K. Mohanraj, A. S. Murugan, K. Naveen, K. Prakash, “IR Wireless Underwater Communication System”, </a:t>
            </a:r>
            <a:r>
              <a:rPr lang="en-IN" sz="1600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International Research Journal of Engineering and Technology (IRJET) ISSN: 2395-0056, Publish By, www.irjet.net – 2021.</a:t>
            </a:r>
            <a:endParaRPr lang="en-IN" sz="16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A88883-3AAC-0726-8CB6-A52801BA3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A73AEE-585F-8417-0547-BC68591AD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4895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AB426-5B7C-607E-D413-5D2C9495CC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59822" y="2508745"/>
            <a:ext cx="4729529" cy="1840510"/>
          </a:xfrm>
        </p:spPr>
        <p:txBody>
          <a:bodyPr anchor="ctr"/>
          <a:lstStyle/>
          <a:p>
            <a:pPr algn="ctr"/>
            <a:r>
              <a:rPr lang="en-US" sz="6000" dirty="0">
                <a:effectLst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003962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565E9-D88A-55D3-9D42-BD1C24B6D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570" y="1054227"/>
            <a:ext cx="5693664" cy="768096"/>
          </a:xfrm>
        </p:spPr>
        <p:txBody>
          <a:bodyPr/>
          <a:lstStyle/>
          <a:p>
            <a:r>
              <a:rPr lang="en-US" sz="4400" b="1" dirty="0">
                <a:solidFill>
                  <a:schemeClr val="accent6"/>
                </a:solidFill>
                <a:latin typeface="Times New Roman" panose="02020603050405020304" pitchFamily="18" charset="0"/>
                <a:ea typeface="Arial Regular" pitchFamily="34" charset="-122"/>
                <a:cs typeface="Times New Roman" panose="02020603050405020304" pitchFamily="18" charset="0"/>
              </a:rPr>
              <a:t>CONTENT</a:t>
            </a:r>
            <a:endParaRPr lang="en-US" sz="4400" b="1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F66E5-D2D7-172B-46BA-FEBFE092C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1569" y="2172716"/>
            <a:ext cx="6675999" cy="3709338"/>
          </a:xfrm>
        </p:spPr>
        <p:txBody>
          <a:bodyPr numCol="2"/>
          <a:lstStyle/>
          <a:p>
            <a:pPr marL="514350" indent="-514350">
              <a:buFont typeface="+mj-lt"/>
              <a:buAutoNum type="romanL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Introduction​</a:t>
            </a:r>
          </a:p>
          <a:p>
            <a:pPr marL="514350" indent="-514350">
              <a:buFont typeface="+mj-lt"/>
              <a:buAutoNum type="romanL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 Diagram</a:t>
            </a:r>
          </a:p>
          <a:p>
            <a:pPr marL="514350" indent="-514350">
              <a:buFont typeface="+mj-lt"/>
              <a:buAutoNum type="romanL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Arduino UNO</a:t>
            </a:r>
          </a:p>
          <a:p>
            <a:pPr marL="514350" indent="-514350">
              <a:buFont typeface="+mj-lt"/>
              <a:buAutoNum type="romanL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IR LED</a:t>
            </a:r>
          </a:p>
          <a:p>
            <a:pPr marL="514350" indent="-514350">
              <a:buFont typeface="+mj-lt"/>
              <a:buAutoNum type="romanL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TSOP 1738</a:t>
            </a:r>
          </a:p>
          <a:p>
            <a:pPr marL="514350" indent="-514350">
              <a:buFont typeface="+mj-lt"/>
              <a:buAutoNum type="romanL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romanL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romanL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Circuit Diagram</a:t>
            </a:r>
          </a:p>
          <a:p>
            <a:pPr marL="514350" indent="-514350">
              <a:buFont typeface="+mj-lt"/>
              <a:buAutoNum type="romanL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Working</a:t>
            </a:r>
          </a:p>
          <a:p>
            <a:pPr marL="514350" indent="-514350">
              <a:buFont typeface="+mj-lt"/>
              <a:buAutoNum type="romanL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</a:p>
          <a:p>
            <a:pPr marL="514350" indent="-514350">
              <a:buFont typeface="+mj-lt"/>
              <a:buAutoNum type="romanL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</a:p>
          <a:p>
            <a:pPr marL="514350" indent="-514350">
              <a:buFont typeface="+mj-lt"/>
              <a:buAutoNum type="romanL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531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2727" y="642366"/>
            <a:ext cx="9959755" cy="768096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B8C4B-3A3C-9FD1-59FB-1666C1F09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9200" y="1712913"/>
            <a:ext cx="6553200" cy="4929434"/>
          </a:xfrm>
        </p:spPr>
        <p:txBody>
          <a:bodyPr>
            <a:normAutofit fontScale="32500" lnSpcReduction="20000"/>
          </a:bodyPr>
          <a:lstStyle/>
          <a:p>
            <a:pPr marL="330200" marR="315595" indent="456565" algn="just">
              <a:lnSpc>
                <a:spcPct val="150000"/>
              </a:lnSpc>
              <a:spcBef>
                <a:spcPts val="810"/>
              </a:spcBef>
              <a:spcAft>
                <a:spcPts val="0"/>
              </a:spcAft>
            </a:pPr>
            <a:r>
              <a:rPr lang="en-US" sz="6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Underwater wireless communication is essential for a range of applications, including</a:t>
            </a:r>
            <a:r>
              <a:rPr lang="en-US" sz="6400" spc="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6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environmental</a:t>
            </a:r>
            <a:r>
              <a:rPr lang="en-US" sz="6400" spc="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6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monitoring,</a:t>
            </a:r>
            <a:r>
              <a:rPr lang="en-US" sz="6400" spc="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6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underwater</a:t>
            </a:r>
            <a:r>
              <a:rPr lang="en-US" sz="6400" spc="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6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exploration,</a:t>
            </a:r>
            <a:r>
              <a:rPr lang="en-US" sz="6400" spc="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6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6400" spc="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6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surveillance.</a:t>
            </a:r>
            <a:r>
              <a:rPr lang="en-US" sz="6400" spc="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6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However,</a:t>
            </a:r>
            <a:r>
              <a:rPr lang="en-US" sz="6400" spc="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6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6400" spc="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6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harsh</a:t>
            </a:r>
            <a:r>
              <a:rPr lang="en-US" sz="6400" spc="-28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6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underwater environment presents several challenges to wireless communication, including</a:t>
            </a:r>
            <a:r>
              <a:rPr lang="en-US" sz="6400" spc="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6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attenuation,</a:t>
            </a:r>
            <a:r>
              <a:rPr lang="en-US" sz="6400" spc="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6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multipath</a:t>
            </a:r>
            <a:r>
              <a:rPr lang="en-US" sz="6400" spc="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6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propagation,</a:t>
            </a:r>
            <a:r>
              <a:rPr lang="en-US" sz="6400" spc="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6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6400" spc="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6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interference.</a:t>
            </a:r>
            <a:r>
              <a:rPr lang="en-US" sz="6400" spc="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6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Traditional</a:t>
            </a:r>
            <a:r>
              <a:rPr lang="en-US" sz="6400" spc="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6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wireless</a:t>
            </a:r>
            <a:r>
              <a:rPr lang="en-US" sz="6400" spc="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6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communication</a:t>
            </a:r>
            <a:r>
              <a:rPr lang="en-US" sz="6400" spc="-28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6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methods such as acoustic or radio frequency suffer from limited range and low bandwidth.</a:t>
            </a:r>
            <a:r>
              <a:rPr lang="en-US" sz="6400" spc="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6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Therefore, there is a need for an effective and efficient method for underwater wireless</a:t>
            </a:r>
            <a:r>
              <a:rPr lang="en-US" sz="6400" spc="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6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communication.</a:t>
            </a:r>
            <a:endParaRPr lang="en-IN" sz="64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1026" name="Picture 2" descr="Underwater wirelss communications challenges in underwater networks">
            <a:extLst>
              <a:ext uri="{FF2B5EF4-FFF2-40B4-BE49-F238E27FC236}">
                <a16:creationId xmlns:a16="http://schemas.microsoft.com/office/drawing/2014/main" id="{C9C3F887-B4B4-0EE9-E2CA-461C87B747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583" y="2529459"/>
            <a:ext cx="4200617" cy="2909316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>
            <a:glow rad="63500">
              <a:srgbClr val="FF0000">
                <a:alpha val="50000"/>
              </a:srgbClr>
            </a:glow>
            <a:outerShdw blurRad="50800" dist="50800" dir="5400000" algn="ctr" rotWithShape="0">
              <a:schemeClr val="bg1"/>
            </a:outerShdw>
            <a:softEdge rad="127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9622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B859E-739F-CB7A-3291-6238E07AC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969" y="688686"/>
            <a:ext cx="10671048" cy="768096"/>
          </a:xfrm>
        </p:spPr>
        <p:txBody>
          <a:bodyPr anchor="ctr"/>
          <a:lstStyle/>
          <a:p>
            <a:pPr algn="ctr"/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 DIAGRAM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BBF49D4-A797-7AB4-4EAD-F6874BC9D876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804402993"/>
              </p:ext>
            </p:extLst>
          </p:nvPr>
        </p:nvGraphicFramePr>
        <p:xfrm>
          <a:off x="4157315" y="2022679"/>
          <a:ext cx="3646551" cy="40210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6" name="Group 2">
            <a:extLst>
              <a:ext uri="{FF2B5EF4-FFF2-40B4-BE49-F238E27FC236}">
                <a16:creationId xmlns:a16="http://schemas.microsoft.com/office/drawing/2014/main" id="{DC4BCA87-0574-5574-B1EA-B74C8C5B9EDB}"/>
              </a:ext>
            </a:extLst>
          </p:cNvPr>
          <p:cNvGrpSpPr>
            <a:grpSpLocks/>
          </p:cNvGrpSpPr>
          <p:nvPr/>
        </p:nvGrpSpPr>
        <p:grpSpPr bwMode="auto">
          <a:xfrm>
            <a:off x="294469" y="2010054"/>
            <a:ext cx="3847477" cy="4058068"/>
            <a:chOff x="2203" y="318"/>
            <a:chExt cx="3280" cy="3290"/>
          </a:xfrm>
        </p:grpSpPr>
        <p:pic>
          <p:nvPicPr>
            <p:cNvPr id="1027" name="Picture 3">
              <a:extLst>
                <a:ext uri="{FF2B5EF4-FFF2-40B4-BE49-F238E27FC236}">
                  <a16:creationId xmlns:a16="http://schemas.microsoft.com/office/drawing/2014/main" id="{AA411597-CE96-4892-5424-95C016D555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77" y="398"/>
              <a:ext cx="3004" cy="30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ctangle 4">
              <a:extLst>
                <a:ext uri="{FF2B5EF4-FFF2-40B4-BE49-F238E27FC236}">
                  <a16:creationId xmlns:a16="http://schemas.microsoft.com/office/drawing/2014/main" id="{8F704F1C-77E2-BEF1-3397-E299E18D71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8" y="332"/>
              <a:ext cx="3250" cy="3260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8" name="Group 5">
            <a:extLst>
              <a:ext uri="{FF2B5EF4-FFF2-40B4-BE49-F238E27FC236}">
                <a16:creationId xmlns:a16="http://schemas.microsoft.com/office/drawing/2014/main" id="{DAF1192E-6B44-53D6-596A-A62C9D87BDB2}"/>
              </a:ext>
            </a:extLst>
          </p:cNvPr>
          <p:cNvGrpSpPr>
            <a:grpSpLocks/>
          </p:cNvGrpSpPr>
          <p:nvPr/>
        </p:nvGrpSpPr>
        <p:grpSpPr bwMode="auto">
          <a:xfrm>
            <a:off x="7734204" y="2005574"/>
            <a:ext cx="3812286" cy="4021064"/>
            <a:chOff x="6256" y="319"/>
            <a:chExt cx="3393" cy="3291"/>
          </a:xfrm>
        </p:grpSpPr>
        <p:pic>
          <p:nvPicPr>
            <p:cNvPr id="1030" name="Picture 6">
              <a:extLst>
                <a:ext uri="{FF2B5EF4-FFF2-40B4-BE49-F238E27FC236}">
                  <a16:creationId xmlns:a16="http://schemas.microsoft.com/office/drawing/2014/main" id="{49673D63-9DB9-AD09-6AC1-8BCA6A1C29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82" y="416"/>
              <a:ext cx="2988" cy="29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Rectangle 7">
              <a:extLst>
                <a:ext uri="{FF2B5EF4-FFF2-40B4-BE49-F238E27FC236}">
                  <a16:creationId xmlns:a16="http://schemas.microsoft.com/office/drawing/2014/main" id="{F4889062-505E-1EC6-7EE1-3C2ADECE51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71" y="333"/>
              <a:ext cx="3363" cy="3261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482276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677" y="347472"/>
            <a:ext cx="10671048" cy="768096"/>
          </a:xfrm>
        </p:spPr>
        <p:txBody>
          <a:bodyPr/>
          <a:lstStyle/>
          <a:p>
            <a:pPr algn="ctr"/>
            <a:r>
              <a:rPr lang="en-IN" altLang="zh-CN" sz="4400" spc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 UNO</a:t>
            </a:r>
            <a:endParaRPr lang="en-US" sz="4400" spc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2" name="Group 16" descr="Arduino Uno Pin Diagram">
            <a:extLst>
              <a:ext uri="{FF2B5EF4-FFF2-40B4-BE49-F238E27FC236}">
                <a16:creationId xmlns:a16="http://schemas.microsoft.com/office/drawing/2014/main" id="{E20F8404-62C1-B538-4746-9495FE52D911}"/>
              </a:ext>
            </a:extLst>
          </p:cNvPr>
          <p:cNvGrpSpPr>
            <a:grpSpLocks/>
          </p:cNvGrpSpPr>
          <p:nvPr/>
        </p:nvGrpSpPr>
        <p:grpSpPr bwMode="auto">
          <a:xfrm>
            <a:off x="319089" y="1828799"/>
            <a:ext cx="6410896" cy="4306825"/>
            <a:chOff x="1740" y="274"/>
            <a:chExt cx="8595" cy="4194"/>
          </a:xfrm>
          <a:effectLst>
            <a:glow rad="63500">
              <a:srgbClr val="FF0000">
                <a:alpha val="50000"/>
              </a:srgbClr>
            </a:glow>
          </a:effectLst>
        </p:grpSpPr>
        <p:pic>
          <p:nvPicPr>
            <p:cNvPr id="4113" name="Picture 17" descr="Arduino Uno Pin Diagram">
              <a:extLst>
                <a:ext uri="{FF2B5EF4-FFF2-40B4-BE49-F238E27FC236}">
                  <a16:creationId xmlns:a16="http://schemas.microsoft.com/office/drawing/2014/main" id="{A06914D3-6470-C8ED-F25E-D7A3C16FDB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70" y="303"/>
              <a:ext cx="8535" cy="4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Rectangle 18">
              <a:extLst>
                <a:ext uri="{FF2B5EF4-FFF2-40B4-BE49-F238E27FC236}">
                  <a16:creationId xmlns:a16="http://schemas.microsoft.com/office/drawing/2014/main" id="{761453CC-8740-4342-1BFB-92BF83E709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5" y="288"/>
              <a:ext cx="8565" cy="4164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BB7BB13D-6D06-148D-1A2C-0C21A0905D1B}"/>
              </a:ext>
            </a:extLst>
          </p:cNvPr>
          <p:cNvSpPr txBox="1"/>
          <p:nvPr/>
        </p:nvSpPr>
        <p:spPr>
          <a:xfrm>
            <a:off x="6945249" y="2104395"/>
            <a:ext cx="4770501" cy="33665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30200" marR="315595" indent="456565" algn="just">
              <a:lnSpc>
                <a:spcPct val="150000"/>
              </a:lnSpc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 Arduino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 open-source microcontroller development</a:t>
            </a:r>
            <a:r>
              <a:rPr lang="en-US" sz="1800" spc="3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board. Arduino consists</a:t>
            </a:r>
            <a:r>
              <a:rPr lang="en-US" sz="1800" spc="-2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 both a physical programmable circuit board and a piece of software, or IDE (Integrated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Development Environment) that runs on computer, used to write, and upload computer code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physical board.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6474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476" y="512064"/>
            <a:ext cx="10671048" cy="768096"/>
          </a:xfrm>
        </p:spPr>
        <p:txBody>
          <a:bodyPr/>
          <a:lstStyle/>
          <a:p>
            <a:pPr algn="ctr"/>
            <a:r>
              <a:rPr lang="en-IN" sz="4400" b="1" spc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IR LED</a:t>
            </a:r>
            <a:endParaRPr lang="en-US" sz="4400" b="1" spc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B7BB13D-6D06-148D-1A2C-0C21A0905D1B}"/>
              </a:ext>
            </a:extLst>
          </p:cNvPr>
          <p:cNvSpPr txBox="1"/>
          <p:nvPr/>
        </p:nvSpPr>
        <p:spPr>
          <a:xfrm>
            <a:off x="7109841" y="2721630"/>
            <a:ext cx="4770501" cy="22098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30200" marR="316230" indent="456565" algn="just">
              <a:lnSpc>
                <a:spcPct val="150000"/>
              </a:lnSpc>
              <a:spcBef>
                <a:spcPts val="685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Infrared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light-emitting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diode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(IR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LED)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special-purpose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LED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that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emits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infrared rays ranging from 700 nm to 1 mm wavelength</a:t>
            </a:r>
          </a:p>
          <a:p>
            <a:pPr marL="330200" marR="316230" indent="456565" algn="just">
              <a:lnSpc>
                <a:spcPct val="150000"/>
              </a:lnSpc>
              <a:spcBef>
                <a:spcPts val="685"/>
              </a:spcBef>
              <a:spcAft>
                <a:spcPts val="0"/>
              </a:spcAft>
            </a:pP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5126" name="Picture 6">
            <a:extLst>
              <a:ext uri="{FF2B5EF4-FFF2-40B4-BE49-F238E27FC236}">
                <a16:creationId xmlns:a16="http://schemas.microsoft.com/office/drawing/2014/main" id="{23B234B0-56B0-7822-57E3-E8D48CEBD3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476" y="2143266"/>
            <a:ext cx="5985001" cy="336656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>
            <a:glow rad="63500">
              <a:srgbClr val="FF0000">
                <a:alpha val="50000"/>
              </a:srgb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4503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677" y="487137"/>
            <a:ext cx="10671048" cy="768096"/>
          </a:xfrm>
        </p:spPr>
        <p:txBody>
          <a:bodyPr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TSOP 1738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B7BB13D-6D06-148D-1A2C-0C21A0905D1B}"/>
              </a:ext>
            </a:extLst>
          </p:cNvPr>
          <p:cNvSpPr txBox="1"/>
          <p:nvPr/>
        </p:nvSpPr>
        <p:spPr>
          <a:xfrm>
            <a:off x="5433646" y="2502107"/>
            <a:ext cx="5778837" cy="29510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30200" marR="316230" indent="456565" algn="just">
              <a:lnSpc>
                <a:spcPct val="150000"/>
              </a:lnSpc>
              <a:spcBef>
                <a:spcPts val="685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TSOP1738 is an IR receiver with an amplifier that acts as a switch and converter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within a circuit. It has a single input and output that only reacts to the input IR signal. The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TSOP1738's main function is to convert IR impulses to electric signals. Every IR receiver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operates on a specific frequency. TSOP1738 operates on a 38 kHz IR frequency.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6146" name="Picture 2" descr="TSOP1738 IR Receiver Pinout, Working, Arduino Examples, Applications">
            <a:extLst>
              <a:ext uri="{FF2B5EF4-FFF2-40B4-BE49-F238E27FC236}">
                <a16:creationId xmlns:a16="http://schemas.microsoft.com/office/drawing/2014/main" id="{2AC80405-AFA2-5735-F75D-C0AED04EF6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925" y="2373749"/>
            <a:ext cx="3829050" cy="3207780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>
            <a:glow rad="63500">
              <a:srgbClr val="FF0000">
                <a:alpha val="50000"/>
              </a:srgb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0003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B859E-739F-CB7A-3291-6238E07AC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248" y="724033"/>
            <a:ext cx="10671048" cy="768096"/>
          </a:xfrm>
        </p:spPr>
        <p:txBody>
          <a:bodyPr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CIRCUIT DIAGRAM </a:t>
            </a:r>
          </a:p>
        </p:txBody>
      </p:sp>
      <p:grpSp>
        <p:nvGrpSpPr>
          <p:cNvPr id="4" name="Group 2">
            <a:extLst>
              <a:ext uri="{FF2B5EF4-FFF2-40B4-BE49-F238E27FC236}">
                <a16:creationId xmlns:a16="http://schemas.microsoft.com/office/drawing/2014/main" id="{F2802C74-0EE9-3BD3-B4D9-B7DA0929956A}"/>
              </a:ext>
            </a:extLst>
          </p:cNvPr>
          <p:cNvGrpSpPr>
            <a:grpSpLocks/>
          </p:cNvGrpSpPr>
          <p:nvPr/>
        </p:nvGrpSpPr>
        <p:grpSpPr bwMode="auto">
          <a:xfrm>
            <a:off x="497900" y="2246218"/>
            <a:ext cx="7724408" cy="3754399"/>
            <a:chOff x="1573" y="202"/>
            <a:chExt cx="8921" cy="3580"/>
          </a:xfrm>
          <a:effectLst>
            <a:glow rad="63500">
              <a:schemeClr val="bg1">
                <a:alpha val="50000"/>
              </a:schemeClr>
            </a:glow>
          </a:effectLst>
        </p:grpSpPr>
        <p:pic>
          <p:nvPicPr>
            <p:cNvPr id="2051" name="Picture 3">
              <a:extLst>
                <a:ext uri="{FF2B5EF4-FFF2-40B4-BE49-F238E27FC236}">
                  <a16:creationId xmlns:a16="http://schemas.microsoft.com/office/drawing/2014/main" id="{4C0C43FD-BCBC-DD33-9E18-1BC188A397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03" y="231"/>
              <a:ext cx="8842" cy="35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Rectangle 4">
              <a:extLst>
                <a:ext uri="{FF2B5EF4-FFF2-40B4-BE49-F238E27FC236}">
                  <a16:creationId xmlns:a16="http://schemas.microsoft.com/office/drawing/2014/main" id="{102279E3-FC62-7CEA-BC6A-FA45D0B7CC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8" y="216"/>
              <a:ext cx="8891" cy="3550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6160AB41-63EA-2CAA-CB36-C21207AB0928}"/>
              </a:ext>
            </a:extLst>
          </p:cNvPr>
          <p:cNvSpPr txBox="1"/>
          <p:nvPr/>
        </p:nvSpPr>
        <p:spPr>
          <a:xfrm>
            <a:off x="1098580" y="1805365"/>
            <a:ext cx="569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CIRCUIT DIAGRAM OF TRANSMITTER PART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8F51229-9CBF-6E10-3021-709983180DFF}"/>
              </a:ext>
            </a:extLst>
          </p:cNvPr>
          <p:cNvSpPr txBox="1"/>
          <p:nvPr/>
        </p:nvSpPr>
        <p:spPr>
          <a:xfrm>
            <a:off x="8382000" y="3260182"/>
            <a:ext cx="313372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IR led which is controlled by using Arduino and BC547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transistor.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 controlling the led at receiver side we are using the slide switch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097362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B859E-739F-CB7A-3291-6238E07AC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248" y="448884"/>
            <a:ext cx="10671048" cy="768096"/>
          </a:xfrm>
        </p:spPr>
        <p:txBody>
          <a:bodyPr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CONTINUE</a:t>
            </a:r>
            <a:r>
              <a:rPr lang="en-IN" dirty="0"/>
              <a:t> …..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60AB41-63EA-2CAA-CB36-C21207AB0928}"/>
              </a:ext>
            </a:extLst>
          </p:cNvPr>
          <p:cNvSpPr txBox="1"/>
          <p:nvPr/>
        </p:nvSpPr>
        <p:spPr>
          <a:xfrm>
            <a:off x="1098441" y="1889568"/>
            <a:ext cx="569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CIRCUIT DIAGRAM OF RECEIVER PART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B63BC4E-4FE7-7410-53D7-5DE17E4B9725}"/>
              </a:ext>
            </a:extLst>
          </p:cNvPr>
          <p:cNvGrpSpPr>
            <a:grpSpLocks/>
          </p:cNvGrpSpPr>
          <p:nvPr/>
        </p:nvGrpSpPr>
        <p:grpSpPr bwMode="auto">
          <a:xfrm>
            <a:off x="564247" y="2307834"/>
            <a:ext cx="7179577" cy="3872430"/>
            <a:chOff x="1581" y="315"/>
            <a:chExt cx="8915" cy="4699"/>
          </a:xfrm>
        </p:grpSpPr>
        <p:pic>
          <p:nvPicPr>
            <p:cNvPr id="3075" name="Picture 3">
              <a:extLst>
                <a:ext uri="{FF2B5EF4-FFF2-40B4-BE49-F238E27FC236}">
                  <a16:creationId xmlns:a16="http://schemas.microsoft.com/office/drawing/2014/main" id="{C028D0ED-84EB-1A3B-4D54-A240FAC1E4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84" y="345"/>
              <a:ext cx="8641" cy="4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Rectangle 4">
              <a:extLst>
                <a:ext uri="{FF2B5EF4-FFF2-40B4-BE49-F238E27FC236}">
                  <a16:creationId xmlns:a16="http://schemas.microsoft.com/office/drawing/2014/main" id="{75765441-0A1F-F2CE-38F1-6F0E704B16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6" y="330"/>
              <a:ext cx="8885" cy="4669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0B1EF4EC-BCDF-BA5A-B963-DD9E76FA9015}"/>
              </a:ext>
            </a:extLst>
          </p:cNvPr>
          <p:cNvSpPr txBox="1"/>
          <p:nvPr/>
        </p:nvSpPr>
        <p:spPr>
          <a:xfrm>
            <a:off x="7866870" y="3354445"/>
            <a:ext cx="4067175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he TSOP 1738 receiver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LEDs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are connected to the Arduino UNO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5842071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1466</TotalTime>
  <Words>876</Words>
  <Application>Microsoft Office PowerPoint</Application>
  <PresentationFormat>Widescreen</PresentationFormat>
  <Paragraphs>84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Symbol</vt:lpstr>
      <vt:lpstr>Times New Roman</vt:lpstr>
      <vt:lpstr>Retrospect</vt:lpstr>
      <vt:lpstr>DR. BABASAHEB AMBEDKAR TECHNOLOGICAL UNIVERSITY, LONERE, RAIGAD</vt:lpstr>
      <vt:lpstr>CONTENT</vt:lpstr>
      <vt:lpstr>INTRODUCTION</vt:lpstr>
      <vt:lpstr>BLOCK DIAGRAM</vt:lpstr>
      <vt:lpstr>ARDUINO UNO</vt:lpstr>
      <vt:lpstr>IR LED</vt:lpstr>
      <vt:lpstr>TSOP 1738</vt:lpstr>
      <vt:lpstr>CIRCUIT DIAGRAM </vt:lpstr>
      <vt:lpstr>CONTINUE …..</vt:lpstr>
      <vt:lpstr>WORKING </vt:lpstr>
      <vt:lpstr>ADVANTAGES</vt:lpstr>
      <vt:lpstr>APPLICATIONS</vt:lpstr>
      <vt:lpstr>CONCLUSION </vt:lpstr>
      <vt:lpstr>REFERENCES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Dr. Babasaheb Ambedkar Technological University, Lonere, RAIGAD</dc:title>
  <dc:subject/>
  <dc:creator>Siddhesh Dangade</dc:creator>
  <cp:lastModifiedBy>Rahul Ipte</cp:lastModifiedBy>
  <cp:revision>14</cp:revision>
  <dcterms:created xsi:type="dcterms:W3CDTF">2023-07-22T10:20:32Z</dcterms:created>
  <dcterms:modified xsi:type="dcterms:W3CDTF">2023-07-23T16:25:10Z</dcterms:modified>
</cp:coreProperties>
</file>