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8"/>
  </p:notesMasterIdLst>
  <p:handoutMasterIdLst>
    <p:handoutMasterId r:id="rId29"/>
  </p:handoutMasterIdLst>
  <p:sldIdLst>
    <p:sldId id="256" r:id="rId5"/>
    <p:sldId id="306" r:id="rId6"/>
    <p:sldId id="308" r:id="rId7"/>
    <p:sldId id="307" r:id="rId8"/>
    <p:sldId id="257" r:id="rId9"/>
    <p:sldId id="261" r:id="rId10"/>
    <p:sldId id="310" r:id="rId11"/>
    <p:sldId id="260" r:id="rId12"/>
    <p:sldId id="267" r:id="rId13"/>
    <p:sldId id="304" r:id="rId14"/>
    <p:sldId id="301" r:id="rId15"/>
    <p:sldId id="302" r:id="rId16"/>
    <p:sldId id="311" r:id="rId17"/>
    <p:sldId id="312" r:id="rId18"/>
    <p:sldId id="317" r:id="rId19"/>
    <p:sldId id="313" r:id="rId20"/>
    <p:sldId id="314" r:id="rId21"/>
    <p:sldId id="316" r:id="rId22"/>
    <p:sldId id="319" r:id="rId23"/>
    <p:sldId id="320" r:id="rId24"/>
    <p:sldId id="318" r:id="rId25"/>
    <p:sldId id="305"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9933"/>
    <a:srgbClr val="FF00FF"/>
    <a:srgbClr val="000000"/>
    <a:srgbClr val="800080"/>
    <a:srgbClr val="008080"/>
    <a:srgbClr val="FF0066"/>
    <a:srgbClr val="68598D"/>
    <a:srgbClr val="646C92"/>
    <a:srgbClr val="5A6B7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89886" autoAdjust="0"/>
  </p:normalViewPr>
  <p:slideViewPr>
    <p:cSldViewPr snapToGrid="0">
      <p:cViewPr varScale="1">
        <p:scale>
          <a:sx n="72" d="100"/>
          <a:sy n="72" d="100"/>
        </p:scale>
        <p:origin x="330" y="7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E5DB68-3E40-572B-191E-3913751D77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01841E-8F74-90B0-EC08-15A634C7FB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2D5FD-7446-4EEB-84F6-0E779532844A}" type="datetimeFigureOut">
              <a:rPr lang="en-US" smtClean="0"/>
              <a:t>09-Apr-23</a:t>
            </a:fld>
            <a:endParaRPr lang="en-US"/>
          </a:p>
        </p:txBody>
      </p:sp>
      <p:sp>
        <p:nvSpPr>
          <p:cNvPr id="4" name="Footer Placeholder 3">
            <a:extLst>
              <a:ext uri="{FF2B5EF4-FFF2-40B4-BE49-F238E27FC236}">
                <a16:creationId xmlns:a16="http://schemas.microsoft.com/office/drawing/2014/main" id="{2684151B-1C73-DDFE-6C12-8E1EB6EA9A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2C43C9-5622-38FF-A851-8F15B184E6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C3F496-984B-485B-949C-1308B5853DFF}" type="slidenum">
              <a:rPr lang="en-US" smtClean="0"/>
              <a:t>‹#›</a:t>
            </a:fld>
            <a:endParaRPr lang="en-US"/>
          </a:p>
        </p:txBody>
      </p:sp>
    </p:spTree>
    <p:extLst>
      <p:ext uri="{BB962C8B-B14F-4D97-AF65-F5344CB8AC3E}">
        <p14:creationId xmlns:p14="http://schemas.microsoft.com/office/powerpoint/2010/main" val="326529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09-Apr-23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April 11, 2023</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April 11, 2023</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April 11, 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April 11, 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April 11, 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April 11, 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April 11, 2023</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April 11, 2023</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April 11, 2023</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April 11, 2023</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April 11, 2023</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ft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econ.uiuc.edu/~roger/"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datasets.load_boston.html" TargetMode="External"/><Relationship Id="rId2" Type="http://schemas.openxmlformats.org/officeDocument/2006/relationships/hyperlink" Target="https://www.cs.toronto.edu/~delve/data/boston/bostonDetail.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iksha289/Quantile-Regression"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Quantile_regression" TargetMode="External"/><Relationship Id="rId7" Type="http://schemas.openxmlformats.org/officeDocument/2006/relationships/hyperlink" Target="https://www.youtube.com/" TargetMode="External"/><Relationship Id="rId2" Type="http://schemas.openxmlformats.org/officeDocument/2006/relationships/hyperlink" Target="http://www.econ.uiuc.edu/~roger/research/intro/jep.pdf" TargetMode="External"/><Relationship Id="rId1" Type="http://schemas.openxmlformats.org/officeDocument/2006/relationships/slideLayout" Target="../slideLayouts/slideLayout3.xml"/><Relationship Id="rId6" Type="http://schemas.openxmlformats.org/officeDocument/2006/relationships/hyperlink" Target="https://github.com/" TargetMode="External"/><Relationship Id="rId5" Type="http://schemas.openxmlformats.org/officeDocument/2006/relationships/hyperlink" Target="https://chat.openai.com/" TargetMode="External"/><Relationship Id="rId4" Type="http://schemas.openxmlformats.org/officeDocument/2006/relationships/hyperlink" Target="https://medium.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70421" y="301225"/>
            <a:ext cx="4650901" cy="2334637"/>
          </a:xfrm>
        </p:spPr>
        <p:txBody>
          <a:bodyPr>
            <a:normAutofit/>
          </a:bodyPr>
          <a:lstStyle/>
          <a:p>
            <a:pPr algn="l"/>
            <a:r>
              <a:rPr lang="en-US" sz="5400" b="1" dirty="0"/>
              <a:t>Quantile Regression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70421" y="3229898"/>
            <a:ext cx="4650901" cy="2943890"/>
          </a:xfrm>
        </p:spPr>
        <p:txBody>
          <a:bodyPr>
            <a:normAutofit fontScale="25000" lnSpcReduction="20000"/>
          </a:bodyPr>
          <a:lstStyle/>
          <a:p>
            <a:pPr algn="l"/>
            <a:r>
              <a:rPr lang="en-US" sz="8000" b="1" dirty="0">
                <a:latin typeface="+mj-lt"/>
              </a:rPr>
              <a:t>By</a:t>
            </a:r>
            <a:r>
              <a:rPr lang="en-US" sz="7000" b="1" dirty="0">
                <a:latin typeface="+mj-lt"/>
              </a:rPr>
              <a:t> </a:t>
            </a:r>
            <a:r>
              <a:rPr lang="en-US" sz="11200" b="1" dirty="0">
                <a:latin typeface="+mj-lt"/>
              </a:rPr>
              <a:t>Diksha Dilip Patil</a:t>
            </a:r>
          </a:p>
          <a:p>
            <a:pPr algn="l"/>
            <a:r>
              <a:rPr lang="en-US" sz="9200" b="1" dirty="0">
                <a:latin typeface="+mj-lt"/>
              </a:rPr>
              <a:t>Department Of Statistics,</a:t>
            </a:r>
            <a:br>
              <a:rPr lang="en-US" sz="9200" b="1" dirty="0">
                <a:latin typeface="+mj-lt"/>
              </a:rPr>
            </a:br>
            <a:r>
              <a:rPr lang="en-US" sz="9200" b="1" dirty="0">
                <a:latin typeface="+mj-lt"/>
              </a:rPr>
              <a:t>School Of Mathematical Sciences,</a:t>
            </a:r>
            <a:br>
              <a:rPr lang="en-US" sz="9200" b="1" dirty="0">
                <a:latin typeface="+mj-lt"/>
              </a:rPr>
            </a:br>
            <a:r>
              <a:rPr lang="en-US" sz="9200" b="1" dirty="0">
                <a:latin typeface="+mj-lt"/>
              </a:rPr>
              <a:t>Kavayitri Bahinabai Chaudhari North Maharashtra University, Jalgaon</a:t>
            </a:r>
            <a:r>
              <a:rPr lang="en-US" sz="6000" b="1" dirty="0">
                <a:latin typeface="+mj-lt"/>
              </a:rPr>
              <a:t>.</a:t>
            </a:r>
          </a:p>
          <a:p>
            <a:endParaRPr lang="en-US"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EB84BB-D449-D999-266C-586AA32AF9D5}"/>
              </a:ext>
            </a:extLst>
          </p:cNvPr>
          <p:cNvSpPr txBox="1"/>
          <p:nvPr/>
        </p:nvSpPr>
        <p:spPr>
          <a:xfrm>
            <a:off x="3474658" y="180385"/>
            <a:ext cx="5242684" cy="830997"/>
          </a:xfrm>
          <a:prstGeom prst="rect">
            <a:avLst/>
          </a:prstGeom>
          <a:noFill/>
        </p:spPr>
        <p:txBody>
          <a:bodyPr wrap="square" rtlCol="0">
            <a:spAutoFit/>
          </a:bodyPr>
          <a:lstStyle/>
          <a:p>
            <a:r>
              <a:rPr lang="en-US" sz="4800" b="1" dirty="0">
                <a:solidFill>
                  <a:srgbClr val="C00000"/>
                </a:solidFill>
                <a:latin typeface="+mj-lt"/>
              </a:rPr>
              <a:t>Quantile Regression</a:t>
            </a:r>
          </a:p>
        </p:txBody>
      </p:sp>
      <p:sp>
        <p:nvSpPr>
          <p:cNvPr id="6" name="TextBox 5">
            <a:extLst>
              <a:ext uri="{FF2B5EF4-FFF2-40B4-BE49-F238E27FC236}">
                <a16:creationId xmlns:a16="http://schemas.microsoft.com/office/drawing/2014/main" id="{91604B4B-F80F-23C1-C12B-2BF734A37491}"/>
              </a:ext>
            </a:extLst>
          </p:cNvPr>
          <p:cNvSpPr txBox="1"/>
          <p:nvPr/>
        </p:nvSpPr>
        <p:spPr>
          <a:xfrm>
            <a:off x="1330948" y="1011382"/>
            <a:ext cx="9531927" cy="519334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mj-lt"/>
              </a:rPr>
              <a:t>Parameters vary with quantile </a:t>
            </a:r>
            <a:r>
              <a:rPr lang="en-US" sz="2800" b="1" i="0" u="none" strike="noStrike" kern="1200" baseline="0" dirty="0">
                <a:solidFill>
                  <a:srgbClr val="000000"/>
                </a:solidFill>
                <a:latin typeface="+mj-lt"/>
                <a:ea typeface="+mn-ea"/>
                <a:cs typeface="+mn-cs"/>
              </a:rPr>
              <a:t>𝜏</a:t>
            </a:r>
            <a:r>
              <a:rPr lang="en-US" sz="2800" i="0" u="none" strike="noStrike" kern="1200" baseline="0" dirty="0">
                <a:solidFill>
                  <a:srgbClr val="000000"/>
                </a:solidFill>
                <a:latin typeface="+mj-lt"/>
                <a:ea typeface="+mn-ea"/>
                <a:cs typeface="+mn-cs"/>
              </a:rPr>
              <a:t>.</a:t>
            </a:r>
          </a:p>
          <a:p>
            <a:pPr marL="457200" indent="-457200">
              <a:lnSpc>
                <a:spcPct val="150000"/>
              </a:lnSpc>
              <a:buFont typeface="Arial" panose="020B0604020202020204" pitchFamily="34" charset="0"/>
              <a:buChar char="•"/>
            </a:pPr>
            <a:r>
              <a:rPr lang="en-US" sz="2800" dirty="0">
                <a:solidFill>
                  <a:srgbClr val="000000"/>
                </a:solidFill>
                <a:latin typeface="+mj-lt"/>
              </a:rPr>
              <a:t>A different equation for every quantile estimated.</a:t>
            </a:r>
          </a:p>
          <a:p>
            <a:pPr marL="457200" indent="-457200">
              <a:lnSpc>
                <a:spcPct val="150000"/>
              </a:lnSpc>
              <a:buFont typeface="Arial" panose="020B0604020202020204" pitchFamily="34" charset="0"/>
              <a:buChar char="•"/>
            </a:pPr>
            <a:r>
              <a:rPr lang="en-US" sz="2800" dirty="0">
                <a:solidFill>
                  <a:srgbClr val="000000"/>
                </a:solidFill>
                <a:latin typeface="+mj-lt"/>
              </a:rPr>
              <a:t>Parameter estimates in linear quantile regression models have the same interpretation as those in any other linear model.</a:t>
            </a:r>
          </a:p>
          <a:p>
            <a:pPr marL="457200" indent="-457200">
              <a:lnSpc>
                <a:spcPct val="150000"/>
              </a:lnSpc>
              <a:buFont typeface="Arial" panose="020B0604020202020204" pitchFamily="34" charset="0"/>
              <a:buChar char="•"/>
            </a:pPr>
            <a:r>
              <a:rPr lang="en-US" sz="2800" dirty="0">
                <a:latin typeface="+mj-lt"/>
              </a:rPr>
              <a:t>For a given covariate (x variable), the beta can be interpreted as the change in the quantile of the conditional distribution of the y variable given a 1 unit change in the x variable keeping all other variables in the model constant.</a:t>
            </a:r>
          </a:p>
        </p:txBody>
      </p:sp>
      <p:sp>
        <p:nvSpPr>
          <p:cNvPr id="5" name="Date Placeholder 4">
            <a:extLst>
              <a:ext uri="{FF2B5EF4-FFF2-40B4-BE49-F238E27FC236}">
                <a16:creationId xmlns:a16="http://schemas.microsoft.com/office/drawing/2014/main" id="{6B7185B6-2402-886E-6C9C-D2BD10EECD53}"/>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AD29CE20-1ACD-C6DF-C1F6-EF562FE3D140}"/>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853112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8E0CE-83F0-9550-50CF-4A1CFA61FF6E}"/>
              </a:ext>
            </a:extLst>
          </p:cNvPr>
          <p:cNvSpPr txBox="1"/>
          <p:nvPr/>
        </p:nvSpPr>
        <p:spPr>
          <a:xfrm>
            <a:off x="2798618" y="0"/>
            <a:ext cx="6913418" cy="1569660"/>
          </a:xfrm>
          <a:prstGeom prst="rect">
            <a:avLst/>
          </a:prstGeom>
          <a:noFill/>
        </p:spPr>
        <p:txBody>
          <a:bodyPr wrap="square" rtlCol="0">
            <a:spAutoFit/>
          </a:bodyPr>
          <a:lstStyle/>
          <a:p>
            <a:r>
              <a:rPr lang="en-US" sz="4800" b="1" spc="-330" dirty="0">
                <a:solidFill>
                  <a:srgbClr val="339933"/>
                </a:solidFill>
                <a:latin typeface="+mj-lt"/>
                <a:cs typeface="Times New Roman"/>
              </a:rPr>
              <a:t>OLS</a:t>
            </a:r>
            <a:r>
              <a:rPr lang="en-US" sz="4800" b="1" spc="-105" dirty="0">
                <a:solidFill>
                  <a:srgbClr val="339933"/>
                </a:solidFill>
                <a:latin typeface="+mj-lt"/>
                <a:cs typeface="Times New Roman"/>
              </a:rPr>
              <a:t> </a:t>
            </a:r>
            <a:r>
              <a:rPr lang="en-US" sz="4800" b="1" spc="-360" dirty="0">
                <a:solidFill>
                  <a:srgbClr val="339933"/>
                </a:solidFill>
                <a:latin typeface="+mj-lt"/>
                <a:cs typeface="Times New Roman"/>
              </a:rPr>
              <a:t>v</a:t>
            </a:r>
            <a:r>
              <a:rPr lang="en-US" sz="4800" b="1" spc="-365" dirty="0">
                <a:solidFill>
                  <a:srgbClr val="339933"/>
                </a:solidFill>
                <a:latin typeface="+mj-lt"/>
                <a:cs typeface="Times New Roman"/>
              </a:rPr>
              <a:t>s</a:t>
            </a:r>
            <a:r>
              <a:rPr lang="en-US" sz="4800" b="1" spc="165" dirty="0">
                <a:solidFill>
                  <a:srgbClr val="339933"/>
                </a:solidFill>
                <a:latin typeface="+mj-lt"/>
                <a:cs typeface="Times New Roman"/>
              </a:rPr>
              <a:t>.</a:t>
            </a:r>
            <a:r>
              <a:rPr lang="en-US" sz="4800" b="1" spc="-265" dirty="0">
                <a:solidFill>
                  <a:srgbClr val="339933"/>
                </a:solidFill>
                <a:latin typeface="+mj-lt"/>
                <a:cs typeface="Times New Roman"/>
              </a:rPr>
              <a:t> </a:t>
            </a:r>
            <a:r>
              <a:rPr lang="en-US" sz="4800" b="1" spc="-180" dirty="0">
                <a:solidFill>
                  <a:srgbClr val="339933"/>
                </a:solidFill>
                <a:latin typeface="+mj-lt"/>
                <a:cs typeface="Times New Roman"/>
              </a:rPr>
              <a:t>Qua</a:t>
            </a:r>
            <a:r>
              <a:rPr lang="en-US" sz="4800" b="1" spc="-150" dirty="0">
                <a:solidFill>
                  <a:srgbClr val="339933"/>
                </a:solidFill>
                <a:latin typeface="+mj-lt"/>
                <a:cs typeface="Times New Roman"/>
              </a:rPr>
              <a:t>n</a:t>
            </a:r>
            <a:r>
              <a:rPr lang="en-US" sz="4800" b="1" spc="-114" dirty="0">
                <a:solidFill>
                  <a:srgbClr val="339933"/>
                </a:solidFill>
                <a:latin typeface="+mj-lt"/>
                <a:cs typeface="Times New Roman"/>
              </a:rPr>
              <a:t>tile</a:t>
            </a:r>
            <a:r>
              <a:rPr lang="en-US" sz="4800" b="1" spc="-105" dirty="0">
                <a:solidFill>
                  <a:srgbClr val="339933"/>
                </a:solidFill>
                <a:latin typeface="+mj-lt"/>
                <a:cs typeface="Times New Roman"/>
              </a:rPr>
              <a:t> </a:t>
            </a:r>
            <a:r>
              <a:rPr lang="en-US" sz="4800" b="1" spc="-275" dirty="0">
                <a:solidFill>
                  <a:srgbClr val="339933"/>
                </a:solidFill>
                <a:latin typeface="+mj-lt"/>
                <a:cs typeface="Times New Roman"/>
              </a:rPr>
              <a:t>Re</a:t>
            </a:r>
            <a:r>
              <a:rPr lang="en-US" sz="4800" b="1" spc="-160" dirty="0">
                <a:solidFill>
                  <a:srgbClr val="339933"/>
                </a:solidFill>
                <a:latin typeface="+mj-lt"/>
                <a:cs typeface="Times New Roman"/>
              </a:rPr>
              <a:t>g</a:t>
            </a:r>
            <a:r>
              <a:rPr lang="en-US" sz="4800" b="1" spc="5" dirty="0">
                <a:solidFill>
                  <a:srgbClr val="339933"/>
                </a:solidFill>
                <a:latin typeface="+mj-lt"/>
                <a:cs typeface="Times New Roman"/>
              </a:rPr>
              <a:t>r</a:t>
            </a:r>
            <a:r>
              <a:rPr lang="en-US" sz="4800" b="1" spc="-220" dirty="0">
                <a:solidFill>
                  <a:srgbClr val="339933"/>
                </a:solidFill>
                <a:latin typeface="+mj-lt"/>
                <a:cs typeface="Times New Roman"/>
              </a:rPr>
              <a:t>ession</a:t>
            </a:r>
            <a:endParaRPr lang="en-US" sz="4800" b="1" dirty="0">
              <a:solidFill>
                <a:srgbClr val="339933"/>
              </a:solidFill>
              <a:latin typeface="+mj-lt"/>
              <a:cs typeface="Times New Roman"/>
            </a:endParaRPr>
          </a:p>
          <a:p>
            <a:endParaRPr lang="en-US" sz="4800" b="1" dirty="0">
              <a:solidFill>
                <a:srgbClr val="339933"/>
              </a:solidFill>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176B4E-472A-92DF-A4CA-1DAE8A8F968B}"/>
                  </a:ext>
                </a:extLst>
              </p:cNvPr>
              <p:cNvSpPr txBox="1"/>
              <p:nvPr/>
            </p:nvSpPr>
            <p:spPr>
              <a:xfrm>
                <a:off x="449050" y="784830"/>
                <a:ext cx="11576695" cy="5684954"/>
              </a:xfrm>
              <a:prstGeom prst="rect">
                <a:avLst/>
              </a:prstGeom>
              <a:noFill/>
            </p:spPr>
            <p:txBody>
              <a:bodyPr wrap="square" rtlCol="0">
                <a:spAutoFit/>
              </a:bodyPr>
              <a:lstStyle/>
              <a:p>
                <a:pPr marL="457200" indent="-457200">
                  <a:lnSpc>
                    <a:spcPct val="150000"/>
                  </a:lnSpc>
                  <a:spcBef>
                    <a:spcPts val="130"/>
                  </a:spcBef>
                  <a:spcAft>
                    <a:spcPts val="130"/>
                  </a:spcAft>
                  <a:buFont typeface="Arial" panose="020B0604020202020204" pitchFamily="34" charset="0"/>
                  <a:buChar char="•"/>
                </a:pPr>
                <a:r>
                  <a:rPr lang="en-US" sz="2600" dirty="0">
                    <a:solidFill>
                      <a:srgbClr val="800080"/>
                    </a:solidFill>
                    <a:latin typeface="+mj-lt"/>
                  </a:rPr>
                  <a:t>OLS Regression :</a:t>
                </a:r>
              </a:p>
              <a:p>
                <a:pPr marL="514350" indent="-514350">
                  <a:lnSpc>
                    <a:spcPct val="150000"/>
                  </a:lnSpc>
                  <a:spcBef>
                    <a:spcPts val="130"/>
                  </a:spcBef>
                  <a:spcAft>
                    <a:spcPts val="130"/>
                  </a:spcAft>
                  <a:buFont typeface="+mj-lt"/>
                  <a:buAutoNum type="arabicPeriod"/>
                </a:pPr>
                <a:r>
                  <a:rPr lang="en-US" sz="2600" dirty="0">
                    <a:latin typeface="+mj-lt"/>
                  </a:rPr>
                  <a:t>Minimizes the sum of squared residuals.</a:t>
                </a:r>
              </a:p>
              <a:p>
                <a:pPr marL="514350" indent="-514350">
                  <a:lnSpc>
                    <a:spcPct val="150000"/>
                  </a:lnSpc>
                  <a:spcBef>
                    <a:spcPts val="130"/>
                  </a:spcBef>
                  <a:spcAft>
                    <a:spcPts val="130"/>
                  </a:spcAft>
                  <a:buFont typeface="+mj-lt"/>
                  <a:buAutoNum type="arabicPeriod"/>
                </a:pPr>
                <a:r>
                  <a:rPr lang="en-US" sz="2600" dirty="0">
                    <a:latin typeface="+mj-lt"/>
                  </a:rPr>
                  <a:t>E(Y|X=x)=x’</a:t>
                </a:r>
                <a:r>
                  <a:rPr lang="en-US" sz="2600" dirty="0">
                    <a:latin typeface="+mj-lt"/>
                    <a:sym typeface="Symbol" panose="05050102010706020507" pitchFamily="18" charset="2"/>
                  </a:rPr>
                  <a:t></a:t>
                </a:r>
              </a:p>
              <a:p>
                <a:pPr marL="514350" indent="-514350">
                  <a:lnSpc>
                    <a:spcPct val="150000"/>
                  </a:lnSpc>
                  <a:spcBef>
                    <a:spcPts val="130"/>
                  </a:spcBef>
                  <a:spcAft>
                    <a:spcPts val="130"/>
                  </a:spcAft>
                  <a:buFont typeface="+mj-lt"/>
                  <a:buAutoNum type="arabicPeriod"/>
                </a:pPr>
                <a14:m>
                  <m:oMath xmlns:m="http://schemas.openxmlformats.org/officeDocument/2006/math">
                    <m:acc>
                      <m:accPr>
                        <m:chr m:val="̂"/>
                        <m:ctrlPr>
                          <a:rPr lang="en-US" sz="2600" i="1" dirty="0" smtClean="0">
                            <a:latin typeface="Cambria Math" panose="02040503050406030204" pitchFamily="18" charset="0"/>
                            <a:sym typeface="Symbol" panose="05050102010706020507" pitchFamily="18" charset="2"/>
                          </a:rPr>
                        </m:ctrlPr>
                      </m:accPr>
                      <m:e>
                        <m:r>
                          <m:rPr>
                            <m:nor/>
                          </m:rPr>
                          <a:rPr lang="en-US" sz="2600" dirty="0">
                            <a:latin typeface="+mj-lt"/>
                            <a:sym typeface="Symbol" panose="05050102010706020507" pitchFamily="18" charset="2"/>
                          </a:rPr>
                          <m:t> </m:t>
                        </m:r>
                      </m:e>
                    </m:acc>
                  </m:oMath>
                </a14:m>
                <a:r>
                  <a:rPr lang="en-US" sz="2600" dirty="0">
                    <a:latin typeface="+mj-lt"/>
                    <a:sym typeface="Symbol" panose="05050102010706020507" pitchFamily="18" charset="2"/>
                  </a:rPr>
                  <a:t>=argmin</a:t>
                </a:r>
                <a:r>
                  <a:rPr lang="en-US" sz="2600" baseline="-25000" dirty="0">
                    <a:latin typeface="+mj-lt"/>
                    <a:sym typeface="Symbol" panose="05050102010706020507" pitchFamily="18" charset="2"/>
                  </a:rPr>
                  <a:t>All </a:t>
                </a:r>
                <a:r>
                  <a:rPr lang="en-US" sz="2600" dirty="0">
                    <a:latin typeface="+mj-lt"/>
                    <a:sym typeface="Symbol" panose="05050102010706020507" pitchFamily="18" charset="2"/>
                  </a:rPr>
                  <a:t>(y</a:t>
                </a:r>
                <a:r>
                  <a:rPr lang="en-US" sz="2600" baseline="-25000" dirty="0">
                    <a:latin typeface="+mj-lt"/>
                    <a:sym typeface="Symbol" panose="05050102010706020507" pitchFamily="18" charset="2"/>
                  </a:rPr>
                  <a:t>i</a:t>
                </a:r>
                <a:r>
                  <a:rPr lang="en-US" sz="2600" dirty="0">
                    <a:solidFill>
                      <a:srgbClr val="000000"/>
                    </a:solidFill>
                    <a:latin typeface="+mj-lt"/>
                  </a:rPr>
                  <a:t> </a:t>
                </a:r>
                <a:r>
                  <a:rPr lang="en-US" sz="2800" dirty="0">
                    <a:solidFill>
                      <a:srgbClr val="000000"/>
                    </a:solidFill>
                    <a:sym typeface="Symbol" panose="05050102010706020507" pitchFamily="18" charset="2"/>
                  </a:rPr>
                  <a:t></a:t>
                </a:r>
                <a:r>
                  <a:rPr lang="en-US" sz="2600" dirty="0">
                    <a:solidFill>
                      <a:srgbClr val="000000"/>
                    </a:solidFill>
                    <a:latin typeface="+mj-lt"/>
                  </a:rPr>
                  <a:t> x</a:t>
                </a:r>
                <a:r>
                  <a:rPr lang="en-US" sz="2600" baseline="-25000" dirty="0">
                    <a:solidFill>
                      <a:srgbClr val="000000"/>
                    </a:solidFill>
                    <a:latin typeface="+mj-lt"/>
                  </a:rPr>
                  <a:t>i</a:t>
                </a:r>
                <a:r>
                  <a:rPr lang="en-US" sz="2600" b="1" dirty="0">
                    <a:solidFill>
                      <a:srgbClr val="000000"/>
                    </a:solidFill>
                    <a:latin typeface="+mj-lt"/>
                  </a:rPr>
                  <a:t>’</a:t>
                </a:r>
                <a:r>
                  <a:rPr lang="en-US" sz="2600" dirty="0">
                    <a:solidFill>
                      <a:srgbClr val="000000"/>
                    </a:solidFill>
                    <a:latin typeface="+mj-lt"/>
                  </a:rPr>
                  <a:t>𝛽)</a:t>
                </a:r>
                <a:r>
                  <a:rPr lang="en-US" sz="2600" baseline="30000" dirty="0">
                    <a:solidFill>
                      <a:srgbClr val="000000"/>
                    </a:solidFill>
                    <a:latin typeface="+mj-lt"/>
                  </a:rPr>
                  <a:t>2</a:t>
                </a:r>
              </a:p>
              <a:p>
                <a:pPr marL="457200" indent="-457200">
                  <a:lnSpc>
                    <a:spcPct val="150000"/>
                  </a:lnSpc>
                  <a:spcBef>
                    <a:spcPts val="130"/>
                  </a:spcBef>
                  <a:spcAft>
                    <a:spcPts val="130"/>
                  </a:spcAft>
                  <a:buFont typeface="Arial" panose="020B0604020202020204" pitchFamily="34" charset="0"/>
                  <a:buChar char="•"/>
                </a:pPr>
                <a:r>
                  <a:rPr lang="en-US" sz="2600" dirty="0">
                    <a:solidFill>
                      <a:srgbClr val="800080"/>
                    </a:solidFill>
                    <a:latin typeface="+mj-lt"/>
                    <a:sym typeface="Symbol" panose="05050102010706020507" pitchFamily="18" charset="2"/>
                  </a:rPr>
                  <a:t>Quantile Regression :</a:t>
                </a:r>
              </a:p>
              <a:p>
                <a:pPr marL="514350" indent="-514350">
                  <a:lnSpc>
                    <a:spcPct val="150000"/>
                  </a:lnSpc>
                  <a:spcBef>
                    <a:spcPts val="130"/>
                  </a:spcBef>
                  <a:spcAft>
                    <a:spcPts val="130"/>
                  </a:spcAft>
                  <a:buFont typeface="+mj-lt"/>
                  <a:buAutoNum type="arabicPeriod"/>
                </a:pPr>
                <a:r>
                  <a:rPr lang="en-US" sz="2600" dirty="0">
                    <a:solidFill>
                      <a:srgbClr val="000000"/>
                    </a:solidFill>
                    <a:latin typeface="+mj-lt"/>
                    <a:sym typeface="Symbol" panose="05050102010706020507" pitchFamily="18" charset="2"/>
                  </a:rPr>
                  <a:t>Median: Minimizes the sum of absolute residuals.</a:t>
                </a:r>
              </a:p>
              <a:p>
                <a:pPr marL="514350" indent="-514350">
                  <a:lnSpc>
                    <a:spcPct val="150000"/>
                  </a:lnSpc>
                  <a:spcBef>
                    <a:spcPts val="130"/>
                  </a:spcBef>
                  <a:spcAft>
                    <a:spcPts val="130"/>
                  </a:spcAft>
                  <a:buFont typeface="+mj-lt"/>
                  <a:buAutoNum type="arabicPeriod"/>
                </a:pPr>
                <a:r>
                  <a:rPr lang="en-US" sz="2600" dirty="0">
                    <a:solidFill>
                      <a:srgbClr val="000000"/>
                    </a:solidFill>
                    <a:latin typeface="+mj-lt"/>
                    <a:sym typeface="Symbol" panose="05050102010706020507" pitchFamily="18" charset="2"/>
                  </a:rPr>
                  <a:t>Other Quantiles: Minimizes the sum of asymmetrically weighted absolute residuals.</a:t>
                </a:r>
              </a:p>
              <a:p>
                <a:pPr marL="514350" indent="-514350">
                  <a:lnSpc>
                    <a:spcPct val="150000"/>
                  </a:lnSpc>
                  <a:spcBef>
                    <a:spcPts val="130"/>
                  </a:spcBef>
                  <a:spcAft>
                    <a:spcPts val="130"/>
                  </a:spcAft>
                  <a:buFont typeface="+mj-lt"/>
                  <a:buAutoNum type="arabicPeriod"/>
                </a:pPr>
                <a:r>
                  <a:rPr lang="en-US" sz="2600" dirty="0">
                    <a:solidFill>
                      <a:srgbClr val="000000"/>
                    </a:solidFill>
                    <a:latin typeface="+mj-lt"/>
                    <a:sym typeface="Symbol" panose="05050102010706020507" pitchFamily="18" charset="2"/>
                  </a:rPr>
                  <a:t>q</a:t>
                </a:r>
                <a:r>
                  <a:rPr lang="en-US" sz="2600" baseline="-25000" dirty="0">
                    <a:solidFill>
                      <a:srgbClr val="000000"/>
                    </a:solidFill>
                    <a:latin typeface="+mj-lt"/>
                    <a:sym typeface="Symbol" panose="05050102010706020507" pitchFamily="18" charset="2"/>
                  </a:rPr>
                  <a:t></a:t>
                </a:r>
                <a:r>
                  <a:rPr lang="en-US" sz="2600" dirty="0">
                    <a:solidFill>
                      <a:srgbClr val="000000"/>
                    </a:solidFill>
                    <a:latin typeface="+mj-lt"/>
                    <a:sym typeface="Symbol" panose="05050102010706020507" pitchFamily="18" charset="2"/>
                  </a:rPr>
                  <a:t>(Y|X=x)=</a:t>
                </a:r>
                <a:r>
                  <a:rPr lang="en-US" sz="2600" dirty="0">
                    <a:latin typeface="+mj-lt"/>
                  </a:rPr>
                  <a:t> x’</a:t>
                </a:r>
                <a:r>
                  <a:rPr lang="en-US" sz="2600" dirty="0">
                    <a:latin typeface="+mj-lt"/>
                    <a:sym typeface="Symbol" panose="05050102010706020507" pitchFamily="18" charset="2"/>
                  </a:rPr>
                  <a:t>(</a:t>
                </a:r>
                <a:r>
                  <a:rPr lang="en-US" sz="2600" dirty="0">
                    <a:solidFill>
                      <a:srgbClr val="000000"/>
                    </a:solidFill>
                    <a:latin typeface="+mj-lt"/>
                    <a:sym typeface="Symbol" panose="05050102010706020507" pitchFamily="18" charset="2"/>
                  </a:rPr>
                  <a:t></a:t>
                </a:r>
                <a:r>
                  <a:rPr lang="en-US" sz="2600" dirty="0">
                    <a:latin typeface="+mj-lt"/>
                    <a:sym typeface="Symbol" panose="05050102010706020507" pitchFamily="18" charset="2"/>
                  </a:rPr>
                  <a:t>)</a:t>
                </a:r>
              </a:p>
              <a:p>
                <a:pPr marL="514350" indent="-514350">
                  <a:lnSpc>
                    <a:spcPct val="150000"/>
                  </a:lnSpc>
                  <a:spcBef>
                    <a:spcPts val="130"/>
                  </a:spcBef>
                  <a:spcAft>
                    <a:spcPts val="130"/>
                  </a:spcAft>
                  <a:buFont typeface="+mj-lt"/>
                  <a:buAutoNum type="arabicPeriod"/>
                </a:pPr>
                <a:r>
                  <a:rPr lang="en-US" sz="2600" dirty="0">
                    <a:latin typeface="+mj-lt"/>
                    <a:sym typeface="Symbol" panose="05050102010706020507" pitchFamily="18" charset="2"/>
                  </a:rPr>
                  <a:t> </a:t>
                </a:r>
                <a14:m>
                  <m:oMath xmlns:m="http://schemas.openxmlformats.org/officeDocument/2006/math">
                    <m:acc>
                      <m:accPr>
                        <m:chr m:val="̂"/>
                        <m:ctrlPr>
                          <a:rPr lang="en-US" sz="2600" i="1" dirty="0" smtClean="0">
                            <a:latin typeface="Cambria Math" panose="02040503050406030204" pitchFamily="18" charset="0"/>
                            <a:sym typeface="Symbol" panose="05050102010706020507" pitchFamily="18" charset="2"/>
                          </a:rPr>
                        </m:ctrlPr>
                      </m:accPr>
                      <m:e>
                        <m:r>
                          <m:rPr>
                            <m:nor/>
                          </m:rPr>
                          <a:rPr lang="en-US" sz="2600" dirty="0">
                            <a:latin typeface="+mj-lt"/>
                            <a:sym typeface="Symbol" panose="05050102010706020507" pitchFamily="18" charset="2"/>
                          </a:rPr>
                          <m:t> </m:t>
                        </m:r>
                      </m:e>
                    </m:acc>
                  </m:oMath>
                </a14:m>
                <a:r>
                  <a:rPr lang="en-US" sz="2600" dirty="0">
                    <a:latin typeface="+mj-lt"/>
                    <a:sym typeface="Symbol" panose="05050102010706020507" pitchFamily="18" charset="2"/>
                  </a:rPr>
                  <a:t>(</a:t>
                </a:r>
                <a:r>
                  <a:rPr lang="en-US" sz="2600" dirty="0">
                    <a:solidFill>
                      <a:srgbClr val="000000"/>
                    </a:solidFill>
                    <a:latin typeface="+mj-lt"/>
                    <a:sym typeface="Symbol" panose="05050102010706020507" pitchFamily="18" charset="2"/>
                  </a:rPr>
                  <a:t> )</a:t>
                </a:r>
                <a:r>
                  <a:rPr lang="en-US" sz="2600" dirty="0">
                    <a:latin typeface="+mj-lt"/>
                    <a:sym typeface="Symbol" panose="05050102010706020507" pitchFamily="18" charset="2"/>
                  </a:rPr>
                  <a:t>=argmin</a:t>
                </a:r>
                <a:r>
                  <a:rPr lang="en-US" sz="2600" baseline="-25000" dirty="0">
                    <a:latin typeface="+mj-lt"/>
                    <a:sym typeface="Symbol" panose="05050102010706020507" pitchFamily="18" charset="2"/>
                  </a:rPr>
                  <a:t>All </a:t>
                </a:r>
                <a:r>
                  <a:rPr lang="en-US" sz="2600" dirty="0">
                    <a:latin typeface="+mj-lt"/>
                    <a:sym typeface="Symbol" panose="05050102010706020507" pitchFamily="18" charset="2"/>
                  </a:rPr>
                  <a:t></a:t>
                </a:r>
                <a:r>
                  <a:rPr lang="en-US" sz="2600" baseline="-25000" dirty="0">
                    <a:solidFill>
                      <a:srgbClr val="000000"/>
                    </a:solidFill>
                    <a:latin typeface="+mj-lt"/>
                    <a:sym typeface="Symbol" panose="05050102010706020507" pitchFamily="18" charset="2"/>
                  </a:rPr>
                  <a:t></a:t>
                </a:r>
                <a:r>
                  <a:rPr lang="en-US" sz="2600" dirty="0">
                    <a:latin typeface="+mj-lt"/>
                    <a:sym typeface="Symbol" panose="05050102010706020507" pitchFamily="18" charset="2"/>
                  </a:rPr>
                  <a:t>(y</a:t>
                </a:r>
                <a:r>
                  <a:rPr lang="en-US" sz="2600" baseline="-25000" dirty="0">
                    <a:latin typeface="+mj-lt"/>
                    <a:sym typeface="Symbol" panose="05050102010706020507" pitchFamily="18" charset="2"/>
                  </a:rPr>
                  <a:t>i</a:t>
                </a:r>
                <a:r>
                  <a:rPr lang="en-US" sz="2600" dirty="0">
                    <a:latin typeface="+mj-lt"/>
                    <a:sym typeface="Symbol" panose="05050102010706020507" pitchFamily="18" charset="2"/>
                  </a:rPr>
                  <a:t> </a:t>
                </a:r>
                <a:r>
                  <a:rPr lang="en-US" sz="2800" dirty="0">
                    <a:solidFill>
                      <a:srgbClr val="000000"/>
                    </a:solidFill>
                    <a:sym typeface="Symbol" panose="05050102010706020507" pitchFamily="18" charset="2"/>
                  </a:rPr>
                  <a:t></a:t>
                </a:r>
                <a:r>
                  <a:rPr lang="en-US" sz="2600" dirty="0">
                    <a:solidFill>
                      <a:srgbClr val="000000"/>
                    </a:solidFill>
                    <a:latin typeface="+mj-lt"/>
                  </a:rPr>
                  <a:t> x</a:t>
                </a:r>
                <a:r>
                  <a:rPr lang="en-US" sz="2600" baseline="-25000" dirty="0">
                    <a:solidFill>
                      <a:srgbClr val="000000"/>
                    </a:solidFill>
                    <a:latin typeface="+mj-lt"/>
                  </a:rPr>
                  <a:t>i</a:t>
                </a:r>
                <a:r>
                  <a:rPr lang="en-US" sz="2600" b="1" dirty="0">
                    <a:solidFill>
                      <a:srgbClr val="000000"/>
                    </a:solidFill>
                    <a:latin typeface="+mj-lt"/>
                  </a:rPr>
                  <a:t>’</a:t>
                </a:r>
                <a:r>
                  <a:rPr lang="en-US" sz="2600" dirty="0">
                    <a:solidFill>
                      <a:srgbClr val="000000"/>
                    </a:solidFill>
                    <a:latin typeface="+mj-lt"/>
                  </a:rPr>
                  <a:t>𝛽), </a:t>
                </a:r>
                <a:r>
                  <a:rPr lang="en-US" sz="2600" b="0" i="0" u="none" strike="noStrike" dirty="0">
                    <a:latin typeface="+mj-lt"/>
                  </a:rPr>
                  <a:t>where  </a:t>
                </a:r>
                <a:r>
                  <a:rPr lang="en-US" sz="2600" dirty="0">
                    <a:latin typeface="+mj-lt"/>
                    <a:sym typeface="Symbol" panose="05050102010706020507" pitchFamily="18" charset="2"/>
                  </a:rPr>
                  <a:t></a:t>
                </a:r>
                <a:r>
                  <a:rPr lang="en-US" sz="2600" baseline="-25000" dirty="0">
                    <a:solidFill>
                      <a:srgbClr val="000000"/>
                    </a:solidFill>
                    <a:latin typeface="+mj-lt"/>
                    <a:sym typeface="Symbol" panose="05050102010706020507" pitchFamily="18" charset="2"/>
                  </a:rPr>
                  <a:t></a:t>
                </a:r>
                <a:r>
                  <a:rPr lang="en-US" sz="2600" b="0" i="0" u="none" strike="noStrike" dirty="0">
                    <a:latin typeface="+mj-lt"/>
                  </a:rPr>
                  <a:t>(.) is the quantile loss function.</a:t>
                </a:r>
                <a:endParaRPr lang="en-US" sz="2600" dirty="0">
                  <a:solidFill>
                    <a:srgbClr val="000000"/>
                  </a:solidFill>
                  <a:latin typeface="+mj-lt"/>
                </a:endParaRPr>
              </a:p>
            </p:txBody>
          </p:sp>
        </mc:Choice>
        <mc:Fallback xmlns="">
          <p:sp>
            <p:nvSpPr>
              <p:cNvPr id="5" name="TextBox 4">
                <a:extLst>
                  <a:ext uri="{FF2B5EF4-FFF2-40B4-BE49-F238E27FC236}">
                    <a16:creationId xmlns:a16="http://schemas.microsoft.com/office/drawing/2014/main" id="{AF176B4E-472A-92DF-A4CA-1DAE8A8F968B}"/>
                  </a:ext>
                </a:extLst>
              </p:cNvPr>
              <p:cNvSpPr txBox="1">
                <a:spLocks noRot="1" noChangeAspect="1" noMove="1" noResize="1" noEditPoints="1" noAdjustHandles="1" noChangeArrowheads="1" noChangeShapeType="1" noTextEdit="1"/>
              </p:cNvSpPr>
              <p:nvPr/>
            </p:nvSpPr>
            <p:spPr>
              <a:xfrm>
                <a:off x="449050" y="784830"/>
                <a:ext cx="11576695" cy="5684954"/>
              </a:xfrm>
              <a:prstGeom prst="rect">
                <a:avLst/>
              </a:prstGeom>
              <a:blipFill>
                <a:blip r:embed="rId2"/>
                <a:stretch>
                  <a:fillRect l="-843" r="-158" b="-2575"/>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AC150074-BA37-58E7-794B-092A62E628C3}"/>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FC238A60-BA94-B275-ABCD-C3F2F8C08E3B}"/>
              </a:ext>
            </a:extLst>
          </p:cNvPr>
          <p:cNvSpPr>
            <a:spLocks noGrp="1"/>
          </p:cNvSpPr>
          <p:nvPr>
            <p:ph type="sldNum" sz="quarter" idx="12"/>
          </p:nvPr>
        </p:nvSpPr>
        <p:spPr/>
        <p:txBody>
          <a:bodyPr/>
          <a:lstStyle/>
          <a:p>
            <a:fld id="{FF2BD96E-3838-45D2-9031-D3AF67C920A5}" type="slidenum">
              <a:rPr lang="en-US" smtClean="0"/>
              <a:t>11</a:t>
            </a:fld>
            <a:endParaRPr lang="en-US" dirty="0"/>
          </a:p>
        </p:txBody>
      </p:sp>
    </p:spTree>
    <p:extLst>
      <p:ext uri="{BB962C8B-B14F-4D97-AF65-F5344CB8AC3E}">
        <p14:creationId xmlns:p14="http://schemas.microsoft.com/office/powerpoint/2010/main" val="2852246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7B4319-C44F-D9FB-8834-5F066C26D38B}"/>
              </a:ext>
            </a:extLst>
          </p:cNvPr>
          <p:cNvSpPr txBox="1"/>
          <p:nvPr/>
        </p:nvSpPr>
        <p:spPr>
          <a:xfrm>
            <a:off x="2773574" y="-11966"/>
            <a:ext cx="7057580" cy="1107996"/>
          </a:xfrm>
          <a:prstGeom prst="rect">
            <a:avLst/>
          </a:prstGeom>
          <a:noFill/>
        </p:spPr>
        <p:txBody>
          <a:bodyPr wrap="square" rtlCol="0">
            <a:spAutoFit/>
          </a:bodyPr>
          <a:lstStyle/>
          <a:p>
            <a:r>
              <a:rPr lang="en-US" sz="4800" b="0" i="0" u="none" strike="noStrike" baseline="0" dirty="0">
                <a:latin typeface="+mj-lt"/>
                <a:cs typeface="Calibri" panose="020F0502020204030204" pitchFamily="34" charset="0"/>
              </a:rPr>
              <a:t> </a:t>
            </a:r>
            <a:r>
              <a:rPr lang="en-US" sz="4800" b="1" spc="-330" dirty="0">
                <a:solidFill>
                  <a:srgbClr val="339933"/>
                </a:solidFill>
                <a:latin typeface="+mj-lt"/>
                <a:cs typeface="Calibri" panose="020F0502020204030204" pitchFamily="34" charset="0"/>
              </a:rPr>
              <a:t>OLS</a:t>
            </a:r>
            <a:r>
              <a:rPr lang="en-US" sz="4800" b="1" spc="-105" dirty="0">
                <a:solidFill>
                  <a:srgbClr val="339933"/>
                </a:solidFill>
                <a:latin typeface="+mj-lt"/>
                <a:cs typeface="Calibri" panose="020F0502020204030204" pitchFamily="34" charset="0"/>
              </a:rPr>
              <a:t> </a:t>
            </a:r>
            <a:r>
              <a:rPr lang="en-US" sz="4800" b="1" spc="-360" dirty="0">
                <a:solidFill>
                  <a:srgbClr val="339933"/>
                </a:solidFill>
                <a:latin typeface="+mj-lt"/>
                <a:cs typeface="Calibri" panose="020F0502020204030204" pitchFamily="34" charset="0"/>
              </a:rPr>
              <a:t>v</a:t>
            </a:r>
            <a:r>
              <a:rPr lang="en-US" sz="4800" b="1" spc="-365" dirty="0">
                <a:solidFill>
                  <a:srgbClr val="339933"/>
                </a:solidFill>
                <a:latin typeface="+mj-lt"/>
                <a:cs typeface="Calibri" panose="020F0502020204030204" pitchFamily="34" charset="0"/>
              </a:rPr>
              <a:t>s</a:t>
            </a:r>
            <a:r>
              <a:rPr lang="en-US" sz="4800" b="1" spc="165" dirty="0">
                <a:solidFill>
                  <a:srgbClr val="339933"/>
                </a:solidFill>
                <a:latin typeface="+mj-lt"/>
                <a:cs typeface="Calibri" panose="020F0502020204030204" pitchFamily="34" charset="0"/>
              </a:rPr>
              <a:t>.</a:t>
            </a:r>
            <a:r>
              <a:rPr lang="en-US" sz="4800" b="1" spc="-265" dirty="0">
                <a:solidFill>
                  <a:srgbClr val="339933"/>
                </a:solidFill>
                <a:latin typeface="+mj-lt"/>
                <a:cs typeface="Calibri" panose="020F0502020204030204" pitchFamily="34" charset="0"/>
              </a:rPr>
              <a:t> </a:t>
            </a:r>
            <a:r>
              <a:rPr lang="en-US" sz="4800" b="1" spc="-180" dirty="0">
                <a:solidFill>
                  <a:srgbClr val="339933"/>
                </a:solidFill>
                <a:latin typeface="+mj-lt"/>
                <a:cs typeface="Calibri" panose="020F0502020204030204" pitchFamily="34" charset="0"/>
              </a:rPr>
              <a:t>Qua</a:t>
            </a:r>
            <a:r>
              <a:rPr lang="en-US" sz="4800" b="1" spc="-150" dirty="0">
                <a:solidFill>
                  <a:srgbClr val="339933"/>
                </a:solidFill>
                <a:latin typeface="+mj-lt"/>
                <a:cs typeface="Calibri" panose="020F0502020204030204" pitchFamily="34" charset="0"/>
              </a:rPr>
              <a:t>n</a:t>
            </a:r>
            <a:r>
              <a:rPr lang="en-US" sz="4800" b="1" spc="-114" dirty="0">
                <a:solidFill>
                  <a:srgbClr val="339933"/>
                </a:solidFill>
                <a:latin typeface="+mj-lt"/>
                <a:cs typeface="Calibri" panose="020F0502020204030204" pitchFamily="34" charset="0"/>
              </a:rPr>
              <a:t>tile</a:t>
            </a:r>
            <a:r>
              <a:rPr lang="en-US" sz="4800" b="1" spc="-105" dirty="0">
                <a:solidFill>
                  <a:srgbClr val="339933"/>
                </a:solidFill>
                <a:latin typeface="+mj-lt"/>
                <a:cs typeface="Calibri" panose="020F0502020204030204" pitchFamily="34" charset="0"/>
              </a:rPr>
              <a:t> </a:t>
            </a:r>
            <a:r>
              <a:rPr lang="en-US" sz="4800" b="1" spc="-275" dirty="0">
                <a:solidFill>
                  <a:srgbClr val="339933"/>
                </a:solidFill>
                <a:latin typeface="+mj-lt"/>
                <a:cs typeface="Calibri" panose="020F0502020204030204" pitchFamily="34" charset="0"/>
              </a:rPr>
              <a:t>Re</a:t>
            </a:r>
            <a:r>
              <a:rPr lang="en-US" sz="4800" b="1" spc="-160" dirty="0">
                <a:solidFill>
                  <a:srgbClr val="339933"/>
                </a:solidFill>
                <a:latin typeface="+mj-lt"/>
                <a:cs typeface="Calibri" panose="020F0502020204030204" pitchFamily="34" charset="0"/>
              </a:rPr>
              <a:t>g</a:t>
            </a:r>
            <a:r>
              <a:rPr lang="en-US" sz="4800" b="1" spc="5" dirty="0">
                <a:solidFill>
                  <a:srgbClr val="339933"/>
                </a:solidFill>
                <a:latin typeface="+mj-lt"/>
                <a:cs typeface="Calibri" panose="020F0502020204030204" pitchFamily="34" charset="0"/>
              </a:rPr>
              <a:t>r</a:t>
            </a:r>
            <a:r>
              <a:rPr lang="en-US" sz="4800" b="1" spc="-220" dirty="0">
                <a:solidFill>
                  <a:srgbClr val="339933"/>
                </a:solidFill>
                <a:latin typeface="+mj-lt"/>
                <a:cs typeface="Calibri" panose="020F0502020204030204" pitchFamily="34" charset="0"/>
              </a:rPr>
              <a:t>ession</a:t>
            </a:r>
            <a:endParaRPr lang="en-US" sz="1800" b="1" dirty="0">
              <a:solidFill>
                <a:srgbClr val="339933"/>
              </a:solidFill>
              <a:latin typeface="+mj-lt"/>
              <a:cs typeface="Calibri" panose="020F0502020204030204" pitchFamily="34" charset="0"/>
            </a:endParaRPr>
          </a:p>
          <a:p>
            <a:pPr algn="l"/>
            <a:endParaRPr lang="en-US" dirty="0">
              <a:latin typeface="+mj-lt"/>
              <a:cs typeface="Calibri" panose="020F0502020204030204" pitchFamily="34" charset="0"/>
            </a:endParaRPr>
          </a:p>
        </p:txBody>
      </p:sp>
      <p:sp>
        <p:nvSpPr>
          <p:cNvPr id="7" name="object 23">
            <a:extLst>
              <a:ext uri="{FF2B5EF4-FFF2-40B4-BE49-F238E27FC236}">
                <a16:creationId xmlns:a16="http://schemas.microsoft.com/office/drawing/2014/main" id="{DA086A42-E15D-DD84-44BD-28CEB255ADC2}"/>
              </a:ext>
            </a:extLst>
          </p:cNvPr>
          <p:cNvSpPr/>
          <p:nvPr/>
        </p:nvSpPr>
        <p:spPr>
          <a:xfrm>
            <a:off x="4603573" y="1026992"/>
            <a:ext cx="2863636" cy="5330176"/>
          </a:xfrm>
          <a:custGeom>
            <a:avLst/>
            <a:gdLst/>
            <a:ahLst/>
            <a:cxnLst/>
            <a:rect l="l" t="t" r="r" b="b"/>
            <a:pathLst>
              <a:path w="2298700" h="4826635">
                <a:moveTo>
                  <a:pt x="2068321" y="0"/>
                </a:moveTo>
                <a:lnTo>
                  <a:pt x="229869" y="0"/>
                </a:lnTo>
                <a:lnTo>
                  <a:pt x="183529" y="4668"/>
                </a:lnTo>
                <a:lnTo>
                  <a:pt x="140374" y="18057"/>
                </a:lnTo>
                <a:lnTo>
                  <a:pt x="101327" y="39245"/>
                </a:lnTo>
                <a:lnTo>
                  <a:pt x="67309" y="67310"/>
                </a:lnTo>
                <a:lnTo>
                  <a:pt x="39245" y="101327"/>
                </a:lnTo>
                <a:lnTo>
                  <a:pt x="18057" y="140374"/>
                </a:lnTo>
                <a:lnTo>
                  <a:pt x="4668" y="183529"/>
                </a:lnTo>
                <a:lnTo>
                  <a:pt x="0" y="229870"/>
                </a:lnTo>
                <a:lnTo>
                  <a:pt x="0" y="4596688"/>
                </a:lnTo>
                <a:lnTo>
                  <a:pt x="4668" y="4643004"/>
                </a:lnTo>
                <a:lnTo>
                  <a:pt x="18057" y="4686144"/>
                </a:lnTo>
                <a:lnTo>
                  <a:pt x="39245" y="4725182"/>
                </a:lnTo>
                <a:lnTo>
                  <a:pt x="67309" y="4759194"/>
                </a:lnTo>
                <a:lnTo>
                  <a:pt x="101327" y="4787258"/>
                </a:lnTo>
                <a:lnTo>
                  <a:pt x="140374" y="4808447"/>
                </a:lnTo>
                <a:lnTo>
                  <a:pt x="183529" y="4821838"/>
                </a:lnTo>
                <a:lnTo>
                  <a:pt x="229869" y="4826508"/>
                </a:lnTo>
                <a:lnTo>
                  <a:pt x="2068321" y="4826508"/>
                </a:lnTo>
                <a:lnTo>
                  <a:pt x="2114662" y="4821838"/>
                </a:lnTo>
                <a:lnTo>
                  <a:pt x="2157817" y="4808447"/>
                </a:lnTo>
                <a:lnTo>
                  <a:pt x="2196864" y="4787258"/>
                </a:lnTo>
                <a:lnTo>
                  <a:pt x="2230882" y="4759194"/>
                </a:lnTo>
                <a:lnTo>
                  <a:pt x="2258946" y="4725182"/>
                </a:lnTo>
                <a:lnTo>
                  <a:pt x="2280134" y="4686144"/>
                </a:lnTo>
                <a:lnTo>
                  <a:pt x="2293523" y="4643004"/>
                </a:lnTo>
                <a:lnTo>
                  <a:pt x="2298192" y="4596688"/>
                </a:lnTo>
                <a:lnTo>
                  <a:pt x="2298192" y="229870"/>
                </a:lnTo>
                <a:lnTo>
                  <a:pt x="2293523" y="183529"/>
                </a:lnTo>
                <a:lnTo>
                  <a:pt x="2280134" y="140374"/>
                </a:lnTo>
                <a:lnTo>
                  <a:pt x="2258946" y="101327"/>
                </a:lnTo>
                <a:lnTo>
                  <a:pt x="2230882" y="67310"/>
                </a:lnTo>
                <a:lnTo>
                  <a:pt x="2196864" y="39245"/>
                </a:lnTo>
                <a:lnTo>
                  <a:pt x="2157817" y="18057"/>
                </a:lnTo>
                <a:lnTo>
                  <a:pt x="2114662" y="4668"/>
                </a:lnTo>
                <a:lnTo>
                  <a:pt x="2068321" y="0"/>
                </a:lnTo>
                <a:close/>
              </a:path>
            </a:pathLst>
          </a:custGeom>
          <a:solidFill>
            <a:srgbClr val="EECFCC"/>
          </a:solidFill>
        </p:spPr>
        <p:txBody>
          <a:bodyPr wrap="square" lIns="0" tIns="0" rIns="0" bIns="0" rtlCol="0"/>
          <a:lstStyle/>
          <a:p>
            <a:endParaRPr>
              <a:latin typeface="+mj-lt"/>
              <a:cs typeface="Calibri" panose="020F0502020204030204" pitchFamily="34" charset="0"/>
            </a:endParaRPr>
          </a:p>
        </p:txBody>
      </p:sp>
      <p:sp>
        <p:nvSpPr>
          <p:cNvPr id="8" name="object 5">
            <a:extLst>
              <a:ext uri="{FF2B5EF4-FFF2-40B4-BE49-F238E27FC236}">
                <a16:creationId xmlns:a16="http://schemas.microsoft.com/office/drawing/2014/main" id="{7F470287-8851-83BF-DB3A-BB779DE76C1E}"/>
              </a:ext>
            </a:extLst>
          </p:cNvPr>
          <p:cNvSpPr/>
          <p:nvPr/>
        </p:nvSpPr>
        <p:spPr>
          <a:xfrm>
            <a:off x="1325997" y="1011368"/>
            <a:ext cx="2980833" cy="5345800"/>
          </a:xfrm>
          <a:custGeom>
            <a:avLst/>
            <a:gdLst/>
            <a:ahLst/>
            <a:cxnLst/>
            <a:rect l="l" t="t" r="r" b="b"/>
            <a:pathLst>
              <a:path w="2296795" h="4826635">
                <a:moveTo>
                  <a:pt x="2067052" y="0"/>
                </a:moveTo>
                <a:lnTo>
                  <a:pt x="229666" y="0"/>
                </a:lnTo>
                <a:lnTo>
                  <a:pt x="183379" y="4667"/>
                </a:lnTo>
                <a:lnTo>
                  <a:pt x="140267" y="18053"/>
                </a:lnTo>
                <a:lnTo>
                  <a:pt x="101255" y="39232"/>
                </a:lnTo>
                <a:lnTo>
                  <a:pt x="67265" y="67278"/>
                </a:lnTo>
                <a:lnTo>
                  <a:pt x="39221" y="101265"/>
                </a:lnTo>
                <a:lnTo>
                  <a:pt x="18047" y="140267"/>
                </a:lnTo>
                <a:lnTo>
                  <a:pt x="4665" y="183359"/>
                </a:lnTo>
                <a:lnTo>
                  <a:pt x="0" y="229615"/>
                </a:lnTo>
                <a:lnTo>
                  <a:pt x="0" y="4596841"/>
                </a:lnTo>
                <a:lnTo>
                  <a:pt x="4665" y="4643128"/>
                </a:lnTo>
                <a:lnTo>
                  <a:pt x="18047" y="4686240"/>
                </a:lnTo>
                <a:lnTo>
                  <a:pt x="39221" y="4725252"/>
                </a:lnTo>
                <a:lnTo>
                  <a:pt x="67265" y="4759242"/>
                </a:lnTo>
                <a:lnTo>
                  <a:pt x="101255" y="4787286"/>
                </a:lnTo>
                <a:lnTo>
                  <a:pt x="140267" y="4808460"/>
                </a:lnTo>
                <a:lnTo>
                  <a:pt x="183379" y="4821842"/>
                </a:lnTo>
                <a:lnTo>
                  <a:pt x="229666" y="4826508"/>
                </a:lnTo>
                <a:lnTo>
                  <a:pt x="2067052" y="4826508"/>
                </a:lnTo>
                <a:lnTo>
                  <a:pt x="2113308" y="4821842"/>
                </a:lnTo>
                <a:lnTo>
                  <a:pt x="2156400" y="4808460"/>
                </a:lnTo>
                <a:lnTo>
                  <a:pt x="2195402" y="4787286"/>
                </a:lnTo>
                <a:lnTo>
                  <a:pt x="2229389" y="4759242"/>
                </a:lnTo>
                <a:lnTo>
                  <a:pt x="2257435" y="4725252"/>
                </a:lnTo>
                <a:lnTo>
                  <a:pt x="2278614" y="4686240"/>
                </a:lnTo>
                <a:lnTo>
                  <a:pt x="2292000" y="4643128"/>
                </a:lnTo>
                <a:lnTo>
                  <a:pt x="2296668" y="4596841"/>
                </a:lnTo>
                <a:lnTo>
                  <a:pt x="2296668" y="229615"/>
                </a:lnTo>
                <a:lnTo>
                  <a:pt x="2292000" y="183359"/>
                </a:lnTo>
                <a:lnTo>
                  <a:pt x="2278614" y="140267"/>
                </a:lnTo>
                <a:lnTo>
                  <a:pt x="2257435" y="101265"/>
                </a:lnTo>
                <a:lnTo>
                  <a:pt x="2229389" y="67278"/>
                </a:lnTo>
                <a:lnTo>
                  <a:pt x="2195402" y="39232"/>
                </a:lnTo>
                <a:lnTo>
                  <a:pt x="2156400" y="18053"/>
                </a:lnTo>
                <a:lnTo>
                  <a:pt x="2113308" y="4667"/>
                </a:lnTo>
                <a:lnTo>
                  <a:pt x="2067052" y="0"/>
                </a:lnTo>
                <a:close/>
              </a:path>
            </a:pathLst>
          </a:custGeom>
          <a:solidFill>
            <a:srgbClr val="EECFCC"/>
          </a:solidFill>
        </p:spPr>
        <p:txBody>
          <a:bodyPr wrap="square" lIns="0" tIns="0" rIns="0" bIns="0" rtlCol="0"/>
          <a:lstStyle/>
          <a:p>
            <a:endParaRPr dirty="0">
              <a:latin typeface="+mj-lt"/>
              <a:cs typeface="Calibri" panose="020F0502020204030204" pitchFamily="34" charset="0"/>
            </a:endParaRPr>
          </a:p>
        </p:txBody>
      </p:sp>
      <p:sp>
        <p:nvSpPr>
          <p:cNvPr id="9" name="object 5">
            <a:extLst>
              <a:ext uri="{FF2B5EF4-FFF2-40B4-BE49-F238E27FC236}">
                <a16:creationId xmlns:a16="http://schemas.microsoft.com/office/drawing/2014/main" id="{97FF8A0E-6F8A-649C-70B7-B04272AE9305}"/>
              </a:ext>
            </a:extLst>
          </p:cNvPr>
          <p:cNvSpPr/>
          <p:nvPr/>
        </p:nvSpPr>
        <p:spPr>
          <a:xfrm>
            <a:off x="7788458" y="1081392"/>
            <a:ext cx="2863636" cy="5303235"/>
          </a:xfrm>
          <a:custGeom>
            <a:avLst/>
            <a:gdLst/>
            <a:ahLst/>
            <a:cxnLst/>
            <a:rect l="l" t="t" r="r" b="b"/>
            <a:pathLst>
              <a:path w="2296795" h="4826635">
                <a:moveTo>
                  <a:pt x="2067052" y="0"/>
                </a:moveTo>
                <a:lnTo>
                  <a:pt x="229666" y="0"/>
                </a:lnTo>
                <a:lnTo>
                  <a:pt x="183379" y="4667"/>
                </a:lnTo>
                <a:lnTo>
                  <a:pt x="140267" y="18053"/>
                </a:lnTo>
                <a:lnTo>
                  <a:pt x="101255" y="39232"/>
                </a:lnTo>
                <a:lnTo>
                  <a:pt x="67265" y="67278"/>
                </a:lnTo>
                <a:lnTo>
                  <a:pt x="39221" y="101265"/>
                </a:lnTo>
                <a:lnTo>
                  <a:pt x="18047" y="140267"/>
                </a:lnTo>
                <a:lnTo>
                  <a:pt x="4665" y="183359"/>
                </a:lnTo>
                <a:lnTo>
                  <a:pt x="0" y="229615"/>
                </a:lnTo>
                <a:lnTo>
                  <a:pt x="0" y="4596841"/>
                </a:lnTo>
                <a:lnTo>
                  <a:pt x="4665" y="4643128"/>
                </a:lnTo>
                <a:lnTo>
                  <a:pt x="18047" y="4686240"/>
                </a:lnTo>
                <a:lnTo>
                  <a:pt x="39221" y="4725252"/>
                </a:lnTo>
                <a:lnTo>
                  <a:pt x="67265" y="4759242"/>
                </a:lnTo>
                <a:lnTo>
                  <a:pt x="101255" y="4787286"/>
                </a:lnTo>
                <a:lnTo>
                  <a:pt x="140267" y="4808460"/>
                </a:lnTo>
                <a:lnTo>
                  <a:pt x="183379" y="4821842"/>
                </a:lnTo>
                <a:lnTo>
                  <a:pt x="229666" y="4826508"/>
                </a:lnTo>
                <a:lnTo>
                  <a:pt x="2067052" y="4826508"/>
                </a:lnTo>
                <a:lnTo>
                  <a:pt x="2113308" y="4821842"/>
                </a:lnTo>
                <a:lnTo>
                  <a:pt x="2156400" y="4808460"/>
                </a:lnTo>
                <a:lnTo>
                  <a:pt x="2195402" y="4787286"/>
                </a:lnTo>
                <a:lnTo>
                  <a:pt x="2229389" y="4759242"/>
                </a:lnTo>
                <a:lnTo>
                  <a:pt x="2257435" y="4725252"/>
                </a:lnTo>
                <a:lnTo>
                  <a:pt x="2278614" y="4686240"/>
                </a:lnTo>
                <a:lnTo>
                  <a:pt x="2292000" y="4643128"/>
                </a:lnTo>
                <a:lnTo>
                  <a:pt x="2296668" y="4596841"/>
                </a:lnTo>
                <a:lnTo>
                  <a:pt x="2296668" y="229615"/>
                </a:lnTo>
                <a:lnTo>
                  <a:pt x="2292000" y="183359"/>
                </a:lnTo>
                <a:lnTo>
                  <a:pt x="2278614" y="140267"/>
                </a:lnTo>
                <a:lnTo>
                  <a:pt x="2257435" y="101265"/>
                </a:lnTo>
                <a:lnTo>
                  <a:pt x="2229389" y="67278"/>
                </a:lnTo>
                <a:lnTo>
                  <a:pt x="2195402" y="39232"/>
                </a:lnTo>
                <a:lnTo>
                  <a:pt x="2156400" y="18053"/>
                </a:lnTo>
                <a:lnTo>
                  <a:pt x="2113308" y="4667"/>
                </a:lnTo>
                <a:lnTo>
                  <a:pt x="2067052" y="0"/>
                </a:lnTo>
                <a:close/>
              </a:path>
            </a:pathLst>
          </a:custGeom>
          <a:solidFill>
            <a:srgbClr val="EECFCC"/>
          </a:solidFill>
        </p:spPr>
        <p:txBody>
          <a:bodyPr wrap="square" lIns="0" tIns="0" rIns="0" bIns="0" rtlCol="0"/>
          <a:lstStyle/>
          <a:p>
            <a:endParaRPr dirty="0">
              <a:latin typeface="+mj-lt"/>
              <a:cs typeface="Calibri" panose="020F0502020204030204" pitchFamily="34" charset="0"/>
            </a:endParaRPr>
          </a:p>
        </p:txBody>
      </p:sp>
      <p:sp>
        <p:nvSpPr>
          <p:cNvPr id="10" name="object 6">
            <a:extLst>
              <a:ext uri="{FF2B5EF4-FFF2-40B4-BE49-F238E27FC236}">
                <a16:creationId xmlns:a16="http://schemas.microsoft.com/office/drawing/2014/main" id="{35364609-EDEF-8025-CDC1-4C8AF5C43644}"/>
              </a:ext>
            </a:extLst>
          </p:cNvPr>
          <p:cNvSpPr txBox="1"/>
          <p:nvPr/>
        </p:nvSpPr>
        <p:spPr>
          <a:xfrm>
            <a:off x="1875406" y="1452272"/>
            <a:ext cx="2054225" cy="474489"/>
          </a:xfrm>
          <a:prstGeom prst="rect">
            <a:avLst/>
          </a:prstGeom>
        </p:spPr>
        <p:txBody>
          <a:bodyPr vert="horz" wrap="square" lIns="0" tIns="12700" rIns="0" bIns="0" rtlCol="0">
            <a:spAutoFit/>
          </a:bodyPr>
          <a:lstStyle/>
          <a:p>
            <a:pPr marL="12700">
              <a:lnSpc>
                <a:spcPct val="100000"/>
              </a:lnSpc>
              <a:spcBef>
                <a:spcPts val="100"/>
              </a:spcBef>
            </a:pPr>
            <a:r>
              <a:rPr sz="3000" spc="-130" dirty="0">
                <a:latin typeface="+mj-lt"/>
                <a:cs typeface="Calibri" panose="020F0502020204030204" pitchFamily="34" charset="0"/>
              </a:rPr>
              <a:t>Characteristics</a:t>
            </a:r>
            <a:endParaRPr sz="3000" dirty="0">
              <a:latin typeface="+mj-lt"/>
              <a:cs typeface="Calibri" panose="020F0502020204030204" pitchFamily="34" charset="0"/>
            </a:endParaRPr>
          </a:p>
        </p:txBody>
      </p:sp>
      <p:sp>
        <p:nvSpPr>
          <p:cNvPr id="11" name="object 24">
            <a:extLst>
              <a:ext uri="{FF2B5EF4-FFF2-40B4-BE49-F238E27FC236}">
                <a16:creationId xmlns:a16="http://schemas.microsoft.com/office/drawing/2014/main" id="{765773D8-F85F-28F7-F778-3ED9C49D96A1}"/>
              </a:ext>
            </a:extLst>
          </p:cNvPr>
          <p:cNvSpPr txBox="1"/>
          <p:nvPr/>
        </p:nvSpPr>
        <p:spPr>
          <a:xfrm>
            <a:off x="5246025" y="1085181"/>
            <a:ext cx="1528445" cy="884858"/>
          </a:xfrm>
          <a:prstGeom prst="rect">
            <a:avLst/>
          </a:prstGeom>
        </p:spPr>
        <p:txBody>
          <a:bodyPr vert="horz" wrap="square" lIns="0" tIns="12700" rIns="0" bIns="0" rtlCol="0">
            <a:spAutoFit/>
          </a:bodyPr>
          <a:lstStyle/>
          <a:p>
            <a:pPr marL="1905" algn="ctr">
              <a:lnSpc>
                <a:spcPts val="3350"/>
              </a:lnSpc>
              <a:spcBef>
                <a:spcPts val="100"/>
              </a:spcBef>
            </a:pPr>
            <a:r>
              <a:rPr sz="3000" spc="-245" dirty="0">
                <a:latin typeface="+mj-lt"/>
                <a:cs typeface="Calibri" panose="020F0502020204030204" pitchFamily="34" charset="0"/>
              </a:rPr>
              <a:t>OLS</a:t>
            </a:r>
            <a:endParaRPr sz="3000" dirty="0">
              <a:latin typeface="+mj-lt"/>
              <a:cs typeface="Calibri" panose="020F0502020204030204" pitchFamily="34" charset="0"/>
            </a:endParaRPr>
          </a:p>
          <a:p>
            <a:pPr algn="ctr">
              <a:lnSpc>
                <a:spcPts val="3350"/>
              </a:lnSpc>
            </a:pPr>
            <a:r>
              <a:rPr sz="3000" spc="-155" dirty="0">
                <a:latin typeface="+mj-lt"/>
                <a:cs typeface="Calibri" panose="020F0502020204030204" pitchFamily="34" charset="0"/>
              </a:rPr>
              <a:t>Regression</a:t>
            </a:r>
            <a:endParaRPr sz="3000" dirty="0">
              <a:latin typeface="+mj-lt"/>
              <a:cs typeface="Calibri" panose="020F0502020204030204" pitchFamily="34" charset="0"/>
            </a:endParaRPr>
          </a:p>
        </p:txBody>
      </p:sp>
      <p:sp>
        <p:nvSpPr>
          <p:cNvPr id="12" name="object 42">
            <a:extLst>
              <a:ext uri="{FF2B5EF4-FFF2-40B4-BE49-F238E27FC236}">
                <a16:creationId xmlns:a16="http://schemas.microsoft.com/office/drawing/2014/main" id="{3C77CA2B-8CC5-0A09-0AD2-A8947657E799}"/>
              </a:ext>
            </a:extLst>
          </p:cNvPr>
          <p:cNvSpPr txBox="1"/>
          <p:nvPr/>
        </p:nvSpPr>
        <p:spPr>
          <a:xfrm>
            <a:off x="8439617" y="1085181"/>
            <a:ext cx="1528445" cy="874598"/>
          </a:xfrm>
          <a:prstGeom prst="rect">
            <a:avLst/>
          </a:prstGeom>
        </p:spPr>
        <p:txBody>
          <a:bodyPr vert="horz" wrap="square" lIns="0" tIns="78740" rIns="0" bIns="0" rtlCol="0">
            <a:spAutoFit/>
          </a:bodyPr>
          <a:lstStyle/>
          <a:p>
            <a:pPr marL="12700" marR="5080" indent="149225">
              <a:lnSpc>
                <a:spcPts val="3100"/>
              </a:lnSpc>
              <a:spcBef>
                <a:spcPts val="620"/>
              </a:spcBef>
            </a:pPr>
            <a:r>
              <a:rPr sz="3000" spc="-110" dirty="0">
                <a:latin typeface="+mj-lt"/>
                <a:cs typeface="Calibri" panose="020F0502020204030204" pitchFamily="34" charset="0"/>
              </a:rPr>
              <a:t>Quantile </a:t>
            </a:r>
            <a:r>
              <a:rPr sz="3000" spc="-105" dirty="0">
                <a:latin typeface="+mj-lt"/>
                <a:cs typeface="Calibri" panose="020F0502020204030204" pitchFamily="34" charset="0"/>
              </a:rPr>
              <a:t> </a:t>
            </a:r>
            <a:r>
              <a:rPr sz="3000" spc="-210" dirty="0">
                <a:latin typeface="+mj-lt"/>
                <a:cs typeface="Calibri" panose="020F0502020204030204" pitchFamily="34" charset="0"/>
              </a:rPr>
              <a:t>Re</a:t>
            </a:r>
            <a:r>
              <a:rPr sz="3000" spc="-135" dirty="0">
                <a:latin typeface="+mj-lt"/>
                <a:cs typeface="Calibri" panose="020F0502020204030204" pitchFamily="34" charset="0"/>
              </a:rPr>
              <a:t>g</a:t>
            </a:r>
            <a:r>
              <a:rPr sz="3000" spc="5" dirty="0">
                <a:latin typeface="+mj-lt"/>
                <a:cs typeface="Calibri" panose="020F0502020204030204" pitchFamily="34" charset="0"/>
              </a:rPr>
              <a:t>r</a:t>
            </a:r>
            <a:r>
              <a:rPr sz="3000" spc="-185" dirty="0">
                <a:latin typeface="+mj-lt"/>
                <a:cs typeface="Calibri" panose="020F0502020204030204" pitchFamily="34" charset="0"/>
              </a:rPr>
              <a:t>e</a:t>
            </a:r>
            <a:r>
              <a:rPr sz="3000" spc="-175" dirty="0">
                <a:latin typeface="+mj-lt"/>
                <a:cs typeface="Calibri" panose="020F0502020204030204" pitchFamily="34" charset="0"/>
              </a:rPr>
              <a:t>s</a:t>
            </a:r>
            <a:r>
              <a:rPr sz="3000" spc="-160" dirty="0">
                <a:latin typeface="+mj-lt"/>
                <a:cs typeface="Calibri" panose="020F0502020204030204" pitchFamily="34" charset="0"/>
              </a:rPr>
              <a:t>sion</a:t>
            </a:r>
            <a:endParaRPr sz="3000" dirty="0">
              <a:latin typeface="+mj-lt"/>
              <a:cs typeface="Calibri" panose="020F0502020204030204" pitchFamily="34" charset="0"/>
            </a:endParaRPr>
          </a:p>
        </p:txBody>
      </p:sp>
      <p:grpSp>
        <p:nvGrpSpPr>
          <p:cNvPr id="13" name="object 7">
            <a:extLst>
              <a:ext uri="{FF2B5EF4-FFF2-40B4-BE49-F238E27FC236}">
                <a16:creationId xmlns:a16="http://schemas.microsoft.com/office/drawing/2014/main" id="{06049C7A-048F-2E36-8B81-BBD4BAC4DC16}"/>
              </a:ext>
            </a:extLst>
          </p:cNvPr>
          <p:cNvGrpSpPr/>
          <p:nvPr/>
        </p:nvGrpSpPr>
        <p:grpSpPr>
          <a:xfrm>
            <a:off x="1684336" y="2163817"/>
            <a:ext cx="2402354" cy="840663"/>
            <a:chOff x="985774" y="2657601"/>
            <a:chExt cx="1851025" cy="715645"/>
          </a:xfrm>
        </p:grpSpPr>
        <p:sp>
          <p:nvSpPr>
            <p:cNvPr id="14" name="object 8">
              <a:extLst>
                <a:ext uri="{FF2B5EF4-FFF2-40B4-BE49-F238E27FC236}">
                  <a16:creationId xmlns:a16="http://schemas.microsoft.com/office/drawing/2014/main" id="{EBCB568B-3713-3430-8397-C2675EAC41B7}"/>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15" name="object 9">
              <a:extLst>
                <a:ext uri="{FF2B5EF4-FFF2-40B4-BE49-F238E27FC236}">
                  <a16:creationId xmlns:a16="http://schemas.microsoft.com/office/drawing/2014/main" id="{B4224977-61F2-B992-57BF-7942A1095EA3}"/>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sp>
        <p:nvSpPr>
          <p:cNvPr id="56" name="TextBox 55">
            <a:extLst>
              <a:ext uri="{FF2B5EF4-FFF2-40B4-BE49-F238E27FC236}">
                <a16:creationId xmlns:a16="http://schemas.microsoft.com/office/drawing/2014/main" id="{69F14301-8D5C-892B-78EF-219379C6303C}"/>
              </a:ext>
            </a:extLst>
          </p:cNvPr>
          <p:cNvSpPr txBox="1"/>
          <p:nvPr/>
        </p:nvSpPr>
        <p:spPr>
          <a:xfrm>
            <a:off x="1700817" y="2200078"/>
            <a:ext cx="2493458" cy="738664"/>
          </a:xfrm>
          <a:prstGeom prst="rect">
            <a:avLst/>
          </a:prstGeom>
          <a:noFill/>
        </p:spPr>
        <p:txBody>
          <a:bodyPr wrap="square">
            <a:spAutoFit/>
          </a:bodyPr>
          <a:lstStyle/>
          <a:p>
            <a:pPr marL="394970" marR="5080" indent="-382905">
              <a:spcBef>
                <a:spcPts val="350"/>
              </a:spcBef>
            </a:pPr>
            <a:r>
              <a:rPr lang="en-US" sz="2100" spc="-180" dirty="0">
                <a:solidFill>
                  <a:schemeClr val="bg1"/>
                </a:solidFill>
                <a:latin typeface="+mj-lt"/>
                <a:cs typeface="Calibri" panose="020F0502020204030204" pitchFamily="34" charset="0"/>
              </a:rPr>
              <a:t>A</a:t>
            </a:r>
            <a:r>
              <a:rPr lang="en-US" sz="2100" spc="-110" dirty="0">
                <a:solidFill>
                  <a:schemeClr val="bg1"/>
                </a:solidFill>
                <a:latin typeface="+mj-lt"/>
                <a:cs typeface="Calibri" panose="020F0502020204030204" pitchFamily="34" charset="0"/>
              </a:rPr>
              <a:t>ss</a:t>
            </a:r>
            <a:r>
              <a:rPr lang="en-US" sz="2100" spc="-60" dirty="0">
                <a:solidFill>
                  <a:schemeClr val="bg1"/>
                </a:solidFill>
                <a:latin typeface="+mj-lt"/>
                <a:cs typeface="Calibri" panose="020F0502020204030204" pitchFamily="34" charset="0"/>
              </a:rPr>
              <a:t>u</a:t>
            </a:r>
            <a:r>
              <a:rPr lang="en-US" sz="2100" spc="-90" dirty="0">
                <a:solidFill>
                  <a:schemeClr val="bg1"/>
                </a:solidFill>
                <a:latin typeface="+mj-lt"/>
                <a:cs typeface="Calibri" panose="020F0502020204030204" pitchFamily="34" charset="0"/>
              </a:rPr>
              <a:t>m</a:t>
            </a:r>
            <a:r>
              <a:rPr lang="en-US" sz="2100" spc="-60" dirty="0">
                <a:solidFill>
                  <a:schemeClr val="bg1"/>
                </a:solidFill>
                <a:latin typeface="+mj-lt"/>
                <a:cs typeface="Calibri" panose="020F0502020204030204" pitchFamily="34" charset="0"/>
              </a:rPr>
              <a:t>ed </a:t>
            </a:r>
            <a:r>
              <a:rPr lang="en-US" sz="2100" spc="-90" dirty="0">
                <a:solidFill>
                  <a:schemeClr val="bg1"/>
                </a:solidFill>
                <a:latin typeface="+mj-lt"/>
                <a:cs typeface="Calibri" panose="020F0502020204030204" pitchFamily="34" charset="0"/>
              </a:rPr>
              <a:t>Di</a:t>
            </a:r>
            <a:r>
              <a:rPr lang="en-US" sz="2100" spc="-65" dirty="0">
                <a:solidFill>
                  <a:schemeClr val="bg1"/>
                </a:solidFill>
                <a:latin typeface="+mj-lt"/>
                <a:cs typeface="Calibri" panose="020F0502020204030204" pitchFamily="34" charset="0"/>
              </a:rPr>
              <a:t>s</a:t>
            </a:r>
            <a:r>
              <a:rPr lang="en-US" sz="2100" spc="15" dirty="0">
                <a:solidFill>
                  <a:schemeClr val="bg1"/>
                </a:solidFill>
                <a:latin typeface="+mj-lt"/>
                <a:cs typeface="Calibri" panose="020F0502020204030204" pitchFamily="34" charset="0"/>
              </a:rPr>
              <a:t>t</a:t>
            </a:r>
            <a:r>
              <a:rPr lang="en-US" sz="2100" spc="35" dirty="0">
                <a:solidFill>
                  <a:schemeClr val="bg1"/>
                </a:solidFill>
                <a:latin typeface="+mj-lt"/>
                <a:cs typeface="Calibri" panose="020F0502020204030204" pitchFamily="34" charset="0"/>
              </a:rPr>
              <a:t>r</a:t>
            </a:r>
            <a:r>
              <a:rPr lang="en-US" sz="2100" spc="-50" dirty="0">
                <a:solidFill>
                  <a:schemeClr val="bg1"/>
                </a:solidFill>
                <a:latin typeface="+mj-lt"/>
                <a:cs typeface="Calibri" panose="020F0502020204030204" pitchFamily="34" charset="0"/>
              </a:rPr>
              <a:t>i</a:t>
            </a:r>
            <a:r>
              <a:rPr lang="en-US" sz="2100" spc="-105" dirty="0">
                <a:solidFill>
                  <a:schemeClr val="bg1"/>
                </a:solidFill>
                <a:latin typeface="+mj-lt"/>
                <a:cs typeface="Calibri" panose="020F0502020204030204" pitchFamily="34" charset="0"/>
              </a:rPr>
              <a:t>b</a:t>
            </a:r>
            <a:r>
              <a:rPr lang="en-US" sz="2100" spc="-60" dirty="0">
                <a:solidFill>
                  <a:schemeClr val="bg1"/>
                </a:solidFill>
                <a:latin typeface="+mj-lt"/>
                <a:cs typeface="Calibri" panose="020F0502020204030204" pitchFamily="34" charset="0"/>
              </a:rPr>
              <a:t>u</a:t>
            </a:r>
            <a:r>
              <a:rPr lang="en-US" sz="2100" spc="-35" dirty="0">
                <a:solidFill>
                  <a:schemeClr val="bg1"/>
                </a:solidFill>
                <a:latin typeface="+mj-lt"/>
                <a:cs typeface="Calibri" panose="020F0502020204030204" pitchFamily="34" charset="0"/>
              </a:rPr>
              <a:t>tio</a:t>
            </a:r>
            <a:r>
              <a:rPr lang="en-US" sz="2100" spc="-40" dirty="0">
                <a:solidFill>
                  <a:schemeClr val="bg1"/>
                </a:solidFill>
                <a:latin typeface="+mj-lt"/>
                <a:cs typeface="Calibri" panose="020F0502020204030204" pitchFamily="34" charset="0"/>
              </a:rPr>
              <a:t>n  </a:t>
            </a:r>
            <a:r>
              <a:rPr lang="en-US" sz="2100" spc="-114" dirty="0">
                <a:solidFill>
                  <a:schemeClr val="bg1"/>
                </a:solidFill>
                <a:latin typeface="+mj-lt"/>
                <a:cs typeface="Calibri" panose="020F0502020204030204" pitchFamily="34" charset="0"/>
              </a:rPr>
              <a:t>f</a:t>
            </a:r>
            <a:r>
              <a:rPr lang="en-US" sz="2100" spc="-60" dirty="0">
                <a:solidFill>
                  <a:schemeClr val="bg1"/>
                </a:solidFill>
                <a:latin typeface="+mj-lt"/>
                <a:cs typeface="Calibri" panose="020F0502020204030204" pitchFamily="34" charset="0"/>
              </a:rPr>
              <a:t>o</a:t>
            </a:r>
            <a:r>
              <a:rPr lang="en-US" sz="2100" spc="15" dirty="0">
                <a:solidFill>
                  <a:schemeClr val="bg1"/>
                </a:solidFill>
                <a:latin typeface="+mj-lt"/>
                <a:cs typeface="Calibri" panose="020F0502020204030204" pitchFamily="34" charset="0"/>
              </a:rPr>
              <a:t>r</a:t>
            </a:r>
            <a:r>
              <a:rPr lang="en-US" sz="2100" spc="-45" dirty="0">
                <a:solidFill>
                  <a:schemeClr val="bg1"/>
                </a:solidFill>
                <a:latin typeface="+mj-lt"/>
                <a:cs typeface="Calibri" panose="020F0502020204030204" pitchFamily="34" charset="0"/>
              </a:rPr>
              <a:t> </a:t>
            </a:r>
            <a:r>
              <a:rPr lang="en-US" sz="2100" spc="-80" dirty="0">
                <a:solidFill>
                  <a:schemeClr val="bg1"/>
                </a:solidFill>
                <a:latin typeface="+mj-lt"/>
                <a:cs typeface="Calibri" panose="020F0502020204030204" pitchFamily="34" charset="0"/>
              </a:rPr>
              <a:t>E</a:t>
            </a:r>
            <a:r>
              <a:rPr lang="en-US" sz="2100" spc="-25" dirty="0">
                <a:solidFill>
                  <a:schemeClr val="bg1"/>
                </a:solidFill>
                <a:latin typeface="+mj-lt"/>
                <a:cs typeface="Calibri" panose="020F0502020204030204" pitchFamily="34" charset="0"/>
              </a:rPr>
              <a:t>r</a:t>
            </a:r>
            <a:r>
              <a:rPr lang="en-US" sz="2100" spc="-5" dirty="0">
                <a:solidFill>
                  <a:schemeClr val="bg1"/>
                </a:solidFill>
                <a:latin typeface="+mj-lt"/>
                <a:cs typeface="Calibri" panose="020F0502020204030204" pitchFamily="34" charset="0"/>
              </a:rPr>
              <a:t>r</a:t>
            </a:r>
            <a:r>
              <a:rPr lang="en-US" sz="2100" spc="-60" dirty="0">
                <a:solidFill>
                  <a:schemeClr val="bg1"/>
                </a:solidFill>
                <a:latin typeface="+mj-lt"/>
                <a:cs typeface="Calibri" panose="020F0502020204030204" pitchFamily="34" charset="0"/>
              </a:rPr>
              <a:t>o</a:t>
            </a:r>
            <a:r>
              <a:rPr lang="en-US" sz="2100" spc="30" dirty="0">
                <a:solidFill>
                  <a:schemeClr val="bg1"/>
                </a:solidFill>
                <a:latin typeface="+mj-lt"/>
                <a:cs typeface="Calibri" panose="020F0502020204030204" pitchFamily="34" charset="0"/>
              </a:rPr>
              <a:t>r</a:t>
            </a:r>
            <a:r>
              <a:rPr lang="en-US" sz="2100" spc="-110" dirty="0">
                <a:solidFill>
                  <a:schemeClr val="bg1"/>
                </a:solidFill>
                <a:latin typeface="+mj-lt"/>
                <a:cs typeface="Calibri" panose="020F0502020204030204" pitchFamily="34" charset="0"/>
              </a:rPr>
              <a:t>s</a:t>
            </a:r>
            <a:endParaRPr lang="en-US" sz="2100" dirty="0">
              <a:solidFill>
                <a:schemeClr val="bg1"/>
              </a:solidFill>
              <a:latin typeface="+mj-lt"/>
              <a:cs typeface="Calibri" panose="020F0502020204030204" pitchFamily="34" charset="0"/>
            </a:endParaRPr>
          </a:p>
        </p:txBody>
      </p:sp>
      <p:grpSp>
        <p:nvGrpSpPr>
          <p:cNvPr id="66" name="object 7">
            <a:extLst>
              <a:ext uri="{FF2B5EF4-FFF2-40B4-BE49-F238E27FC236}">
                <a16:creationId xmlns:a16="http://schemas.microsoft.com/office/drawing/2014/main" id="{D4628FD1-F89D-094C-732C-1F0225F12493}"/>
              </a:ext>
            </a:extLst>
          </p:cNvPr>
          <p:cNvGrpSpPr/>
          <p:nvPr/>
        </p:nvGrpSpPr>
        <p:grpSpPr>
          <a:xfrm>
            <a:off x="4792586" y="2246354"/>
            <a:ext cx="2402354" cy="840663"/>
            <a:chOff x="985774" y="2657601"/>
            <a:chExt cx="1851025" cy="715645"/>
          </a:xfrm>
        </p:grpSpPr>
        <p:sp>
          <p:nvSpPr>
            <p:cNvPr id="67" name="object 8">
              <a:extLst>
                <a:ext uri="{FF2B5EF4-FFF2-40B4-BE49-F238E27FC236}">
                  <a16:creationId xmlns:a16="http://schemas.microsoft.com/office/drawing/2014/main" id="{182A32FF-52C1-6E03-242A-9EF1670ED017}"/>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68" name="object 9">
              <a:extLst>
                <a:ext uri="{FF2B5EF4-FFF2-40B4-BE49-F238E27FC236}">
                  <a16:creationId xmlns:a16="http://schemas.microsoft.com/office/drawing/2014/main" id="{687EC76B-1EE0-2938-7E28-0938337E40D5}"/>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69" name="object 7">
            <a:extLst>
              <a:ext uri="{FF2B5EF4-FFF2-40B4-BE49-F238E27FC236}">
                <a16:creationId xmlns:a16="http://schemas.microsoft.com/office/drawing/2014/main" id="{E8E1CEB2-00F6-7A48-F233-F0602101EE02}"/>
              </a:ext>
            </a:extLst>
          </p:cNvPr>
          <p:cNvGrpSpPr/>
          <p:nvPr/>
        </p:nvGrpSpPr>
        <p:grpSpPr>
          <a:xfrm>
            <a:off x="1684335" y="3204249"/>
            <a:ext cx="2402354" cy="840663"/>
            <a:chOff x="985774" y="2657601"/>
            <a:chExt cx="1851025" cy="715645"/>
          </a:xfrm>
        </p:grpSpPr>
        <p:sp>
          <p:nvSpPr>
            <p:cNvPr id="70" name="object 8">
              <a:extLst>
                <a:ext uri="{FF2B5EF4-FFF2-40B4-BE49-F238E27FC236}">
                  <a16:creationId xmlns:a16="http://schemas.microsoft.com/office/drawing/2014/main" id="{ECF62E95-D894-1D12-E7B4-F1F4B98794EA}"/>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71" name="object 9">
              <a:extLst>
                <a:ext uri="{FF2B5EF4-FFF2-40B4-BE49-F238E27FC236}">
                  <a16:creationId xmlns:a16="http://schemas.microsoft.com/office/drawing/2014/main" id="{290FC417-C1BD-EC84-1763-78974ABC31BB}"/>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72" name="object 7">
            <a:extLst>
              <a:ext uri="{FF2B5EF4-FFF2-40B4-BE49-F238E27FC236}">
                <a16:creationId xmlns:a16="http://schemas.microsoft.com/office/drawing/2014/main" id="{290D324A-606E-FD98-CD33-33F3A3127409}"/>
              </a:ext>
            </a:extLst>
          </p:cNvPr>
          <p:cNvGrpSpPr/>
          <p:nvPr/>
        </p:nvGrpSpPr>
        <p:grpSpPr>
          <a:xfrm>
            <a:off x="1692576" y="4240415"/>
            <a:ext cx="2402354" cy="840663"/>
            <a:chOff x="985774" y="2657601"/>
            <a:chExt cx="1851025" cy="715645"/>
          </a:xfrm>
        </p:grpSpPr>
        <p:sp>
          <p:nvSpPr>
            <p:cNvPr id="73" name="object 8">
              <a:extLst>
                <a:ext uri="{FF2B5EF4-FFF2-40B4-BE49-F238E27FC236}">
                  <a16:creationId xmlns:a16="http://schemas.microsoft.com/office/drawing/2014/main" id="{2143B9D6-E5E5-59B5-5A34-7BDFF04A9C43}"/>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74" name="object 9">
              <a:extLst>
                <a:ext uri="{FF2B5EF4-FFF2-40B4-BE49-F238E27FC236}">
                  <a16:creationId xmlns:a16="http://schemas.microsoft.com/office/drawing/2014/main" id="{2551D2EB-F8A0-4768-FDFD-B3127795E464}"/>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75" name="object 7">
            <a:extLst>
              <a:ext uri="{FF2B5EF4-FFF2-40B4-BE49-F238E27FC236}">
                <a16:creationId xmlns:a16="http://schemas.microsoft.com/office/drawing/2014/main" id="{78868A73-F9AB-43F4-7295-ADC913D03E7A}"/>
              </a:ext>
            </a:extLst>
          </p:cNvPr>
          <p:cNvGrpSpPr/>
          <p:nvPr/>
        </p:nvGrpSpPr>
        <p:grpSpPr>
          <a:xfrm>
            <a:off x="1692576" y="5280359"/>
            <a:ext cx="2402354" cy="840663"/>
            <a:chOff x="985774" y="2657601"/>
            <a:chExt cx="1851025" cy="715645"/>
          </a:xfrm>
        </p:grpSpPr>
        <p:sp>
          <p:nvSpPr>
            <p:cNvPr id="76" name="object 8">
              <a:extLst>
                <a:ext uri="{FF2B5EF4-FFF2-40B4-BE49-F238E27FC236}">
                  <a16:creationId xmlns:a16="http://schemas.microsoft.com/office/drawing/2014/main" id="{63DE3383-6B90-19DA-57A9-E6953668C7A7}"/>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77" name="object 9">
              <a:extLst>
                <a:ext uri="{FF2B5EF4-FFF2-40B4-BE49-F238E27FC236}">
                  <a16:creationId xmlns:a16="http://schemas.microsoft.com/office/drawing/2014/main" id="{DFC8D90A-B06A-9153-8AA3-68539CEC8E60}"/>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78" name="object 7">
            <a:extLst>
              <a:ext uri="{FF2B5EF4-FFF2-40B4-BE49-F238E27FC236}">
                <a16:creationId xmlns:a16="http://schemas.microsoft.com/office/drawing/2014/main" id="{2320F9B7-3AA9-9EE7-74C5-C44797B4210C}"/>
              </a:ext>
            </a:extLst>
          </p:cNvPr>
          <p:cNvGrpSpPr/>
          <p:nvPr/>
        </p:nvGrpSpPr>
        <p:grpSpPr>
          <a:xfrm>
            <a:off x="4809070" y="5287818"/>
            <a:ext cx="2402354" cy="840663"/>
            <a:chOff x="985774" y="2657601"/>
            <a:chExt cx="1851025" cy="715645"/>
          </a:xfrm>
        </p:grpSpPr>
        <p:sp>
          <p:nvSpPr>
            <p:cNvPr id="79" name="object 8">
              <a:extLst>
                <a:ext uri="{FF2B5EF4-FFF2-40B4-BE49-F238E27FC236}">
                  <a16:creationId xmlns:a16="http://schemas.microsoft.com/office/drawing/2014/main" id="{9AE72422-3915-8CD3-362A-5F11A075B11B}"/>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80" name="object 9">
              <a:extLst>
                <a:ext uri="{FF2B5EF4-FFF2-40B4-BE49-F238E27FC236}">
                  <a16:creationId xmlns:a16="http://schemas.microsoft.com/office/drawing/2014/main" id="{F750B7F8-DD06-DE4F-0EAB-38806F88B4FA}"/>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81" name="object 7">
            <a:extLst>
              <a:ext uri="{FF2B5EF4-FFF2-40B4-BE49-F238E27FC236}">
                <a16:creationId xmlns:a16="http://schemas.microsoft.com/office/drawing/2014/main" id="{9835D2BF-7291-DD1C-CB02-621E8F393F24}"/>
              </a:ext>
            </a:extLst>
          </p:cNvPr>
          <p:cNvGrpSpPr/>
          <p:nvPr/>
        </p:nvGrpSpPr>
        <p:grpSpPr>
          <a:xfrm>
            <a:off x="4814940" y="4212931"/>
            <a:ext cx="2402354" cy="840663"/>
            <a:chOff x="985774" y="2657601"/>
            <a:chExt cx="1851025" cy="715645"/>
          </a:xfrm>
        </p:grpSpPr>
        <p:sp>
          <p:nvSpPr>
            <p:cNvPr id="82" name="object 8">
              <a:extLst>
                <a:ext uri="{FF2B5EF4-FFF2-40B4-BE49-F238E27FC236}">
                  <a16:creationId xmlns:a16="http://schemas.microsoft.com/office/drawing/2014/main" id="{06C9EC0F-F218-4236-B316-B69D66F514E1}"/>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83" name="object 9">
              <a:extLst>
                <a:ext uri="{FF2B5EF4-FFF2-40B4-BE49-F238E27FC236}">
                  <a16:creationId xmlns:a16="http://schemas.microsoft.com/office/drawing/2014/main" id="{A00A3A8D-331C-DF56-D524-1740FF84F263}"/>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84" name="object 7">
            <a:extLst>
              <a:ext uri="{FF2B5EF4-FFF2-40B4-BE49-F238E27FC236}">
                <a16:creationId xmlns:a16="http://schemas.microsoft.com/office/drawing/2014/main" id="{C8FE156B-AACD-FDEA-502B-FDECD1B7C6EC}"/>
              </a:ext>
            </a:extLst>
          </p:cNvPr>
          <p:cNvGrpSpPr/>
          <p:nvPr/>
        </p:nvGrpSpPr>
        <p:grpSpPr>
          <a:xfrm>
            <a:off x="4800828" y="3204248"/>
            <a:ext cx="2402354" cy="840663"/>
            <a:chOff x="985774" y="2657601"/>
            <a:chExt cx="1851025" cy="715645"/>
          </a:xfrm>
        </p:grpSpPr>
        <p:sp>
          <p:nvSpPr>
            <p:cNvPr id="85" name="object 8">
              <a:extLst>
                <a:ext uri="{FF2B5EF4-FFF2-40B4-BE49-F238E27FC236}">
                  <a16:creationId xmlns:a16="http://schemas.microsoft.com/office/drawing/2014/main" id="{FA285CC2-03E0-692B-A9C5-FAD4252FF92E}"/>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86" name="object 9">
              <a:extLst>
                <a:ext uri="{FF2B5EF4-FFF2-40B4-BE49-F238E27FC236}">
                  <a16:creationId xmlns:a16="http://schemas.microsoft.com/office/drawing/2014/main" id="{CE89E16E-6F03-4EF9-302A-593071E7BEC4}"/>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87" name="object 7">
            <a:extLst>
              <a:ext uri="{FF2B5EF4-FFF2-40B4-BE49-F238E27FC236}">
                <a16:creationId xmlns:a16="http://schemas.microsoft.com/office/drawing/2014/main" id="{8B6381CB-D713-124C-7BEA-72B8B94778F2}"/>
              </a:ext>
            </a:extLst>
          </p:cNvPr>
          <p:cNvGrpSpPr/>
          <p:nvPr/>
        </p:nvGrpSpPr>
        <p:grpSpPr>
          <a:xfrm>
            <a:off x="8019099" y="5302738"/>
            <a:ext cx="2402354" cy="840663"/>
            <a:chOff x="985774" y="2657601"/>
            <a:chExt cx="1851025" cy="715645"/>
          </a:xfrm>
        </p:grpSpPr>
        <p:sp>
          <p:nvSpPr>
            <p:cNvPr id="88" name="object 8">
              <a:extLst>
                <a:ext uri="{FF2B5EF4-FFF2-40B4-BE49-F238E27FC236}">
                  <a16:creationId xmlns:a16="http://schemas.microsoft.com/office/drawing/2014/main" id="{9818A853-1108-4EF5-C2CD-F3CACAED5771}"/>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89" name="object 9">
              <a:extLst>
                <a:ext uri="{FF2B5EF4-FFF2-40B4-BE49-F238E27FC236}">
                  <a16:creationId xmlns:a16="http://schemas.microsoft.com/office/drawing/2014/main" id="{650AAFE6-F120-BDB4-36F6-C06C22559E73}"/>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90" name="object 7">
            <a:extLst>
              <a:ext uri="{FF2B5EF4-FFF2-40B4-BE49-F238E27FC236}">
                <a16:creationId xmlns:a16="http://schemas.microsoft.com/office/drawing/2014/main" id="{9F6347D9-7333-D5EE-715F-43BDC3E108F7}"/>
              </a:ext>
            </a:extLst>
          </p:cNvPr>
          <p:cNvGrpSpPr/>
          <p:nvPr/>
        </p:nvGrpSpPr>
        <p:grpSpPr>
          <a:xfrm>
            <a:off x="7987194" y="4247875"/>
            <a:ext cx="2402354" cy="840663"/>
            <a:chOff x="985774" y="2657601"/>
            <a:chExt cx="1851025" cy="715645"/>
          </a:xfrm>
        </p:grpSpPr>
        <p:sp>
          <p:nvSpPr>
            <p:cNvPr id="91" name="object 8">
              <a:extLst>
                <a:ext uri="{FF2B5EF4-FFF2-40B4-BE49-F238E27FC236}">
                  <a16:creationId xmlns:a16="http://schemas.microsoft.com/office/drawing/2014/main" id="{9804A18B-A055-04B7-E9B9-85C0A6C960F9}"/>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92" name="object 9">
              <a:extLst>
                <a:ext uri="{FF2B5EF4-FFF2-40B4-BE49-F238E27FC236}">
                  <a16:creationId xmlns:a16="http://schemas.microsoft.com/office/drawing/2014/main" id="{B9F150FF-4A3D-1449-4D42-DC918A7802AF}"/>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93" name="object 7">
            <a:extLst>
              <a:ext uri="{FF2B5EF4-FFF2-40B4-BE49-F238E27FC236}">
                <a16:creationId xmlns:a16="http://schemas.microsoft.com/office/drawing/2014/main" id="{968C0CAC-FF20-2EEE-DAF0-870926D2E3D4}"/>
              </a:ext>
            </a:extLst>
          </p:cNvPr>
          <p:cNvGrpSpPr/>
          <p:nvPr/>
        </p:nvGrpSpPr>
        <p:grpSpPr>
          <a:xfrm>
            <a:off x="7987195" y="3230278"/>
            <a:ext cx="2402354" cy="840663"/>
            <a:chOff x="985774" y="2657601"/>
            <a:chExt cx="1851025" cy="715645"/>
          </a:xfrm>
        </p:grpSpPr>
        <p:sp>
          <p:nvSpPr>
            <p:cNvPr id="94" name="object 8">
              <a:extLst>
                <a:ext uri="{FF2B5EF4-FFF2-40B4-BE49-F238E27FC236}">
                  <a16:creationId xmlns:a16="http://schemas.microsoft.com/office/drawing/2014/main" id="{A79651CD-90F0-8AB1-E213-09A139C35A37}"/>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95" name="object 9">
              <a:extLst>
                <a:ext uri="{FF2B5EF4-FFF2-40B4-BE49-F238E27FC236}">
                  <a16:creationId xmlns:a16="http://schemas.microsoft.com/office/drawing/2014/main" id="{59481158-AF6A-4127-D8D7-CCACA0139FD4}"/>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grpSp>
        <p:nvGrpSpPr>
          <p:cNvPr id="96" name="object 7">
            <a:extLst>
              <a:ext uri="{FF2B5EF4-FFF2-40B4-BE49-F238E27FC236}">
                <a16:creationId xmlns:a16="http://schemas.microsoft.com/office/drawing/2014/main" id="{D426C5E5-02F7-342B-9A40-72D1B081B412}"/>
              </a:ext>
            </a:extLst>
          </p:cNvPr>
          <p:cNvGrpSpPr/>
          <p:nvPr/>
        </p:nvGrpSpPr>
        <p:grpSpPr>
          <a:xfrm>
            <a:off x="7987196" y="2253814"/>
            <a:ext cx="2402354" cy="840663"/>
            <a:chOff x="985774" y="2657601"/>
            <a:chExt cx="1851025" cy="715645"/>
          </a:xfrm>
        </p:grpSpPr>
        <p:sp>
          <p:nvSpPr>
            <p:cNvPr id="97" name="object 8">
              <a:extLst>
                <a:ext uri="{FF2B5EF4-FFF2-40B4-BE49-F238E27FC236}">
                  <a16:creationId xmlns:a16="http://schemas.microsoft.com/office/drawing/2014/main" id="{145965AE-B277-B20B-EEF9-14ACDC85F034}"/>
                </a:ext>
              </a:extLst>
            </p:cNvPr>
            <p:cNvSpPr/>
            <p:nvPr/>
          </p:nvSpPr>
          <p:spPr>
            <a:xfrm>
              <a:off x="992124" y="2663951"/>
              <a:ext cx="1838325" cy="702945"/>
            </a:xfrm>
            <a:custGeom>
              <a:avLst/>
              <a:gdLst/>
              <a:ahLst/>
              <a:cxnLst/>
              <a:rect l="l" t="t" r="r" b="b"/>
              <a:pathLst>
                <a:path w="1838325" h="702945">
                  <a:moveTo>
                    <a:pt x="1767713" y="0"/>
                  </a:moveTo>
                  <a:lnTo>
                    <a:pt x="70256" y="0"/>
                  </a:lnTo>
                  <a:lnTo>
                    <a:pt x="42910" y="5526"/>
                  </a:lnTo>
                  <a:lnTo>
                    <a:pt x="20578" y="20589"/>
                  </a:lnTo>
                  <a:lnTo>
                    <a:pt x="5521" y="42916"/>
                  </a:lnTo>
                  <a:lnTo>
                    <a:pt x="0" y="70231"/>
                  </a:lnTo>
                  <a:lnTo>
                    <a:pt x="0" y="632333"/>
                  </a:lnTo>
                  <a:lnTo>
                    <a:pt x="5521" y="659647"/>
                  </a:lnTo>
                  <a:lnTo>
                    <a:pt x="20578" y="681974"/>
                  </a:lnTo>
                  <a:lnTo>
                    <a:pt x="42910" y="697037"/>
                  </a:lnTo>
                  <a:lnTo>
                    <a:pt x="70256" y="702563"/>
                  </a:lnTo>
                  <a:lnTo>
                    <a:pt x="1767713" y="702563"/>
                  </a:lnTo>
                  <a:lnTo>
                    <a:pt x="1795027" y="697037"/>
                  </a:lnTo>
                  <a:lnTo>
                    <a:pt x="1817354" y="681974"/>
                  </a:lnTo>
                  <a:lnTo>
                    <a:pt x="1832417" y="659647"/>
                  </a:lnTo>
                  <a:lnTo>
                    <a:pt x="1837944" y="632333"/>
                  </a:lnTo>
                  <a:lnTo>
                    <a:pt x="1837944" y="70231"/>
                  </a:lnTo>
                  <a:lnTo>
                    <a:pt x="1832417" y="42916"/>
                  </a:lnTo>
                  <a:lnTo>
                    <a:pt x="1817354" y="20589"/>
                  </a:lnTo>
                  <a:lnTo>
                    <a:pt x="1795027" y="5526"/>
                  </a:lnTo>
                  <a:lnTo>
                    <a:pt x="1767713" y="0"/>
                  </a:lnTo>
                  <a:close/>
                </a:path>
              </a:pathLst>
            </a:custGeom>
            <a:solidFill>
              <a:srgbClr val="D24717"/>
            </a:solidFill>
          </p:spPr>
          <p:txBody>
            <a:bodyPr wrap="square" lIns="0" tIns="0" rIns="0" bIns="0" rtlCol="0"/>
            <a:lstStyle/>
            <a:p>
              <a:endParaRPr dirty="0">
                <a:latin typeface="+mj-lt"/>
                <a:cs typeface="Calibri" panose="020F0502020204030204" pitchFamily="34" charset="0"/>
              </a:endParaRPr>
            </a:p>
          </p:txBody>
        </p:sp>
        <p:sp>
          <p:nvSpPr>
            <p:cNvPr id="98" name="object 9">
              <a:extLst>
                <a:ext uri="{FF2B5EF4-FFF2-40B4-BE49-F238E27FC236}">
                  <a16:creationId xmlns:a16="http://schemas.microsoft.com/office/drawing/2014/main" id="{88AAE3EF-5D50-0E40-D5E6-BF81A54943F4}"/>
                </a:ext>
              </a:extLst>
            </p:cNvPr>
            <p:cNvSpPr/>
            <p:nvPr/>
          </p:nvSpPr>
          <p:spPr>
            <a:xfrm>
              <a:off x="992124" y="2663951"/>
              <a:ext cx="1838325" cy="702945"/>
            </a:xfrm>
            <a:custGeom>
              <a:avLst/>
              <a:gdLst/>
              <a:ahLst/>
              <a:cxnLst/>
              <a:rect l="l" t="t" r="r" b="b"/>
              <a:pathLst>
                <a:path w="1838325" h="702945">
                  <a:moveTo>
                    <a:pt x="0" y="70231"/>
                  </a:moveTo>
                  <a:lnTo>
                    <a:pt x="5521" y="42916"/>
                  </a:lnTo>
                  <a:lnTo>
                    <a:pt x="20578" y="20589"/>
                  </a:lnTo>
                  <a:lnTo>
                    <a:pt x="42910" y="5526"/>
                  </a:lnTo>
                  <a:lnTo>
                    <a:pt x="70256" y="0"/>
                  </a:lnTo>
                  <a:lnTo>
                    <a:pt x="1767713" y="0"/>
                  </a:lnTo>
                  <a:lnTo>
                    <a:pt x="1795027" y="5526"/>
                  </a:lnTo>
                  <a:lnTo>
                    <a:pt x="1817354" y="20589"/>
                  </a:lnTo>
                  <a:lnTo>
                    <a:pt x="1832417" y="42916"/>
                  </a:lnTo>
                  <a:lnTo>
                    <a:pt x="1837944" y="70231"/>
                  </a:lnTo>
                  <a:lnTo>
                    <a:pt x="1837944" y="632333"/>
                  </a:lnTo>
                  <a:lnTo>
                    <a:pt x="1832417" y="659647"/>
                  </a:lnTo>
                  <a:lnTo>
                    <a:pt x="1817354" y="681974"/>
                  </a:lnTo>
                  <a:lnTo>
                    <a:pt x="1795027" y="697037"/>
                  </a:lnTo>
                  <a:lnTo>
                    <a:pt x="1767713" y="702563"/>
                  </a:lnTo>
                  <a:lnTo>
                    <a:pt x="70256" y="702563"/>
                  </a:lnTo>
                  <a:lnTo>
                    <a:pt x="42910" y="697037"/>
                  </a:lnTo>
                  <a:lnTo>
                    <a:pt x="20578" y="681974"/>
                  </a:lnTo>
                  <a:lnTo>
                    <a:pt x="5521" y="659647"/>
                  </a:lnTo>
                  <a:lnTo>
                    <a:pt x="0" y="632333"/>
                  </a:lnTo>
                  <a:lnTo>
                    <a:pt x="0" y="70231"/>
                  </a:lnTo>
                  <a:close/>
                </a:path>
              </a:pathLst>
            </a:custGeom>
            <a:ln w="12192">
              <a:solidFill>
                <a:srgbClr val="FFFFFF"/>
              </a:solidFill>
            </a:ln>
          </p:spPr>
          <p:txBody>
            <a:bodyPr wrap="square" lIns="0" tIns="0" rIns="0" bIns="0" rtlCol="0"/>
            <a:lstStyle/>
            <a:p>
              <a:endParaRPr>
                <a:latin typeface="+mj-lt"/>
                <a:cs typeface="Calibri" panose="020F0502020204030204" pitchFamily="34" charset="0"/>
              </a:endParaRPr>
            </a:p>
          </p:txBody>
        </p:sp>
      </p:grpSp>
      <p:sp>
        <p:nvSpPr>
          <p:cNvPr id="100" name="TextBox 99">
            <a:extLst>
              <a:ext uri="{FF2B5EF4-FFF2-40B4-BE49-F238E27FC236}">
                <a16:creationId xmlns:a16="http://schemas.microsoft.com/office/drawing/2014/main" id="{201D2B44-A64B-6DB4-EB33-FCE26769C51E}"/>
              </a:ext>
            </a:extLst>
          </p:cNvPr>
          <p:cNvSpPr txBox="1"/>
          <p:nvPr/>
        </p:nvSpPr>
        <p:spPr>
          <a:xfrm>
            <a:off x="1724729" y="3255248"/>
            <a:ext cx="2198025" cy="738664"/>
          </a:xfrm>
          <a:prstGeom prst="rect">
            <a:avLst/>
          </a:prstGeom>
          <a:noFill/>
        </p:spPr>
        <p:txBody>
          <a:bodyPr wrap="square">
            <a:spAutoFit/>
          </a:bodyPr>
          <a:lstStyle/>
          <a:p>
            <a:pPr marL="12700" algn="ctr">
              <a:lnSpc>
                <a:spcPct val="100000"/>
              </a:lnSpc>
              <a:spcBef>
                <a:spcPts val="100"/>
              </a:spcBef>
            </a:pPr>
            <a:r>
              <a:rPr lang="en-US" sz="2100" spc="-295" dirty="0">
                <a:solidFill>
                  <a:schemeClr val="bg1"/>
                </a:solidFill>
                <a:latin typeface="+mj-lt"/>
                <a:cs typeface="Calibri" panose="020F0502020204030204" pitchFamily="34" charset="0"/>
              </a:rPr>
              <a:t>V</a:t>
            </a:r>
            <a:r>
              <a:rPr lang="en-US" sz="2100" spc="-60" dirty="0">
                <a:solidFill>
                  <a:schemeClr val="bg1"/>
                </a:solidFill>
                <a:latin typeface="+mj-lt"/>
                <a:cs typeface="Calibri" panose="020F0502020204030204" pitchFamily="34" charset="0"/>
              </a:rPr>
              <a:t>a</a:t>
            </a:r>
            <a:r>
              <a:rPr lang="en-US" sz="2100" spc="-20" dirty="0">
                <a:solidFill>
                  <a:schemeClr val="bg1"/>
                </a:solidFill>
                <a:latin typeface="+mj-lt"/>
                <a:cs typeface="Calibri" panose="020F0502020204030204" pitchFamily="34" charset="0"/>
              </a:rPr>
              <a:t>r</a:t>
            </a:r>
            <a:r>
              <a:rPr lang="en-US" sz="2100" spc="-90" dirty="0">
                <a:solidFill>
                  <a:schemeClr val="bg1"/>
                </a:solidFill>
                <a:latin typeface="+mj-lt"/>
                <a:cs typeface="Calibri" panose="020F0502020204030204" pitchFamily="34" charset="0"/>
              </a:rPr>
              <a:t>ia</a:t>
            </a:r>
            <a:r>
              <a:rPr lang="en-US" sz="2100" spc="-60" dirty="0">
                <a:solidFill>
                  <a:schemeClr val="bg1"/>
                </a:solidFill>
                <a:latin typeface="+mj-lt"/>
                <a:cs typeface="Calibri" panose="020F0502020204030204" pitchFamily="34" charset="0"/>
              </a:rPr>
              <a:t>n</a:t>
            </a:r>
            <a:r>
              <a:rPr lang="en-US" sz="2100" spc="-70" dirty="0">
                <a:solidFill>
                  <a:schemeClr val="bg1"/>
                </a:solidFill>
                <a:latin typeface="+mj-lt"/>
                <a:cs typeface="Calibri" panose="020F0502020204030204" pitchFamily="34" charset="0"/>
              </a:rPr>
              <a:t>ce</a:t>
            </a:r>
            <a:r>
              <a:rPr lang="en-US" sz="2100" spc="-180" dirty="0">
                <a:solidFill>
                  <a:schemeClr val="bg1"/>
                </a:solidFill>
                <a:latin typeface="+mj-lt"/>
                <a:cs typeface="Calibri" panose="020F0502020204030204" pitchFamily="34" charset="0"/>
              </a:rPr>
              <a:t> A</a:t>
            </a:r>
            <a:r>
              <a:rPr lang="en-US" sz="2100" spc="-110" dirty="0">
                <a:solidFill>
                  <a:schemeClr val="bg1"/>
                </a:solidFill>
                <a:latin typeface="+mj-lt"/>
                <a:cs typeface="Calibri" panose="020F0502020204030204" pitchFamily="34" charset="0"/>
              </a:rPr>
              <a:t>ss</a:t>
            </a:r>
            <a:r>
              <a:rPr lang="en-US" sz="2100" spc="-60" dirty="0">
                <a:solidFill>
                  <a:schemeClr val="bg1"/>
                </a:solidFill>
                <a:latin typeface="+mj-lt"/>
                <a:cs typeface="Calibri" panose="020F0502020204030204" pitchFamily="34" charset="0"/>
              </a:rPr>
              <a:t>u</a:t>
            </a:r>
            <a:r>
              <a:rPr lang="en-US" sz="2100" spc="-55" dirty="0">
                <a:solidFill>
                  <a:schemeClr val="bg1"/>
                </a:solidFill>
                <a:latin typeface="+mj-lt"/>
                <a:cs typeface="Calibri" panose="020F0502020204030204" pitchFamily="34" charset="0"/>
              </a:rPr>
              <a:t>mpti</a:t>
            </a:r>
            <a:r>
              <a:rPr lang="en-US" sz="2100" spc="-50" dirty="0">
                <a:solidFill>
                  <a:schemeClr val="bg1"/>
                </a:solidFill>
                <a:latin typeface="+mj-lt"/>
                <a:cs typeface="Calibri" panose="020F0502020204030204" pitchFamily="34" charset="0"/>
              </a:rPr>
              <a:t>o</a:t>
            </a:r>
            <a:r>
              <a:rPr lang="en-US" sz="2100" spc="-60" dirty="0">
                <a:solidFill>
                  <a:schemeClr val="bg1"/>
                </a:solidFill>
                <a:latin typeface="+mj-lt"/>
                <a:cs typeface="Calibri" panose="020F0502020204030204" pitchFamily="34" charset="0"/>
              </a:rPr>
              <a:t>n</a:t>
            </a:r>
            <a:endParaRPr lang="en-US" sz="2100" dirty="0">
              <a:solidFill>
                <a:schemeClr val="bg1"/>
              </a:solidFill>
              <a:latin typeface="+mj-lt"/>
              <a:cs typeface="Calibri" panose="020F0502020204030204" pitchFamily="34" charset="0"/>
            </a:endParaRPr>
          </a:p>
        </p:txBody>
      </p:sp>
      <p:sp>
        <p:nvSpPr>
          <p:cNvPr id="102" name="TextBox 101">
            <a:extLst>
              <a:ext uri="{FF2B5EF4-FFF2-40B4-BE49-F238E27FC236}">
                <a16:creationId xmlns:a16="http://schemas.microsoft.com/office/drawing/2014/main" id="{30AED7EF-6CA3-28DF-96E6-E0E86362D7F2}"/>
              </a:ext>
            </a:extLst>
          </p:cNvPr>
          <p:cNvSpPr txBox="1"/>
          <p:nvPr/>
        </p:nvSpPr>
        <p:spPr>
          <a:xfrm>
            <a:off x="1772708" y="4266369"/>
            <a:ext cx="2198025" cy="738664"/>
          </a:xfrm>
          <a:prstGeom prst="rect">
            <a:avLst/>
          </a:prstGeom>
          <a:noFill/>
        </p:spPr>
        <p:txBody>
          <a:bodyPr wrap="square">
            <a:spAutoFit/>
          </a:bodyPr>
          <a:lstStyle/>
          <a:p>
            <a:pPr marL="12700" algn="ctr">
              <a:lnSpc>
                <a:spcPct val="100000"/>
              </a:lnSpc>
              <a:spcBef>
                <a:spcPts val="100"/>
              </a:spcBef>
            </a:pPr>
            <a:r>
              <a:rPr lang="en-US" sz="2100" spc="-155" dirty="0">
                <a:solidFill>
                  <a:srgbClr val="FFFFFF"/>
                </a:solidFill>
                <a:latin typeface="+mj-lt"/>
                <a:cs typeface="Calibri" panose="020F0502020204030204" pitchFamily="34" charset="0"/>
              </a:rPr>
              <a:t>L</a:t>
            </a:r>
            <a:r>
              <a:rPr lang="en-US" sz="2100" spc="-45" dirty="0">
                <a:solidFill>
                  <a:srgbClr val="FFFFFF"/>
                </a:solidFill>
                <a:latin typeface="+mj-lt"/>
                <a:cs typeface="Calibri" panose="020F0502020204030204" pitchFamily="34" charset="0"/>
              </a:rPr>
              <a:t>i</a:t>
            </a:r>
            <a:r>
              <a:rPr lang="en-US" sz="2100" spc="-75" dirty="0">
                <a:solidFill>
                  <a:srgbClr val="FFFFFF"/>
                </a:solidFill>
                <a:latin typeface="+mj-lt"/>
                <a:cs typeface="Calibri" panose="020F0502020204030204" pitchFamily="34" charset="0"/>
              </a:rPr>
              <a:t>n</a:t>
            </a:r>
            <a:r>
              <a:rPr lang="en-US" sz="2100" spc="-65" dirty="0">
                <a:solidFill>
                  <a:srgbClr val="FFFFFF"/>
                </a:solidFill>
                <a:latin typeface="+mj-lt"/>
                <a:cs typeface="Calibri" panose="020F0502020204030204" pitchFamily="34" charset="0"/>
              </a:rPr>
              <a:t>e</a:t>
            </a:r>
            <a:r>
              <a:rPr lang="en-US" sz="2100" spc="-60" dirty="0">
                <a:solidFill>
                  <a:srgbClr val="FFFFFF"/>
                </a:solidFill>
                <a:latin typeface="+mj-lt"/>
                <a:cs typeface="Calibri" panose="020F0502020204030204" pitchFamily="34" charset="0"/>
              </a:rPr>
              <a:t>a</a:t>
            </a:r>
            <a:r>
              <a:rPr lang="en-US" sz="2100" spc="-20" dirty="0">
                <a:solidFill>
                  <a:srgbClr val="FFFFFF"/>
                </a:solidFill>
                <a:latin typeface="+mj-lt"/>
                <a:cs typeface="Calibri" panose="020F0502020204030204" pitchFamily="34" charset="0"/>
              </a:rPr>
              <a:t>r</a:t>
            </a:r>
            <a:r>
              <a:rPr lang="en-US" sz="2100" spc="-55" dirty="0">
                <a:solidFill>
                  <a:srgbClr val="FFFFFF"/>
                </a:solidFill>
                <a:latin typeface="+mj-lt"/>
                <a:cs typeface="Calibri" panose="020F0502020204030204" pitchFamily="34" charset="0"/>
              </a:rPr>
              <a:t>ity</a:t>
            </a:r>
            <a:r>
              <a:rPr lang="en-US" sz="2100" spc="-155" dirty="0">
                <a:solidFill>
                  <a:srgbClr val="FFFFFF"/>
                </a:solidFill>
                <a:latin typeface="+mj-lt"/>
                <a:cs typeface="Calibri" panose="020F0502020204030204" pitchFamily="34" charset="0"/>
              </a:rPr>
              <a:t> </a:t>
            </a:r>
            <a:r>
              <a:rPr lang="en-US" sz="2100" spc="-180" dirty="0">
                <a:solidFill>
                  <a:srgbClr val="FFFFFF"/>
                </a:solidFill>
                <a:latin typeface="+mj-lt"/>
                <a:cs typeface="Calibri" panose="020F0502020204030204" pitchFamily="34" charset="0"/>
              </a:rPr>
              <a:t>A</a:t>
            </a:r>
            <a:r>
              <a:rPr lang="en-US" sz="2100" spc="-110" dirty="0">
                <a:solidFill>
                  <a:srgbClr val="FFFFFF"/>
                </a:solidFill>
                <a:latin typeface="+mj-lt"/>
                <a:cs typeface="Calibri" panose="020F0502020204030204" pitchFamily="34" charset="0"/>
              </a:rPr>
              <a:t>ss</a:t>
            </a:r>
            <a:r>
              <a:rPr lang="en-US" sz="2100" spc="-60" dirty="0">
                <a:solidFill>
                  <a:srgbClr val="FFFFFF"/>
                </a:solidFill>
                <a:latin typeface="+mj-lt"/>
                <a:cs typeface="Calibri" panose="020F0502020204030204" pitchFamily="34" charset="0"/>
              </a:rPr>
              <a:t>u</a:t>
            </a:r>
            <a:r>
              <a:rPr lang="en-US" sz="2100" spc="-55" dirty="0">
                <a:solidFill>
                  <a:srgbClr val="FFFFFF"/>
                </a:solidFill>
                <a:latin typeface="+mj-lt"/>
                <a:cs typeface="Calibri" panose="020F0502020204030204" pitchFamily="34" charset="0"/>
              </a:rPr>
              <a:t>mption</a:t>
            </a:r>
            <a:endParaRPr lang="en-US" sz="2100" dirty="0">
              <a:latin typeface="+mj-lt"/>
              <a:cs typeface="Calibri" panose="020F0502020204030204" pitchFamily="34" charset="0"/>
            </a:endParaRPr>
          </a:p>
        </p:txBody>
      </p:sp>
      <p:sp>
        <p:nvSpPr>
          <p:cNvPr id="104" name="TextBox 103">
            <a:extLst>
              <a:ext uri="{FF2B5EF4-FFF2-40B4-BE49-F238E27FC236}">
                <a16:creationId xmlns:a16="http://schemas.microsoft.com/office/drawing/2014/main" id="{67471619-762A-FA1E-44D0-A9CA0E46DD5E}"/>
              </a:ext>
            </a:extLst>
          </p:cNvPr>
          <p:cNvSpPr txBox="1"/>
          <p:nvPr/>
        </p:nvSpPr>
        <p:spPr>
          <a:xfrm>
            <a:off x="1813372" y="5346061"/>
            <a:ext cx="2493458" cy="738664"/>
          </a:xfrm>
          <a:prstGeom prst="rect">
            <a:avLst/>
          </a:prstGeom>
          <a:noFill/>
        </p:spPr>
        <p:txBody>
          <a:bodyPr wrap="square">
            <a:spAutoFit/>
          </a:bodyPr>
          <a:lstStyle/>
          <a:p>
            <a:pPr marL="287020" marR="5080" indent="-274955">
              <a:spcBef>
                <a:spcPts val="350"/>
              </a:spcBef>
            </a:pPr>
            <a:r>
              <a:rPr lang="en-US" sz="2100" spc="-70" dirty="0">
                <a:solidFill>
                  <a:srgbClr val="FFFFFF"/>
                </a:solidFill>
                <a:latin typeface="+mj-lt"/>
                <a:cs typeface="Calibri" panose="020F0502020204030204" pitchFamily="34" charset="0"/>
              </a:rPr>
              <a:t>Unco</a:t>
            </a:r>
            <a:r>
              <a:rPr lang="en-US" sz="2100" spc="30" dirty="0">
                <a:solidFill>
                  <a:srgbClr val="FFFFFF"/>
                </a:solidFill>
                <a:latin typeface="+mj-lt"/>
                <a:cs typeface="Calibri" panose="020F0502020204030204" pitchFamily="34" charset="0"/>
              </a:rPr>
              <a:t>r</a:t>
            </a:r>
            <a:r>
              <a:rPr lang="en-US" sz="2100" spc="-5" dirty="0">
                <a:solidFill>
                  <a:srgbClr val="FFFFFF"/>
                </a:solidFill>
                <a:latin typeface="+mj-lt"/>
                <a:cs typeface="Calibri" panose="020F0502020204030204" pitchFamily="34" charset="0"/>
              </a:rPr>
              <a:t>r</a:t>
            </a:r>
            <a:r>
              <a:rPr lang="en-US" sz="2100" spc="-65" dirty="0">
                <a:solidFill>
                  <a:srgbClr val="FFFFFF"/>
                </a:solidFill>
                <a:latin typeface="+mj-lt"/>
                <a:cs typeface="Calibri" panose="020F0502020204030204" pitchFamily="34" charset="0"/>
              </a:rPr>
              <a:t>e</a:t>
            </a:r>
            <a:r>
              <a:rPr lang="en-US" sz="2100" spc="-70" dirty="0">
                <a:solidFill>
                  <a:srgbClr val="FFFFFF"/>
                </a:solidFill>
                <a:latin typeface="+mj-lt"/>
                <a:cs typeface="Calibri" panose="020F0502020204030204" pitchFamily="34" charset="0"/>
              </a:rPr>
              <a:t>l</a:t>
            </a:r>
            <a:r>
              <a:rPr lang="en-US" sz="2100" spc="-114" dirty="0">
                <a:solidFill>
                  <a:srgbClr val="FFFFFF"/>
                </a:solidFill>
                <a:latin typeface="+mj-lt"/>
                <a:cs typeface="Calibri" panose="020F0502020204030204" pitchFamily="34" charset="0"/>
              </a:rPr>
              <a:t>a</a:t>
            </a:r>
            <a:r>
              <a:rPr lang="en-US" sz="2100" spc="-15" dirty="0">
                <a:solidFill>
                  <a:srgbClr val="FFFFFF"/>
                </a:solidFill>
                <a:latin typeface="+mj-lt"/>
                <a:cs typeface="Calibri" panose="020F0502020204030204" pitchFamily="34" charset="0"/>
              </a:rPr>
              <a:t>t</a:t>
            </a:r>
            <a:r>
              <a:rPr lang="en-US" sz="2100" spc="-30" dirty="0">
                <a:solidFill>
                  <a:srgbClr val="FFFFFF"/>
                </a:solidFill>
                <a:latin typeface="+mj-lt"/>
                <a:cs typeface="Calibri" panose="020F0502020204030204" pitchFamily="34" charset="0"/>
              </a:rPr>
              <a:t>e</a:t>
            </a:r>
            <a:r>
              <a:rPr lang="en-US" sz="2100" spc="-60" dirty="0">
                <a:solidFill>
                  <a:srgbClr val="FFFFFF"/>
                </a:solidFill>
                <a:latin typeface="+mj-lt"/>
                <a:cs typeface="Calibri" panose="020F0502020204030204" pitchFamily="34" charset="0"/>
              </a:rPr>
              <a:t>d</a:t>
            </a:r>
            <a:r>
              <a:rPr lang="en-US" sz="2100" spc="-50" dirty="0">
                <a:solidFill>
                  <a:srgbClr val="FFFFFF"/>
                </a:solidFill>
                <a:latin typeface="+mj-lt"/>
                <a:cs typeface="Calibri" panose="020F0502020204030204" pitchFamily="34" charset="0"/>
              </a:rPr>
              <a:t> </a:t>
            </a:r>
            <a:r>
              <a:rPr lang="en-US" sz="2100" spc="-80" dirty="0">
                <a:solidFill>
                  <a:srgbClr val="FFFFFF"/>
                </a:solidFill>
                <a:latin typeface="+mj-lt"/>
                <a:cs typeface="Calibri" panose="020F0502020204030204" pitchFamily="34" charset="0"/>
              </a:rPr>
              <a:t>E</a:t>
            </a:r>
            <a:r>
              <a:rPr lang="en-US" sz="2100" spc="-25" dirty="0">
                <a:solidFill>
                  <a:srgbClr val="FFFFFF"/>
                </a:solidFill>
                <a:latin typeface="+mj-lt"/>
                <a:cs typeface="Calibri" panose="020F0502020204030204" pitchFamily="34" charset="0"/>
              </a:rPr>
              <a:t>r</a:t>
            </a:r>
            <a:r>
              <a:rPr lang="en-US" sz="2100" spc="-5" dirty="0">
                <a:solidFill>
                  <a:srgbClr val="FFFFFF"/>
                </a:solidFill>
                <a:latin typeface="+mj-lt"/>
                <a:cs typeface="Calibri" panose="020F0502020204030204" pitchFamily="34" charset="0"/>
              </a:rPr>
              <a:t>r</a:t>
            </a:r>
            <a:r>
              <a:rPr lang="en-US" sz="2100" spc="-60" dirty="0">
                <a:solidFill>
                  <a:srgbClr val="FFFFFF"/>
                </a:solidFill>
                <a:latin typeface="+mj-lt"/>
                <a:cs typeface="Calibri" panose="020F0502020204030204" pitchFamily="34" charset="0"/>
              </a:rPr>
              <a:t>o</a:t>
            </a:r>
            <a:r>
              <a:rPr lang="en-US" sz="2100" spc="30" dirty="0">
                <a:solidFill>
                  <a:srgbClr val="FFFFFF"/>
                </a:solidFill>
                <a:latin typeface="+mj-lt"/>
                <a:cs typeface="Calibri" panose="020F0502020204030204" pitchFamily="34" charset="0"/>
              </a:rPr>
              <a:t>r</a:t>
            </a:r>
            <a:r>
              <a:rPr lang="en-US" sz="2100" spc="-85" dirty="0">
                <a:solidFill>
                  <a:srgbClr val="FFFFFF"/>
                </a:solidFill>
                <a:latin typeface="+mj-lt"/>
                <a:cs typeface="Calibri" panose="020F0502020204030204" pitchFamily="34" charset="0"/>
              </a:rPr>
              <a:t>s  </a:t>
            </a:r>
            <a:r>
              <a:rPr lang="en-US" sz="2100" spc="-80" dirty="0">
                <a:solidFill>
                  <a:srgbClr val="FFFFFF"/>
                </a:solidFill>
                <a:latin typeface="+mj-lt"/>
                <a:cs typeface="Calibri" panose="020F0502020204030204" pitchFamily="34" charset="0"/>
              </a:rPr>
              <a:t>Assumption</a:t>
            </a:r>
            <a:endParaRPr lang="en-US" sz="2100" dirty="0">
              <a:latin typeface="+mj-lt"/>
              <a:cs typeface="Calibri" panose="020F0502020204030204" pitchFamily="34" charset="0"/>
            </a:endParaRPr>
          </a:p>
        </p:txBody>
      </p:sp>
      <p:sp>
        <p:nvSpPr>
          <p:cNvPr id="106" name="TextBox 105">
            <a:extLst>
              <a:ext uri="{FF2B5EF4-FFF2-40B4-BE49-F238E27FC236}">
                <a16:creationId xmlns:a16="http://schemas.microsoft.com/office/drawing/2014/main" id="{88A2E60E-2E62-9668-3F55-FB3ADFDFADFB}"/>
              </a:ext>
            </a:extLst>
          </p:cNvPr>
          <p:cNvSpPr txBox="1"/>
          <p:nvPr/>
        </p:nvSpPr>
        <p:spPr>
          <a:xfrm>
            <a:off x="5496732" y="2435071"/>
            <a:ext cx="1077317" cy="415498"/>
          </a:xfrm>
          <a:prstGeom prst="rect">
            <a:avLst/>
          </a:prstGeom>
          <a:noFill/>
        </p:spPr>
        <p:txBody>
          <a:bodyPr wrap="square">
            <a:spAutoFit/>
          </a:bodyPr>
          <a:lstStyle/>
          <a:p>
            <a:pPr marL="12700">
              <a:lnSpc>
                <a:spcPct val="100000"/>
              </a:lnSpc>
              <a:spcBef>
                <a:spcPts val="105"/>
              </a:spcBef>
            </a:pPr>
            <a:r>
              <a:rPr lang="en-US" sz="2100" spc="-60" dirty="0">
                <a:solidFill>
                  <a:srgbClr val="FFFFFF"/>
                </a:solidFill>
                <a:latin typeface="+mj-lt"/>
                <a:cs typeface="Calibri" panose="020F0502020204030204" pitchFamily="34" charset="0"/>
              </a:rPr>
              <a:t>Normal</a:t>
            </a:r>
            <a:endParaRPr lang="en-US" sz="2100" dirty="0">
              <a:latin typeface="+mj-lt"/>
              <a:cs typeface="Calibri" panose="020F0502020204030204" pitchFamily="34" charset="0"/>
            </a:endParaRPr>
          </a:p>
        </p:txBody>
      </p:sp>
      <p:sp>
        <p:nvSpPr>
          <p:cNvPr id="108" name="TextBox 107">
            <a:extLst>
              <a:ext uri="{FF2B5EF4-FFF2-40B4-BE49-F238E27FC236}">
                <a16:creationId xmlns:a16="http://schemas.microsoft.com/office/drawing/2014/main" id="{7654244A-16EB-5FE1-6386-AEA64AB4467C}"/>
              </a:ext>
            </a:extLst>
          </p:cNvPr>
          <p:cNvSpPr txBox="1"/>
          <p:nvPr/>
        </p:nvSpPr>
        <p:spPr>
          <a:xfrm>
            <a:off x="5029051" y="3214895"/>
            <a:ext cx="2198025" cy="738664"/>
          </a:xfrm>
          <a:prstGeom prst="rect">
            <a:avLst/>
          </a:prstGeom>
          <a:noFill/>
        </p:spPr>
        <p:txBody>
          <a:bodyPr wrap="square">
            <a:spAutoFit/>
          </a:bodyPr>
          <a:lstStyle/>
          <a:p>
            <a:pPr marL="65405">
              <a:spcBef>
                <a:spcPts val="105"/>
              </a:spcBef>
            </a:pPr>
            <a:r>
              <a:rPr lang="en-US" sz="2100" spc="-70" dirty="0">
                <a:solidFill>
                  <a:srgbClr val="FFFFFF"/>
                </a:solidFill>
                <a:latin typeface="+mj-lt"/>
                <a:cs typeface="Calibri" panose="020F0502020204030204" pitchFamily="34" charset="0"/>
              </a:rPr>
              <a:t>Co</a:t>
            </a:r>
            <a:r>
              <a:rPr lang="en-US" sz="2100" spc="-50" dirty="0">
                <a:solidFill>
                  <a:srgbClr val="FFFFFF"/>
                </a:solidFill>
                <a:latin typeface="+mj-lt"/>
                <a:cs typeface="Calibri" panose="020F0502020204030204" pitchFamily="34" charset="0"/>
              </a:rPr>
              <a:t>n</a:t>
            </a:r>
            <a:r>
              <a:rPr lang="en-US" sz="2100" spc="-60" dirty="0">
                <a:solidFill>
                  <a:srgbClr val="FFFFFF"/>
                </a:solidFill>
                <a:latin typeface="+mj-lt"/>
                <a:cs typeface="Calibri" panose="020F0502020204030204" pitchFamily="34" charset="0"/>
              </a:rPr>
              <a:t>sta</a:t>
            </a:r>
            <a:r>
              <a:rPr lang="en-US" sz="2100" spc="-75" dirty="0">
                <a:solidFill>
                  <a:srgbClr val="FFFFFF"/>
                </a:solidFill>
                <a:latin typeface="+mj-lt"/>
                <a:cs typeface="Calibri" panose="020F0502020204030204" pitchFamily="34" charset="0"/>
              </a:rPr>
              <a:t>n</a:t>
            </a:r>
            <a:r>
              <a:rPr lang="en-US" sz="2100" spc="20" dirty="0">
                <a:solidFill>
                  <a:srgbClr val="FFFFFF"/>
                </a:solidFill>
                <a:latin typeface="+mj-lt"/>
                <a:cs typeface="Calibri" panose="020F0502020204030204" pitchFamily="34" charset="0"/>
              </a:rPr>
              <a:t>t</a:t>
            </a:r>
            <a:r>
              <a:rPr lang="en-US" sz="2100" spc="-245" dirty="0">
                <a:solidFill>
                  <a:srgbClr val="FFFFFF"/>
                </a:solidFill>
                <a:latin typeface="+mj-lt"/>
                <a:cs typeface="Calibri" panose="020F0502020204030204" pitchFamily="34" charset="0"/>
              </a:rPr>
              <a:t> </a:t>
            </a:r>
            <a:r>
              <a:rPr lang="en-US" sz="2100" spc="-300" dirty="0">
                <a:solidFill>
                  <a:srgbClr val="FFFFFF"/>
                </a:solidFill>
                <a:latin typeface="+mj-lt"/>
                <a:cs typeface="Calibri" panose="020F0502020204030204" pitchFamily="34" charset="0"/>
              </a:rPr>
              <a:t>V</a:t>
            </a:r>
            <a:r>
              <a:rPr lang="en-US" sz="2100" spc="-60" dirty="0">
                <a:solidFill>
                  <a:srgbClr val="FFFFFF"/>
                </a:solidFill>
                <a:latin typeface="+mj-lt"/>
                <a:cs typeface="Calibri" panose="020F0502020204030204" pitchFamily="34" charset="0"/>
              </a:rPr>
              <a:t>a</a:t>
            </a:r>
            <a:r>
              <a:rPr lang="en-US" sz="2100" spc="-20" dirty="0">
                <a:solidFill>
                  <a:srgbClr val="FFFFFF"/>
                </a:solidFill>
                <a:latin typeface="+mj-lt"/>
                <a:cs typeface="Calibri" panose="020F0502020204030204" pitchFamily="34" charset="0"/>
              </a:rPr>
              <a:t>r</a:t>
            </a:r>
            <a:r>
              <a:rPr lang="en-US" sz="2100" spc="-90" dirty="0">
                <a:solidFill>
                  <a:srgbClr val="FFFFFF"/>
                </a:solidFill>
                <a:latin typeface="+mj-lt"/>
                <a:cs typeface="Calibri" panose="020F0502020204030204" pitchFamily="34" charset="0"/>
              </a:rPr>
              <a:t>ia</a:t>
            </a:r>
            <a:r>
              <a:rPr lang="en-US" sz="2100" spc="-65" dirty="0">
                <a:solidFill>
                  <a:srgbClr val="FFFFFF"/>
                </a:solidFill>
                <a:latin typeface="+mj-lt"/>
                <a:cs typeface="Calibri" panose="020F0502020204030204" pitchFamily="34" charset="0"/>
              </a:rPr>
              <a:t>nce</a:t>
            </a:r>
            <a:endParaRPr lang="en-US" sz="2100" dirty="0">
              <a:latin typeface="+mj-lt"/>
              <a:cs typeface="Calibri" panose="020F0502020204030204" pitchFamily="34" charset="0"/>
            </a:endParaRPr>
          </a:p>
          <a:p>
            <a:pPr marL="12700"/>
            <a:r>
              <a:rPr lang="en-US" sz="2100" spc="-30" dirty="0">
                <a:solidFill>
                  <a:srgbClr val="FFFFFF"/>
                </a:solidFill>
                <a:latin typeface="+mj-lt"/>
                <a:cs typeface="Calibri" panose="020F0502020204030204" pitchFamily="34" charset="0"/>
              </a:rPr>
              <a:t>(</a:t>
            </a:r>
            <a:r>
              <a:rPr lang="en-US" sz="2100" spc="-70" dirty="0">
                <a:solidFill>
                  <a:srgbClr val="FFFFFF"/>
                </a:solidFill>
                <a:latin typeface="+mj-lt"/>
                <a:cs typeface="Calibri" panose="020F0502020204030204" pitchFamily="34" charset="0"/>
              </a:rPr>
              <a:t>Ho</a:t>
            </a:r>
            <a:r>
              <a:rPr lang="en-US" sz="2100" spc="-100" dirty="0">
                <a:solidFill>
                  <a:srgbClr val="FFFFFF"/>
                </a:solidFill>
                <a:latin typeface="+mj-lt"/>
                <a:cs typeface="Calibri" panose="020F0502020204030204" pitchFamily="34" charset="0"/>
              </a:rPr>
              <a:t>mo</a:t>
            </a:r>
            <a:r>
              <a:rPr lang="en-US" sz="2100" spc="-55" dirty="0">
                <a:solidFill>
                  <a:srgbClr val="FFFFFF"/>
                </a:solidFill>
                <a:latin typeface="+mj-lt"/>
                <a:cs typeface="Calibri" panose="020F0502020204030204" pitchFamily="34" charset="0"/>
              </a:rPr>
              <a:t>s</a:t>
            </a:r>
            <a:r>
              <a:rPr lang="en-US" sz="2100" spc="-70" dirty="0">
                <a:solidFill>
                  <a:srgbClr val="FFFFFF"/>
                </a:solidFill>
                <a:latin typeface="+mj-lt"/>
                <a:cs typeface="Calibri" panose="020F0502020204030204" pitchFamily="34" charset="0"/>
              </a:rPr>
              <a:t>c</a:t>
            </a:r>
            <a:r>
              <a:rPr lang="en-US" sz="2100" spc="-80" dirty="0">
                <a:solidFill>
                  <a:srgbClr val="FFFFFF"/>
                </a:solidFill>
                <a:latin typeface="+mj-lt"/>
                <a:cs typeface="Calibri" panose="020F0502020204030204" pitchFamily="34" charset="0"/>
              </a:rPr>
              <a:t>e</a:t>
            </a:r>
            <a:r>
              <a:rPr lang="en-US" sz="2100" spc="-60" dirty="0">
                <a:solidFill>
                  <a:srgbClr val="FFFFFF"/>
                </a:solidFill>
                <a:latin typeface="+mj-lt"/>
                <a:cs typeface="Calibri" panose="020F0502020204030204" pitchFamily="34" charset="0"/>
              </a:rPr>
              <a:t>d</a:t>
            </a:r>
            <a:r>
              <a:rPr lang="en-US" sz="2100" spc="-80" dirty="0">
                <a:solidFill>
                  <a:srgbClr val="FFFFFF"/>
                </a:solidFill>
                <a:latin typeface="+mj-lt"/>
                <a:cs typeface="Calibri" panose="020F0502020204030204" pitchFamily="34" charset="0"/>
              </a:rPr>
              <a:t>as</a:t>
            </a:r>
            <a:r>
              <a:rPr lang="en-US" sz="2100" spc="-60" dirty="0">
                <a:solidFill>
                  <a:srgbClr val="FFFFFF"/>
                </a:solidFill>
                <a:latin typeface="+mj-lt"/>
                <a:cs typeface="Calibri" panose="020F0502020204030204" pitchFamily="34" charset="0"/>
              </a:rPr>
              <a:t>t</a:t>
            </a:r>
            <a:r>
              <a:rPr lang="en-US" sz="2100" spc="-75" dirty="0">
                <a:solidFill>
                  <a:srgbClr val="FFFFFF"/>
                </a:solidFill>
                <a:latin typeface="+mj-lt"/>
                <a:cs typeface="Calibri" panose="020F0502020204030204" pitchFamily="34" charset="0"/>
              </a:rPr>
              <a:t>ici</a:t>
            </a:r>
            <a:r>
              <a:rPr lang="en-US" sz="2100" spc="-35" dirty="0">
                <a:solidFill>
                  <a:srgbClr val="FFFFFF"/>
                </a:solidFill>
                <a:latin typeface="+mj-lt"/>
                <a:cs typeface="Calibri" panose="020F0502020204030204" pitchFamily="34" charset="0"/>
              </a:rPr>
              <a:t>t</a:t>
            </a:r>
            <a:r>
              <a:rPr lang="en-US" sz="2100" spc="-80" dirty="0">
                <a:solidFill>
                  <a:srgbClr val="FFFFFF"/>
                </a:solidFill>
                <a:latin typeface="+mj-lt"/>
                <a:cs typeface="Calibri" panose="020F0502020204030204" pitchFamily="34" charset="0"/>
              </a:rPr>
              <a:t>y</a:t>
            </a:r>
            <a:r>
              <a:rPr lang="en-US" sz="2100" spc="-30" dirty="0">
                <a:solidFill>
                  <a:srgbClr val="FFFFFF"/>
                </a:solidFill>
                <a:latin typeface="+mj-lt"/>
                <a:cs typeface="Calibri" panose="020F0502020204030204" pitchFamily="34" charset="0"/>
              </a:rPr>
              <a:t>)</a:t>
            </a:r>
            <a:endParaRPr lang="en-US" sz="2100" dirty="0">
              <a:latin typeface="+mj-lt"/>
              <a:cs typeface="Calibri" panose="020F0502020204030204" pitchFamily="34" charset="0"/>
            </a:endParaRPr>
          </a:p>
        </p:txBody>
      </p:sp>
      <p:sp>
        <p:nvSpPr>
          <p:cNvPr id="110" name="TextBox 109">
            <a:extLst>
              <a:ext uri="{FF2B5EF4-FFF2-40B4-BE49-F238E27FC236}">
                <a16:creationId xmlns:a16="http://schemas.microsoft.com/office/drawing/2014/main" id="{24885D47-3663-870D-4074-0523CC96E950}"/>
              </a:ext>
            </a:extLst>
          </p:cNvPr>
          <p:cNvSpPr txBox="1"/>
          <p:nvPr/>
        </p:nvSpPr>
        <p:spPr>
          <a:xfrm>
            <a:off x="4672691" y="4253545"/>
            <a:ext cx="2642142" cy="751488"/>
          </a:xfrm>
          <a:prstGeom prst="rect">
            <a:avLst/>
          </a:prstGeom>
          <a:noFill/>
        </p:spPr>
        <p:txBody>
          <a:bodyPr wrap="square">
            <a:spAutoFit/>
          </a:bodyPr>
          <a:lstStyle/>
          <a:p>
            <a:pPr algn="ctr">
              <a:spcBef>
                <a:spcPts val="105"/>
              </a:spcBef>
            </a:pPr>
            <a:r>
              <a:rPr lang="en-US" sz="2100" spc="-170" dirty="0">
                <a:solidFill>
                  <a:srgbClr val="FFFFFF"/>
                </a:solidFill>
                <a:latin typeface="+mj-lt"/>
                <a:cs typeface="Calibri" panose="020F0502020204030204" pitchFamily="34" charset="0"/>
              </a:rPr>
              <a:t>M</a:t>
            </a:r>
            <a:r>
              <a:rPr lang="en-US" sz="2100" spc="-65" dirty="0">
                <a:solidFill>
                  <a:srgbClr val="FFFFFF"/>
                </a:solidFill>
                <a:latin typeface="+mj-lt"/>
                <a:cs typeface="Calibri" panose="020F0502020204030204" pitchFamily="34" charset="0"/>
              </a:rPr>
              <a:t>e</a:t>
            </a:r>
            <a:r>
              <a:rPr lang="en-US" sz="2100" spc="-85" dirty="0">
                <a:solidFill>
                  <a:srgbClr val="FFFFFF"/>
                </a:solidFill>
                <a:latin typeface="+mj-lt"/>
                <a:cs typeface="Calibri" panose="020F0502020204030204" pitchFamily="34" charset="0"/>
              </a:rPr>
              <a:t>a</a:t>
            </a:r>
            <a:r>
              <a:rPr lang="en-US" sz="2100" spc="-90" dirty="0">
                <a:solidFill>
                  <a:srgbClr val="FFFFFF"/>
                </a:solidFill>
                <a:latin typeface="+mj-lt"/>
                <a:cs typeface="Calibri" panose="020F0502020204030204" pitchFamily="34" charset="0"/>
              </a:rPr>
              <a:t>n</a:t>
            </a:r>
            <a:r>
              <a:rPr lang="en-US" sz="2100" spc="-35" dirty="0">
                <a:solidFill>
                  <a:srgbClr val="FFFFFF"/>
                </a:solidFill>
                <a:latin typeface="+mj-lt"/>
                <a:cs typeface="Calibri" panose="020F0502020204030204" pitchFamily="34" charset="0"/>
              </a:rPr>
              <a:t> </a:t>
            </a:r>
            <a:r>
              <a:rPr lang="en-US" sz="2100" spc="-90" dirty="0">
                <a:solidFill>
                  <a:srgbClr val="FFFFFF"/>
                </a:solidFill>
                <a:latin typeface="+mj-lt"/>
                <a:cs typeface="Calibri" panose="020F0502020204030204" pitchFamily="34" charset="0"/>
              </a:rPr>
              <a:t>is</a:t>
            </a:r>
            <a:r>
              <a:rPr lang="en-US" sz="2100" spc="-50" dirty="0">
                <a:solidFill>
                  <a:srgbClr val="FFFFFF"/>
                </a:solidFill>
                <a:latin typeface="+mj-lt"/>
                <a:cs typeface="Calibri" panose="020F0502020204030204" pitchFamily="34" charset="0"/>
              </a:rPr>
              <a:t> </a:t>
            </a:r>
            <a:r>
              <a:rPr lang="en-US" sz="2100" spc="-110" dirty="0">
                <a:solidFill>
                  <a:srgbClr val="FFFFFF"/>
                </a:solidFill>
                <a:latin typeface="+mj-lt"/>
                <a:cs typeface="Calibri" panose="020F0502020204030204" pitchFamily="34" charset="0"/>
              </a:rPr>
              <a:t>a</a:t>
            </a:r>
            <a:r>
              <a:rPr lang="en-US" sz="2100" spc="-35" dirty="0">
                <a:solidFill>
                  <a:srgbClr val="FFFFFF"/>
                </a:solidFill>
                <a:latin typeface="+mj-lt"/>
                <a:cs typeface="Calibri" panose="020F0502020204030204" pitchFamily="34" charset="0"/>
              </a:rPr>
              <a:t> </a:t>
            </a:r>
            <a:r>
              <a:rPr lang="en-US" sz="2100" spc="-65" dirty="0">
                <a:solidFill>
                  <a:srgbClr val="FFFFFF"/>
                </a:solidFill>
                <a:latin typeface="+mj-lt"/>
                <a:cs typeface="Calibri" panose="020F0502020204030204" pitchFamily="34" charset="0"/>
              </a:rPr>
              <a:t>line</a:t>
            </a:r>
            <a:r>
              <a:rPr lang="en-US" sz="2100" spc="-60" dirty="0">
                <a:solidFill>
                  <a:srgbClr val="FFFFFF"/>
                </a:solidFill>
                <a:latin typeface="+mj-lt"/>
                <a:cs typeface="Calibri" panose="020F0502020204030204" pitchFamily="34" charset="0"/>
              </a:rPr>
              <a:t>a</a:t>
            </a:r>
            <a:r>
              <a:rPr lang="en-US" sz="2100" spc="-40" dirty="0">
                <a:solidFill>
                  <a:srgbClr val="FFFFFF"/>
                </a:solidFill>
                <a:latin typeface="+mj-lt"/>
                <a:cs typeface="Calibri" panose="020F0502020204030204" pitchFamily="34" charset="0"/>
              </a:rPr>
              <a:t>r</a:t>
            </a:r>
            <a:r>
              <a:rPr lang="en-US" sz="2100" spc="-55" dirty="0">
                <a:solidFill>
                  <a:srgbClr val="FFFFFF"/>
                </a:solidFill>
                <a:latin typeface="+mj-lt"/>
                <a:cs typeface="Calibri" panose="020F0502020204030204" pitchFamily="34" charset="0"/>
              </a:rPr>
              <a:t> </a:t>
            </a:r>
          </a:p>
          <a:p>
            <a:pPr algn="ctr">
              <a:spcBef>
                <a:spcPts val="105"/>
              </a:spcBef>
            </a:pPr>
            <a:r>
              <a:rPr lang="en-US" sz="2100" spc="-114" dirty="0">
                <a:solidFill>
                  <a:srgbClr val="FFFFFF"/>
                </a:solidFill>
                <a:latin typeface="+mj-lt"/>
                <a:cs typeface="Calibri" panose="020F0502020204030204" pitchFamily="34" charset="0"/>
              </a:rPr>
              <a:t>F</a:t>
            </a:r>
            <a:r>
              <a:rPr lang="en-US" sz="2100" spc="-60" dirty="0">
                <a:solidFill>
                  <a:srgbClr val="FFFFFF"/>
                </a:solidFill>
                <a:latin typeface="+mj-lt"/>
                <a:cs typeface="Calibri" panose="020F0502020204030204" pitchFamily="34" charset="0"/>
              </a:rPr>
              <a:t>u</a:t>
            </a:r>
            <a:r>
              <a:rPr lang="en-US" sz="2100" spc="-55" dirty="0">
                <a:solidFill>
                  <a:srgbClr val="FFFFFF"/>
                </a:solidFill>
                <a:latin typeface="+mj-lt"/>
                <a:cs typeface="Calibri" panose="020F0502020204030204" pitchFamily="34" charset="0"/>
              </a:rPr>
              <a:t>n</a:t>
            </a:r>
            <a:r>
              <a:rPr lang="en-US" sz="2100" spc="-50" dirty="0">
                <a:solidFill>
                  <a:srgbClr val="FFFFFF"/>
                </a:solidFill>
                <a:latin typeface="+mj-lt"/>
                <a:cs typeface="Calibri" panose="020F0502020204030204" pitchFamily="34" charset="0"/>
              </a:rPr>
              <a:t>ction</a:t>
            </a:r>
            <a:r>
              <a:rPr lang="en-US" sz="2100" dirty="0">
                <a:latin typeface="+mj-lt"/>
                <a:cs typeface="Calibri" panose="020F0502020204030204" pitchFamily="34" charset="0"/>
              </a:rPr>
              <a:t> </a:t>
            </a:r>
            <a:r>
              <a:rPr lang="en-US" sz="2100" spc="-60" dirty="0">
                <a:solidFill>
                  <a:srgbClr val="FFFFFF"/>
                </a:solidFill>
                <a:latin typeface="+mj-lt"/>
                <a:cs typeface="Calibri" panose="020F0502020204030204" pitchFamily="34" charset="0"/>
              </a:rPr>
              <a:t>o</a:t>
            </a:r>
            <a:r>
              <a:rPr lang="en-US" sz="2100" spc="-105" dirty="0">
                <a:solidFill>
                  <a:srgbClr val="FFFFFF"/>
                </a:solidFill>
                <a:latin typeface="+mj-lt"/>
                <a:cs typeface="Calibri" panose="020F0502020204030204" pitchFamily="34" charset="0"/>
              </a:rPr>
              <a:t>f</a:t>
            </a:r>
            <a:r>
              <a:rPr lang="en-US" sz="2100" spc="-40" dirty="0">
                <a:solidFill>
                  <a:srgbClr val="FFFFFF"/>
                </a:solidFill>
                <a:latin typeface="+mj-lt"/>
                <a:cs typeface="Calibri" panose="020F0502020204030204" pitchFamily="34" charset="0"/>
              </a:rPr>
              <a:t> </a:t>
            </a:r>
            <a:r>
              <a:rPr lang="en-US" sz="2100" spc="-150" dirty="0">
                <a:solidFill>
                  <a:srgbClr val="FFFFFF"/>
                </a:solidFill>
                <a:latin typeface="+mj-lt"/>
                <a:cs typeface="Calibri" panose="020F0502020204030204" pitchFamily="34" charset="0"/>
              </a:rPr>
              <a:t>X</a:t>
            </a:r>
            <a:endParaRPr lang="en-US" sz="2100" dirty="0">
              <a:latin typeface="+mj-lt"/>
              <a:cs typeface="Calibri" panose="020F0502020204030204" pitchFamily="34" charset="0"/>
            </a:endParaRPr>
          </a:p>
        </p:txBody>
      </p:sp>
      <p:sp>
        <p:nvSpPr>
          <p:cNvPr id="112" name="TextBox 111">
            <a:extLst>
              <a:ext uri="{FF2B5EF4-FFF2-40B4-BE49-F238E27FC236}">
                <a16:creationId xmlns:a16="http://schemas.microsoft.com/office/drawing/2014/main" id="{2E288BE1-FF81-3F82-C634-AC072566529A}"/>
              </a:ext>
            </a:extLst>
          </p:cNvPr>
          <p:cNvSpPr txBox="1"/>
          <p:nvPr/>
        </p:nvSpPr>
        <p:spPr>
          <a:xfrm>
            <a:off x="4651489" y="5293820"/>
            <a:ext cx="2701029" cy="738664"/>
          </a:xfrm>
          <a:prstGeom prst="rect">
            <a:avLst/>
          </a:prstGeom>
          <a:noFill/>
        </p:spPr>
        <p:txBody>
          <a:bodyPr wrap="square">
            <a:spAutoFit/>
          </a:bodyPr>
          <a:lstStyle/>
          <a:p>
            <a:pPr marL="12700" marR="5080" indent="22860" algn="ctr">
              <a:spcBef>
                <a:spcPts val="350"/>
              </a:spcBef>
            </a:pPr>
            <a:r>
              <a:rPr lang="en-US" sz="2100" spc="-180" dirty="0">
                <a:solidFill>
                  <a:srgbClr val="FFFFFF"/>
                </a:solidFill>
                <a:latin typeface="+mj-lt"/>
                <a:cs typeface="Calibri" panose="020F0502020204030204" pitchFamily="34" charset="0"/>
              </a:rPr>
              <a:t>Assumptions are imp  but  adjustments available.</a:t>
            </a:r>
            <a:endParaRPr lang="en-US" sz="2100" dirty="0">
              <a:latin typeface="+mj-lt"/>
              <a:cs typeface="Calibri" panose="020F0502020204030204" pitchFamily="34" charset="0"/>
            </a:endParaRPr>
          </a:p>
        </p:txBody>
      </p:sp>
      <p:sp>
        <p:nvSpPr>
          <p:cNvPr id="114" name="TextBox 113">
            <a:extLst>
              <a:ext uri="{FF2B5EF4-FFF2-40B4-BE49-F238E27FC236}">
                <a16:creationId xmlns:a16="http://schemas.microsoft.com/office/drawing/2014/main" id="{FD4A2147-D8C3-6CE9-0703-AF9A1B7AFA17}"/>
              </a:ext>
            </a:extLst>
          </p:cNvPr>
          <p:cNvSpPr txBox="1"/>
          <p:nvPr/>
        </p:nvSpPr>
        <p:spPr>
          <a:xfrm>
            <a:off x="8300258" y="2298294"/>
            <a:ext cx="2288029" cy="738664"/>
          </a:xfrm>
          <a:prstGeom prst="rect">
            <a:avLst/>
          </a:prstGeom>
          <a:noFill/>
        </p:spPr>
        <p:txBody>
          <a:bodyPr wrap="square">
            <a:spAutoFit/>
          </a:bodyPr>
          <a:lstStyle/>
          <a:p>
            <a:pPr marL="143510" marR="5080" indent="-131445">
              <a:spcBef>
                <a:spcPts val="350"/>
              </a:spcBef>
            </a:pPr>
            <a:r>
              <a:rPr lang="en-US" sz="2100" spc="-70" dirty="0">
                <a:solidFill>
                  <a:srgbClr val="FFFFFF"/>
                </a:solidFill>
                <a:latin typeface="+mj-lt"/>
                <a:cs typeface="Times New Roman"/>
              </a:rPr>
              <a:t>No</a:t>
            </a:r>
            <a:r>
              <a:rPr lang="en-US" sz="2100" spc="-50" dirty="0">
                <a:solidFill>
                  <a:srgbClr val="FFFFFF"/>
                </a:solidFill>
                <a:latin typeface="+mj-lt"/>
                <a:cs typeface="Times New Roman"/>
              </a:rPr>
              <a:t> </a:t>
            </a:r>
            <a:r>
              <a:rPr lang="en-US" sz="2100" spc="-90" dirty="0">
                <a:solidFill>
                  <a:srgbClr val="FFFFFF"/>
                </a:solidFill>
                <a:latin typeface="+mj-lt"/>
                <a:cs typeface="Times New Roman"/>
              </a:rPr>
              <a:t>Di</a:t>
            </a:r>
            <a:r>
              <a:rPr lang="en-US" sz="2100" spc="-65" dirty="0">
                <a:solidFill>
                  <a:srgbClr val="FFFFFF"/>
                </a:solidFill>
                <a:latin typeface="+mj-lt"/>
                <a:cs typeface="Times New Roman"/>
              </a:rPr>
              <a:t>s</a:t>
            </a:r>
            <a:r>
              <a:rPr lang="en-US" sz="2100" spc="15" dirty="0">
                <a:solidFill>
                  <a:srgbClr val="FFFFFF"/>
                </a:solidFill>
                <a:latin typeface="+mj-lt"/>
                <a:cs typeface="Times New Roman"/>
              </a:rPr>
              <a:t>t</a:t>
            </a:r>
            <a:r>
              <a:rPr lang="en-US" sz="2100" spc="35" dirty="0">
                <a:solidFill>
                  <a:srgbClr val="FFFFFF"/>
                </a:solidFill>
                <a:latin typeface="+mj-lt"/>
                <a:cs typeface="Times New Roman"/>
              </a:rPr>
              <a:t>r</a:t>
            </a:r>
            <a:r>
              <a:rPr lang="en-US" sz="2100" spc="-50" dirty="0">
                <a:solidFill>
                  <a:srgbClr val="FFFFFF"/>
                </a:solidFill>
                <a:latin typeface="+mj-lt"/>
                <a:cs typeface="Times New Roman"/>
              </a:rPr>
              <a:t>i</a:t>
            </a:r>
            <a:r>
              <a:rPr lang="en-US" sz="2100" spc="-105" dirty="0">
                <a:solidFill>
                  <a:srgbClr val="FFFFFF"/>
                </a:solidFill>
                <a:latin typeface="+mj-lt"/>
                <a:cs typeface="Times New Roman"/>
              </a:rPr>
              <a:t>b</a:t>
            </a:r>
            <a:r>
              <a:rPr lang="en-US" sz="2100" spc="-60" dirty="0">
                <a:solidFill>
                  <a:srgbClr val="FFFFFF"/>
                </a:solidFill>
                <a:latin typeface="+mj-lt"/>
                <a:cs typeface="Times New Roman"/>
              </a:rPr>
              <a:t>u</a:t>
            </a:r>
            <a:r>
              <a:rPr lang="en-US" sz="2100" spc="-35" dirty="0">
                <a:solidFill>
                  <a:srgbClr val="FFFFFF"/>
                </a:solidFill>
                <a:latin typeface="+mj-lt"/>
                <a:cs typeface="Times New Roman"/>
              </a:rPr>
              <a:t>tio</a:t>
            </a:r>
            <a:r>
              <a:rPr lang="en-US" sz="2100" spc="-40" dirty="0">
                <a:solidFill>
                  <a:srgbClr val="FFFFFF"/>
                </a:solidFill>
                <a:latin typeface="+mj-lt"/>
                <a:cs typeface="Times New Roman"/>
              </a:rPr>
              <a:t>n  </a:t>
            </a:r>
            <a:r>
              <a:rPr lang="en-US" sz="2100" spc="-80" dirty="0">
                <a:solidFill>
                  <a:srgbClr val="FFFFFF"/>
                </a:solidFill>
                <a:latin typeface="+mj-lt"/>
                <a:cs typeface="Times New Roman"/>
              </a:rPr>
              <a:t>Assumption</a:t>
            </a:r>
            <a:endParaRPr lang="en-US" sz="2100" dirty="0">
              <a:latin typeface="+mj-lt"/>
              <a:cs typeface="Times New Roman"/>
            </a:endParaRPr>
          </a:p>
        </p:txBody>
      </p:sp>
      <p:sp>
        <p:nvSpPr>
          <p:cNvPr id="116" name="TextBox 115">
            <a:extLst>
              <a:ext uri="{FF2B5EF4-FFF2-40B4-BE49-F238E27FC236}">
                <a16:creationId xmlns:a16="http://schemas.microsoft.com/office/drawing/2014/main" id="{66502A52-044C-68CF-E9C3-697E2EE53FFC}"/>
              </a:ext>
            </a:extLst>
          </p:cNvPr>
          <p:cNvSpPr txBox="1"/>
          <p:nvPr/>
        </p:nvSpPr>
        <p:spPr>
          <a:xfrm>
            <a:off x="7921187" y="3224631"/>
            <a:ext cx="2567878" cy="738664"/>
          </a:xfrm>
          <a:prstGeom prst="rect">
            <a:avLst/>
          </a:prstGeom>
          <a:noFill/>
        </p:spPr>
        <p:txBody>
          <a:bodyPr wrap="square">
            <a:spAutoFit/>
          </a:bodyPr>
          <a:lstStyle/>
          <a:p>
            <a:pPr marL="12700" marR="5080" algn="ctr">
              <a:spcBef>
                <a:spcPts val="350"/>
              </a:spcBef>
            </a:pPr>
            <a:r>
              <a:rPr lang="en-US" sz="2100" spc="-70" dirty="0">
                <a:solidFill>
                  <a:srgbClr val="FFFFFF"/>
                </a:solidFill>
                <a:latin typeface="+mj-lt"/>
                <a:cs typeface="Calibri" panose="020F0502020204030204" pitchFamily="34" charset="0"/>
              </a:rPr>
              <a:t>No</a:t>
            </a:r>
            <a:r>
              <a:rPr lang="en-US" sz="2100" spc="-55" dirty="0">
                <a:solidFill>
                  <a:srgbClr val="FFFFFF"/>
                </a:solidFill>
                <a:latin typeface="+mj-lt"/>
                <a:cs typeface="Calibri" panose="020F0502020204030204" pitchFamily="34" charset="0"/>
              </a:rPr>
              <a:t>n</a:t>
            </a:r>
            <a:r>
              <a:rPr lang="en-US" sz="2100" spc="-25" dirty="0">
                <a:solidFill>
                  <a:srgbClr val="FFFFFF"/>
                </a:solidFill>
                <a:latin typeface="+mj-lt"/>
                <a:cs typeface="Calibri" panose="020F0502020204030204" pitchFamily="34" charset="0"/>
              </a:rPr>
              <a:t>-</a:t>
            </a:r>
            <a:r>
              <a:rPr lang="en-US" sz="2100" spc="-80" dirty="0">
                <a:solidFill>
                  <a:srgbClr val="FFFFFF"/>
                </a:solidFill>
                <a:latin typeface="+mj-lt"/>
                <a:cs typeface="Calibri" panose="020F0502020204030204" pitchFamily="34" charset="0"/>
              </a:rPr>
              <a:t>C</a:t>
            </a:r>
            <a:r>
              <a:rPr lang="en-US" sz="2100" spc="-55" dirty="0">
                <a:solidFill>
                  <a:srgbClr val="FFFFFF"/>
                </a:solidFill>
                <a:latin typeface="+mj-lt"/>
                <a:cs typeface="Calibri" panose="020F0502020204030204" pitchFamily="34" charset="0"/>
              </a:rPr>
              <a:t>o</a:t>
            </a:r>
            <a:r>
              <a:rPr lang="en-US" sz="2100" spc="-60" dirty="0">
                <a:solidFill>
                  <a:srgbClr val="FFFFFF"/>
                </a:solidFill>
                <a:latin typeface="+mj-lt"/>
                <a:cs typeface="Calibri" panose="020F0502020204030204" pitchFamily="34" charset="0"/>
              </a:rPr>
              <a:t>n</a:t>
            </a:r>
            <a:r>
              <a:rPr lang="en-US" sz="2100" spc="-120" dirty="0">
                <a:solidFill>
                  <a:srgbClr val="FFFFFF"/>
                </a:solidFill>
                <a:latin typeface="+mj-lt"/>
                <a:cs typeface="Calibri" panose="020F0502020204030204" pitchFamily="34" charset="0"/>
              </a:rPr>
              <a:t>s</a:t>
            </a:r>
            <a:r>
              <a:rPr lang="en-US" sz="2100" spc="-45" dirty="0">
                <a:solidFill>
                  <a:srgbClr val="FFFFFF"/>
                </a:solidFill>
                <a:latin typeface="+mj-lt"/>
                <a:cs typeface="Calibri" panose="020F0502020204030204" pitchFamily="34" charset="0"/>
              </a:rPr>
              <a:t>ta</a:t>
            </a:r>
            <a:r>
              <a:rPr lang="en-US" sz="2100" spc="-70" dirty="0">
                <a:solidFill>
                  <a:srgbClr val="FFFFFF"/>
                </a:solidFill>
                <a:latin typeface="+mj-lt"/>
                <a:cs typeface="Calibri" panose="020F0502020204030204" pitchFamily="34" charset="0"/>
              </a:rPr>
              <a:t>n</a:t>
            </a:r>
            <a:r>
              <a:rPr lang="en-US" sz="2100" spc="20" dirty="0">
                <a:solidFill>
                  <a:srgbClr val="FFFFFF"/>
                </a:solidFill>
                <a:latin typeface="+mj-lt"/>
                <a:cs typeface="Calibri" panose="020F0502020204030204" pitchFamily="34" charset="0"/>
              </a:rPr>
              <a:t>t</a:t>
            </a:r>
            <a:r>
              <a:rPr lang="en-US" sz="2100" spc="-245" dirty="0">
                <a:solidFill>
                  <a:srgbClr val="FFFFFF"/>
                </a:solidFill>
                <a:latin typeface="+mj-lt"/>
                <a:cs typeface="Calibri" panose="020F0502020204030204" pitchFamily="34" charset="0"/>
              </a:rPr>
              <a:t> </a:t>
            </a:r>
            <a:r>
              <a:rPr lang="en-US" sz="2100" spc="-295" dirty="0">
                <a:solidFill>
                  <a:srgbClr val="FFFFFF"/>
                </a:solidFill>
                <a:latin typeface="+mj-lt"/>
                <a:cs typeface="Calibri" panose="020F0502020204030204" pitchFamily="34" charset="0"/>
              </a:rPr>
              <a:t>V</a:t>
            </a:r>
            <a:r>
              <a:rPr lang="en-US" sz="2100" spc="-60" dirty="0">
                <a:solidFill>
                  <a:srgbClr val="FFFFFF"/>
                </a:solidFill>
                <a:latin typeface="+mj-lt"/>
                <a:cs typeface="Calibri" panose="020F0502020204030204" pitchFamily="34" charset="0"/>
              </a:rPr>
              <a:t>a</a:t>
            </a:r>
            <a:r>
              <a:rPr lang="en-US" sz="2100" spc="-20" dirty="0">
                <a:solidFill>
                  <a:srgbClr val="FFFFFF"/>
                </a:solidFill>
                <a:latin typeface="+mj-lt"/>
                <a:cs typeface="Calibri" panose="020F0502020204030204" pitchFamily="34" charset="0"/>
              </a:rPr>
              <a:t>r</a:t>
            </a:r>
            <a:r>
              <a:rPr lang="en-US" sz="2100" spc="-90" dirty="0">
                <a:solidFill>
                  <a:srgbClr val="FFFFFF"/>
                </a:solidFill>
                <a:latin typeface="+mj-lt"/>
                <a:cs typeface="Calibri" panose="020F0502020204030204" pitchFamily="34" charset="0"/>
              </a:rPr>
              <a:t>ia</a:t>
            </a:r>
            <a:r>
              <a:rPr lang="en-US" sz="2100" spc="-60" dirty="0">
                <a:solidFill>
                  <a:srgbClr val="FFFFFF"/>
                </a:solidFill>
                <a:latin typeface="+mj-lt"/>
                <a:cs typeface="Calibri" panose="020F0502020204030204" pitchFamily="34" charset="0"/>
              </a:rPr>
              <a:t>n</a:t>
            </a:r>
            <a:r>
              <a:rPr lang="en-US" sz="2100" spc="-55" dirty="0">
                <a:solidFill>
                  <a:srgbClr val="FFFFFF"/>
                </a:solidFill>
                <a:latin typeface="+mj-lt"/>
                <a:cs typeface="Calibri" panose="020F0502020204030204" pitchFamily="34" charset="0"/>
              </a:rPr>
              <a:t>ce  </a:t>
            </a:r>
            <a:r>
              <a:rPr lang="en-US" sz="2100" spc="-60" dirty="0">
                <a:solidFill>
                  <a:srgbClr val="FFFFFF"/>
                </a:solidFill>
                <a:latin typeface="+mj-lt"/>
                <a:cs typeface="Calibri" panose="020F0502020204030204" pitchFamily="34" charset="0"/>
              </a:rPr>
              <a:t>(Heteroscedasticity)</a:t>
            </a:r>
            <a:endParaRPr lang="en-US" sz="2100" dirty="0">
              <a:latin typeface="+mj-lt"/>
              <a:cs typeface="Calibri" panose="020F0502020204030204" pitchFamily="34" charset="0"/>
            </a:endParaRPr>
          </a:p>
        </p:txBody>
      </p:sp>
      <p:sp>
        <p:nvSpPr>
          <p:cNvPr id="118" name="TextBox 117">
            <a:extLst>
              <a:ext uri="{FF2B5EF4-FFF2-40B4-BE49-F238E27FC236}">
                <a16:creationId xmlns:a16="http://schemas.microsoft.com/office/drawing/2014/main" id="{0957FC0E-B968-9667-481C-0B90A2D77737}"/>
              </a:ext>
            </a:extLst>
          </p:cNvPr>
          <p:cNvSpPr txBox="1"/>
          <p:nvPr/>
        </p:nvSpPr>
        <p:spPr>
          <a:xfrm>
            <a:off x="8092668" y="4298874"/>
            <a:ext cx="2095500" cy="738664"/>
          </a:xfrm>
          <a:prstGeom prst="rect">
            <a:avLst/>
          </a:prstGeom>
          <a:noFill/>
        </p:spPr>
        <p:txBody>
          <a:bodyPr wrap="square">
            <a:spAutoFit/>
          </a:bodyPr>
          <a:lstStyle/>
          <a:p>
            <a:pPr algn="ctr">
              <a:spcBef>
                <a:spcPts val="105"/>
              </a:spcBef>
            </a:pPr>
            <a:r>
              <a:rPr lang="en-US" sz="2100" spc="-65" dirty="0">
                <a:solidFill>
                  <a:srgbClr val="FFFFFF"/>
                </a:solidFill>
                <a:latin typeface="+mj-lt"/>
                <a:cs typeface="Calibri" panose="020F0502020204030204" pitchFamily="34" charset="0"/>
              </a:rPr>
              <a:t>Qua</a:t>
            </a:r>
            <a:r>
              <a:rPr lang="en-US" sz="2100" spc="-50" dirty="0">
                <a:solidFill>
                  <a:srgbClr val="FFFFFF"/>
                </a:solidFill>
                <a:latin typeface="+mj-lt"/>
                <a:cs typeface="Calibri" panose="020F0502020204030204" pitchFamily="34" charset="0"/>
              </a:rPr>
              <a:t>n</a:t>
            </a:r>
            <a:r>
              <a:rPr lang="en-US" sz="2100" spc="-40" dirty="0">
                <a:solidFill>
                  <a:srgbClr val="FFFFFF"/>
                </a:solidFill>
                <a:latin typeface="+mj-lt"/>
                <a:cs typeface="Calibri" panose="020F0502020204030204" pitchFamily="34" charset="0"/>
              </a:rPr>
              <a:t>tile</a:t>
            </a:r>
            <a:r>
              <a:rPr lang="en-US" sz="2100" spc="-60" dirty="0">
                <a:solidFill>
                  <a:srgbClr val="FFFFFF"/>
                </a:solidFill>
                <a:latin typeface="+mj-lt"/>
                <a:cs typeface="Calibri" panose="020F0502020204030204" pitchFamily="34" charset="0"/>
              </a:rPr>
              <a:t> </a:t>
            </a:r>
            <a:r>
              <a:rPr lang="en-US" sz="2100" spc="-90" dirty="0">
                <a:solidFill>
                  <a:srgbClr val="FFFFFF"/>
                </a:solidFill>
                <a:latin typeface="+mj-lt"/>
                <a:cs typeface="Calibri" panose="020F0502020204030204" pitchFamily="34" charset="0"/>
              </a:rPr>
              <a:t>is</a:t>
            </a:r>
            <a:r>
              <a:rPr lang="en-US" sz="2100" spc="-50" dirty="0">
                <a:solidFill>
                  <a:srgbClr val="FFFFFF"/>
                </a:solidFill>
                <a:latin typeface="+mj-lt"/>
                <a:cs typeface="Calibri" panose="020F0502020204030204" pitchFamily="34" charset="0"/>
              </a:rPr>
              <a:t> </a:t>
            </a:r>
            <a:r>
              <a:rPr lang="en-US" sz="2100" spc="-110" dirty="0">
                <a:solidFill>
                  <a:srgbClr val="FFFFFF"/>
                </a:solidFill>
                <a:latin typeface="+mj-lt"/>
                <a:cs typeface="Calibri" panose="020F0502020204030204" pitchFamily="34" charset="0"/>
              </a:rPr>
              <a:t>a</a:t>
            </a:r>
            <a:r>
              <a:rPr lang="en-US" sz="2100" spc="-35" dirty="0">
                <a:solidFill>
                  <a:srgbClr val="FFFFFF"/>
                </a:solidFill>
                <a:latin typeface="+mj-lt"/>
                <a:cs typeface="Calibri" panose="020F0502020204030204" pitchFamily="34" charset="0"/>
              </a:rPr>
              <a:t> </a:t>
            </a:r>
            <a:r>
              <a:rPr lang="en-US" sz="2100" spc="-65" dirty="0">
                <a:solidFill>
                  <a:srgbClr val="FFFFFF"/>
                </a:solidFill>
                <a:latin typeface="+mj-lt"/>
                <a:cs typeface="Calibri" panose="020F0502020204030204" pitchFamily="34" charset="0"/>
              </a:rPr>
              <a:t>line</a:t>
            </a:r>
            <a:r>
              <a:rPr lang="en-US" sz="2100" spc="-50" dirty="0">
                <a:solidFill>
                  <a:srgbClr val="FFFFFF"/>
                </a:solidFill>
                <a:latin typeface="+mj-lt"/>
                <a:cs typeface="Calibri" panose="020F0502020204030204" pitchFamily="34" charset="0"/>
              </a:rPr>
              <a:t>ar</a:t>
            </a:r>
            <a:endParaRPr lang="en-US" sz="2100" dirty="0">
              <a:latin typeface="+mj-lt"/>
              <a:cs typeface="Calibri" panose="020F0502020204030204" pitchFamily="34" charset="0"/>
            </a:endParaRPr>
          </a:p>
          <a:p>
            <a:pPr marL="1270" algn="ctr"/>
            <a:r>
              <a:rPr lang="en-US" sz="2100" spc="-114" dirty="0">
                <a:solidFill>
                  <a:srgbClr val="FFFFFF"/>
                </a:solidFill>
                <a:latin typeface="+mj-lt"/>
                <a:cs typeface="Calibri" panose="020F0502020204030204" pitchFamily="34" charset="0"/>
              </a:rPr>
              <a:t>f</a:t>
            </a:r>
            <a:r>
              <a:rPr lang="en-US" sz="2100" spc="-60" dirty="0">
                <a:solidFill>
                  <a:srgbClr val="FFFFFF"/>
                </a:solidFill>
                <a:latin typeface="+mj-lt"/>
                <a:cs typeface="Calibri" panose="020F0502020204030204" pitchFamily="34" charset="0"/>
              </a:rPr>
              <a:t>un</a:t>
            </a:r>
            <a:r>
              <a:rPr lang="en-US" sz="2100" spc="-50" dirty="0">
                <a:solidFill>
                  <a:srgbClr val="FFFFFF"/>
                </a:solidFill>
                <a:latin typeface="+mj-lt"/>
                <a:cs typeface="Calibri" panose="020F0502020204030204" pitchFamily="34" charset="0"/>
              </a:rPr>
              <a:t>ctio</a:t>
            </a:r>
            <a:r>
              <a:rPr lang="en-US" sz="2100" spc="-60" dirty="0">
                <a:solidFill>
                  <a:srgbClr val="FFFFFF"/>
                </a:solidFill>
                <a:latin typeface="+mj-lt"/>
                <a:cs typeface="Calibri" panose="020F0502020204030204" pitchFamily="34" charset="0"/>
              </a:rPr>
              <a:t>n o</a:t>
            </a:r>
            <a:r>
              <a:rPr lang="en-US" sz="2100" spc="-105" dirty="0">
                <a:solidFill>
                  <a:srgbClr val="FFFFFF"/>
                </a:solidFill>
                <a:latin typeface="+mj-lt"/>
                <a:cs typeface="Calibri" panose="020F0502020204030204" pitchFamily="34" charset="0"/>
              </a:rPr>
              <a:t>f</a:t>
            </a:r>
            <a:r>
              <a:rPr lang="en-US" sz="2100" spc="-40" dirty="0">
                <a:solidFill>
                  <a:srgbClr val="FFFFFF"/>
                </a:solidFill>
                <a:latin typeface="+mj-lt"/>
                <a:cs typeface="Calibri" panose="020F0502020204030204" pitchFamily="34" charset="0"/>
              </a:rPr>
              <a:t> </a:t>
            </a:r>
            <a:r>
              <a:rPr lang="en-US" sz="2100" spc="-150" dirty="0">
                <a:solidFill>
                  <a:srgbClr val="FFFFFF"/>
                </a:solidFill>
                <a:latin typeface="+mj-lt"/>
                <a:cs typeface="Calibri" panose="020F0502020204030204" pitchFamily="34" charset="0"/>
              </a:rPr>
              <a:t>X</a:t>
            </a:r>
            <a:endParaRPr lang="en-US" sz="2100" dirty="0">
              <a:latin typeface="+mj-lt"/>
              <a:cs typeface="Calibri" panose="020F0502020204030204" pitchFamily="34" charset="0"/>
            </a:endParaRPr>
          </a:p>
        </p:txBody>
      </p:sp>
      <p:sp>
        <p:nvSpPr>
          <p:cNvPr id="120" name="TextBox 119">
            <a:extLst>
              <a:ext uri="{FF2B5EF4-FFF2-40B4-BE49-F238E27FC236}">
                <a16:creationId xmlns:a16="http://schemas.microsoft.com/office/drawing/2014/main" id="{79D96124-399B-4A99-01C6-209856EA7D50}"/>
              </a:ext>
            </a:extLst>
          </p:cNvPr>
          <p:cNvSpPr txBox="1"/>
          <p:nvPr/>
        </p:nvSpPr>
        <p:spPr>
          <a:xfrm>
            <a:off x="7744816" y="5310197"/>
            <a:ext cx="2863636" cy="738664"/>
          </a:xfrm>
          <a:prstGeom prst="rect">
            <a:avLst/>
          </a:prstGeom>
          <a:noFill/>
        </p:spPr>
        <p:txBody>
          <a:bodyPr wrap="square">
            <a:spAutoFit/>
          </a:bodyPr>
          <a:lstStyle/>
          <a:p>
            <a:pPr marL="12700" marR="5080" indent="22860" algn="ctr">
              <a:spcBef>
                <a:spcPts val="350"/>
              </a:spcBef>
            </a:pPr>
            <a:r>
              <a:rPr lang="en-US" sz="2100" spc="-180" dirty="0">
                <a:solidFill>
                  <a:srgbClr val="FFFFFF"/>
                </a:solidFill>
                <a:latin typeface="+mj-lt"/>
                <a:cs typeface="Calibri" panose="020F0502020204030204" pitchFamily="34" charset="0"/>
              </a:rPr>
              <a:t>Assumptions are imp  but  adjustments available.</a:t>
            </a:r>
            <a:endParaRPr lang="en-US" sz="2100" dirty="0">
              <a:latin typeface="+mj-lt"/>
              <a:cs typeface="Calibri" panose="020F0502020204030204" pitchFamily="34" charset="0"/>
            </a:endParaRPr>
          </a:p>
        </p:txBody>
      </p:sp>
      <p:sp>
        <p:nvSpPr>
          <p:cNvPr id="5" name="Date Placeholder 4">
            <a:extLst>
              <a:ext uri="{FF2B5EF4-FFF2-40B4-BE49-F238E27FC236}">
                <a16:creationId xmlns:a16="http://schemas.microsoft.com/office/drawing/2014/main" id="{A9B2548A-8C5D-DC87-1C57-1516CAB8F621}"/>
              </a:ext>
            </a:extLst>
          </p:cNvPr>
          <p:cNvSpPr>
            <a:spLocks noGrp="1"/>
          </p:cNvSpPr>
          <p:nvPr>
            <p:ph type="dt" sz="half" idx="10"/>
          </p:nvPr>
        </p:nvSpPr>
        <p:spPr/>
        <p:txBody>
          <a:bodyPr/>
          <a:lstStyle/>
          <a:p>
            <a:r>
              <a:rPr lang="en-US"/>
              <a:t>April 11, 2023</a:t>
            </a:r>
            <a:endParaRPr lang="en-US" dirty="0"/>
          </a:p>
        </p:txBody>
      </p:sp>
      <p:sp>
        <p:nvSpPr>
          <p:cNvPr id="6" name="Slide Number Placeholder 5">
            <a:extLst>
              <a:ext uri="{FF2B5EF4-FFF2-40B4-BE49-F238E27FC236}">
                <a16:creationId xmlns:a16="http://schemas.microsoft.com/office/drawing/2014/main" id="{75D6795A-F851-3472-5A86-06A01EE1C9A5}"/>
              </a:ext>
            </a:extLst>
          </p:cNvPr>
          <p:cNvSpPr>
            <a:spLocks noGrp="1"/>
          </p:cNvSpPr>
          <p:nvPr>
            <p:ph type="sldNum" sz="quarter" idx="12"/>
          </p:nvPr>
        </p:nvSpPr>
        <p:spPr/>
        <p:txBody>
          <a:bodyPr/>
          <a:lstStyle/>
          <a:p>
            <a:fld id="{FF2BD96E-3838-45D2-9031-D3AF67C920A5}" type="slidenum">
              <a:rPr lang="en-US" smtClean="0"/>
              <a:t>12</a:t>
            </a:fld>
            <a:endParaRPr lang="en-US" dirty="0"/>
          </a:p>
        </p:txBody>
      </p:sp>
    </p:spTree>
    <p:extLst>
      <p:ext uri="{BB962C8B-B14F-4D97-AF65-F5344CB8AC3E}">
        <p14:creationId xmlns:p14="http://schemas.microsoft.com/office/powerpoint/2010/main" val="1286486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90E2-9CCE-4BC0-EC4B-5986663E270D}"/>
              </a:ext>
            </a:extLst>
          </p:cNvPr>
          <p:cNvSpPr>
            <a:spLocks noGrp="1"/>
          </p:cNvSpPr>
          <p:nvPr>
            <p:ph type="title"/>
          </p:nvPr>
        </p:nvSpPr>
        <p:spPr>
          <a:xfrm>
            <a:off x="1826390" y="45818"/>
            <a:ext cx="8205955" cy="836619"/>
          </a:xfrm>
        </p:spPr>
        <p:txBody>
          <a:bodyPr/>
          <a:lstStyle/>
          <a:p>
            <a:r>
              <a:rPr lang="en-US" sz="4800" b="1" dirty="0">
                <a:solidFill>
                  <a:srgbClr val="800080"/>
                </a:solidFill>
                <a:latin typeface="+mj-lt"/>
              </a:rPr>
              <a:t>Why/When Quantile Analysis?</a:t>
            </a:r>
            <a:endParaRPr lang="en-US" sz="4800" dirty="0">
              <a:solidFill>
                <a:srgbClr val="800080"/>
              </a:solidFill>
            </a:endParaRPr>
          </a:p>
        </p:txBody>
      </p:sp>
      <p:sp>
        <p:nvSpPr>
          <p:cNvPr id="3" name="Subtitle 2">
            <a:extLst>
              <a:ext uri="{FF2B5EF4-FFF2-40B4-BE49-F238E27FC236}">
                <a16:creationId xmlns:a16="http://schemas.microsoft.com/office/drawing/2014/main" id="{53595499-2D23-6CA5-CC55-B1E6A40E8CFA}"/>
              </a:ext>
            </a:extLst>
          </p:cNvPr>
          <p:cNvSpPr>
            <a:spLocks noGrp="1"/>
          </p:cNvSpPr>
          <p:nvPr>
            <p:ph type="subTitle" idx="1"/>
          </p:nvPr>
        </p:nvSpPr>
        <p:spPr>
          <a:xfrm>
            <a:off x="605837" y="960218"/>
            <a:ext cx="10976563" cy="5288182"/>
          </a:xfrm>
        </p:spPr>
        <p:txBody>
          <a:bodyPr>
            <a:noAutofit/>
          </a:bodyPr>
          <a:lstStyle/>
          <a:p>
            <a:pPr marL="342900" indent="-342900" algn="l">
              <a:lnSpc>
                <a:spcPct val="100000"/>
              </a:lnSpc>
              <a:buClr>
                <a:schemeClr val="tx1"/>
              </a:buClr>
              <a:buFont typeface="Arial" panose="020B0604020202020204" pitchFamily="34" charset="0"/>
              <a:buChar char="•"/>
            </a:pPr>
            <a:r>
              <a:rPr lang="en-US" sz="2800" dirty="0">
                <a:solidFill>
                  <a:srgbClr val="000000"/>
                </a:solidFill>
                <a:latin typeface="+mj-lt"/>
              </a:rPr>
              <a:t>Compared with conventional mean regression, QR can characterize the entire heterogeneous conditional distribution of the outcome variable.</a:t>
            </a:r>
          </a:p>
          <a:p>
            <a:pPr marL="342900" indent="-342900" algn="l">
              <a:lnSpc>
                <a:spcPct val="100000"/>
              </a:lnSpc>
              <a:buClr>
                <a:schemeClr val="tx1"/>
              </a:buClr>
              <a:buFont typeface="Arial" panose="020B0604020202020204" pitchFamily="34" charset="0"/>
              <a:buChar char="•"/>
            </a:pPr>
            <a:r>
              <a:rPr lang="en-US" sz="2800" dirty="0">
                <a:solidFill>
                  <a:srgbClr val="000000"/>
                </a:solidFill>
                <a:latin typeface="+mj-lt"/>
              </a:rPr>
              <a:t>It may be more robust to outliers and misspecification of error distribution.</a:t>
            </a:r>
          </a:p>
          <a:p>
            <a:pPr marL="342900" indent="-342900" algn="l">
              <a:lnSpc>
                <a:spcPct val="100000"/>
              </a:lnSpc>
              <a:buClr>
                <a:schemeClr val="tx1"/>
              </a:buClr>
              <a:buFont typeface="Arial" panose="020B0604020202020204" pitchFamily="34" charset="0"/>
              <a:buChar char="•"/>
            </a:pPr>
            <a:r>
              <a:rPr lang="en-US" sz="2800" dirty="0">
                <a:solidFill>
                  <a:srgbClr val="000000"/>
                </a:solidFill>
                <a:latin typeface="+mj-lt"/>
              </a:rPr>
              <a:t>It provides more comprehensive statistical modelling than traditional mean regression.</a:t>
            </a:r>
          </a:p>
          <a:p>
            <a:pPr marL="342900" indent="-342900" algn="l">
              <a:lnSpc>
                <a:spcPct val="100000"/>
              </a:lnSpc>
              <a:buClr>
                <a:schemeClr val="tx1"/>
              </a:buClr>
              <a:buFont typeface="Arial" panose="020B0604020202020204" pitchFamily="34" charset="0"/>
              <a:buChar char="•"/>
            </a:pPr>
            <a:r>
              <a:rPr lang="en-US" sz="2800" dirty="0">
                <a:solidFill>
                  <a:srgbClr val="000000"/>
                </a:solidFill>
                <a:latin typeface="+mj-lt"/>
              </a:rPr>
              <a:t>QR models are used to detect heterogeneous effects of covariates at different quantiles of the outcome variable.</a:t>
            </a:r>
          </a:p>
          <a:p>
            <a:pPr marL="342900" indent="-342900" algn="l">
              <a:lnSpc>
                <a:spcPct val="100000"/>
              </a:lnSpc>
              <a:buClr>
                <a:schemeClr val="tx1"/>
              </a:buClr>
              <a:buFont typeface="Arial" panose="020B0604020202020204" pitchFamily="34" charset="0"/>
              <a:buChar char="•"/>
            </a:pPr>
            <a:r>
              <a:rPr lang="en-US" sz="2800" dirty="0">
                <a:solidFill>
                  <a:srgbClr val="000000"/>
                </a:solidFill>
                <a:latin typeface="+mj-lt"/>
              </a:rPr>
              <a:t>When asymmetries and heavy tails exists, the sample median(the 50</a:t>
            </a:r>
            <a:r>
              <a:rPr lang="en-US" sz="2800" baseline="30000" dirty="0">
                <a:solidFill>
                  <a:srgbClr val="000000"/>
                </a:solidFill>
                <a:latin typeface="+mj-lt"/>
              </a:rPr>
              <a:t>th</a:t>
            </a:r>
            <a:r>
              <a:rPr lang="en-US" sz="2800" dirty="0">
                <a:solidFill>
                  <a:srgbClr val="000000"/>
                </a:solidFill>
                <a:latin typeface="+mj-lt"/>
              </a:rPr>
              <a:t> quartile or percentile), one of the best</a:t>
            </a:r>
            <a:r>
              <a:rPr lang="en-US" sz="2800" dirty="0">
                <a:solidFill>
                  <a:srgbClr val="000000"/>
                </a:solidFill>
                <a:latin typeface="+mj-lt"/>
                <a:sym typeface="Symbol" panose="05050102010706020507" pitchFamily="18" charset="2"/>
              </a:rPr>
              <a:t> </a:t>
            </a:r>
            <a:r>
              <a:rPr lang="en-US" sz="2800" dirty="0">
                <a:solidFill>
                  <a:srgbClr val="000000"/>
                </a:solidFill>
                <a:latin typeface="+mj-lt"/>
              </a:rPr>
              <a:t>known example of quantiles, provides a better summary of centrality than the mean.</a:t>
            </a:r>
          </a:p>
          <a:p>
            <a:pPr algn="l">
              <a:lnSpc>
                <a:spcPct val="100000"/>
              </a:lnSpc>
              <a:buClr>
                <a:schemeClr val="tx1"/>
              </a:buClr>
            </a:pPr>
            <a:endParaRPr lang="en-US" sz="2800" dirty="0">
              <a:solidFill>
                <a:srgbClr val="000000"/>
              </a:solidFill>
              <a:latin typeface="+mj-lt"/>
            </a:endParaRPr>
          </a:p>
        </p:txBody>
      </p:sp>
    </p:spTree>
    <p:extLst>
      <p:ext uri="{BB962C8B-B14F-4D97-AF65-F5344CB8AC3E}">
        <p14:creationId xmlns:p14="http://schemas.microsoft.com/office/powerpoint/2010/main" val="2527996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D206-B7C8-2270-D3DC-DBB78057C6DF}"/>
              </a:ext>
            </a:extLst>
          </p:cNvPr>
          <p:cNvSpPr>
            <a:spLocks noGrp="1"/>
          </p:cNvSpPr>
          <p:nvPr>
            <p:ph type="title"/>
          </p:nvPr>
        </p:nvSpPr>
        <p:spPr>
          <a:xfrm>
            <a:off x="3300245" y="233210"/>
            <a:ext cx="5591509" cy="891325"/>
          </a:xfrm>
        </p:spPr>
        <p:txBody>
          <a:bodyPr/>
          <a:lstStyle/>
          <a:p>
            <a:r>
              <a:rPr lang="en-US" sz="4800" b="1" dirty="0">
                <a:solidFill>
                  <a:srgbClr val="800080"/>
                </a:solidFill>
                <a:latin typeface="+mj-lt"/>
              </a:rPr>
              <a:t>Continued…</a:t>
            </a:r>
            <a:endParaRPr lang="en-US" sz="4800" dirty="0">
              <a:solidFill>
                <a:srgbClr val="800080"/>
              </a:solidFill>
            </a:endParaRPr>
          </a:p>
        </p:txBody>
      </p:sp>
      <p:sp>
        <p:nvSpPr>
          <p:cNvPr id="3" name="Subtitle 2">
            <a:extLst>
              <a:ext uri="{FF2B5EF4-FFF2-40B4-BE49-F238E27FC236}">
                <a16:creationId xmlns:a16="http://schemas.microsoft.com/office/drawing/2014/main" id="{BD842246-F131-419E-8928-2661B159EA69}"/>
              </a:ext>
            </a:extLst>
          </p:cNvPr>
          <p:cNvSpPr>
            <a:spLocks noGrp="1"/>
          </p:cNvSpPr>
          <p:nvPr>
            <p:ph type="subTitle" idx="1"/>
          </p:nvPr>
        </p:nvSpPr>
        <p:spPr>
          <a:xfrm>
            <a:off x="692726" y="1299654"/>
            <a:ext cx="11194475" cy="4879473"/>
          </a:xfrm>
        </p:spPr>
        <p:txBody>
          <a:bodyPr>
            <a:noAutofit/>
          </a:bodyPr>
          <a:lstStyle/>
          <a:p>
            <a:pPr marL="457200" indent="-457200" algn="l">
              <a:lnSpc>
                <a:spcPct val="100000"/>
              </a:lnSpc>
              <a:buClr>
                <a:schemeClr val="tx1"/>
              </a:buClr>
              <a:buFont typeface="Arial" panose="020B0604020202020204" pitchFamily="34" charset="0"/>
              <a:buChar char="•"/>
            </a:pPr>
            <a:r>
              <a:rPr lang="en-US" sz="2800" dirty="0">
                <a:solidFill>
                  <a:srgbClr val="000000"/>
                </a:solidFill>
                <a:latin typeface="+mj-lt"/>
              </a:rPr>
              <a:t>It offers more robust and complete estimates compared to the mean regression, when the normality assumption is violated or outliers and long tails exist.</a:t>
            </a:r>
          </a:p>
          <a:p>
            <a:pPr marL="457200" indent="-457200" algn="l">
              <a:lnSpc>
                <a:spcPct val="100000"/>
              </a:lnSpc>
              <a:buClr>
                <a:schemeClr val="tx1"/>
              </a:buClr>
              <a:buFont typeface="Arial" panose="020B0604020202020204" pitchFamily="34" charset="0"/>
              <a:buChar char="•"/>
            </a:pPr>
            <a:r>
              <a:rPr lang="en-US" sz="2800" dirty="0">
                <a:solidFill>
                  <a:srgbClr val="000000"/>
                </a:solidFill>
                <a:latin typeface="+mj-lt"/>
              </a:rPr>
              <a:t>These make QR attractive and are applicable to different types of data.</a:t>
            </a:r>
          </a:p>
          <a:p>
            <a:pPr marL="457200" indent="-457200" algn="l">
              <a:lnSpc>
                <a:spcPct val="100000"/>
              </a:lnSpc>
              <a:buClr>
                <a:schemeClr val="tx1"/>
              </a:buClr>
              <a:buFont typeface="Arial" panose="020B0604020202020204" pitchFamily="34" charset="0"/>
              <a:buChar char="•"/>
            </a:pPr>
            <a:r>
              <a:rPr lang="en-US" sz="2800" dirty="0">
                <a:solidFill>
                  <a:srgbClr val="000000"/>
                </a:solidFill>
                <a:latin typeface="+mj-lt"/>
              </a:rPr>
              <a:t>Quantiles provides more information and describe the distribution of the dependent variable.</a:t>
            </a:r>
          </a:p>
          <a:p>
            <a:pPr marL="457200" indent="-457200" algn="l">
              <a:lnSpc>
                <a:spcPct val="100000"/>
              </a:lnSpc>
              <a:buClr>
                <a:schemeClr val="tx1"/>
              </a:buClr>
              <a:buFont typeface="Arial" panose="020B0604020202020204" pitchFamily="34" charset="0"/>
              <a:buChar char="•"/>
            </a:pPr>
            <a:r>
              <a:rPr lang="en-US" sz="2800" dirty="0">
                <a:solidFill>
                  <a:srgbClr val="000000"/>
                </a:solidFill>
                <a:latin typeface="+mj-lt"/>
              </a:rPr>
              <a:t>Quantiles and percentiles are synonymous such that the 0.99 quantile=99</a:t>
            </a:r>
            <a:r>
              <a:rPr lang="en-US" sz="2800" baseline="30000" dirty="0">
                <a:solidFill>
                  <a:srgbClr val="000000"/>
                </a:solidFill>
                <a:latin typeface="+mj-lt"/>
              </a:rPr>
              <a:t>th</a:t>
            </a:r>
            <a:r>
              <a:rPr lang="en-US" sz="2800" dirty="0">
                <a:solidFill>
                  <a:srgbClr val="000000"/>
                </a:solidFill>
                <a:latin typeface="+mj-lt"/>
              </a:rPr>
              <a:t> percentile.</a:t>
            </a:r>
          </a:p>
          <a:p>
            <a:pPr marL="457200" indent="-457200" algn="l">
              <a:lnSpc>
                <a:spcPct val="100000"/>
              </a:lnSpc>
              <a:buClr>
                <a:schemeClr val="tx1"/>
              </a:buClr>
              <a:buFont typeface="Arial" panose="020B0604020202020204" pitchFamily="34" charset="0"/>
              <a:buChar char="•"/>
            </a:pPr>
            <a:r>
              <a:rPr lang="en-US" sz="2800" dirty="0">
                <a:solidFill>
                  <a:srgbClr val="000000"/>
                </a:solidFill>
                <a:latin typeface="+mj-lt"/>
              </a:rPr>
              <a:t>The median=0.50 quantile, quartile, quintile or percentile.</a:t>
            </a:r>
          </a:p>
          <a:p>
            <a:pPr algn="l">
              <a:lnSpc>
                <a:spcPct val="100000"/>
              </a:lnSpc>
              <a:buClr>
                <a:schemeClr val="tx1"/>
              </a:buClr>
            </a:pPr>
            <a:endParaRPr lang="en-US" sz="2800" dirty="0">
              <a:solidFill>
                <a:srgbClr val="000000">
                  <a:alpha val="60000"/>
                </a:srgbClr>
              </a:solidFill>
              <a:latin typeface="+mj-lt"/>
            </a:endParaRPr>
          </a:p>
        </p:txBody>
      </p:sp>
    </p:spTree>
    <p:extLst>
      <p:ext uri="{BB962C8B-B14F-4D97-AF65-F5344CB8AC3E}">
        <p14:creationId xmlns:p14="http://schemas.microsoft.com/office/powerpoint/2010/main" val="3021714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E0D0FFE0-4E0E-1169-C1DB-074B3F658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9664" y="1350987"/>
            <a:ext cx="5730805" cy="4156025"/>
          </a:xfrm>
          <a:prstGeom prst="rect">
            <a:avLst/>
          </a:prstGeom>
          <a:noFill/>
          <a:ln/>
        </p:spPr>
      </p:pic>
      <p:sp>
        <p:nvSpPr>
          <p:cNvPr id="9" name="Text Box 5">
            <a:extLst>
              <a:ext uri="{FF2B5EF4-FFF2-40B4-BE49-F238E27FC236}">
                <a16:creationId xmlns:a16="http://schemas.microsoft.com/office/drawing/2014/main" id="{01980F93-9DD3-B918-B539-47E6ACEA21D4}"/>
              </a:ext>
            </a:extLst>
          </p:cNvPr>
          <p:cNvSpPr txBox="1">
            <a:spLocks noChangeArrowheads="1"/>
          </p:cNvSpPr>
          <p:nvPr/>
        </p:nvSpPr>
        <p:spPr bwMode="auto">
          <a:xfrm>
            <a:off x="179664" y="5672966"/>
            <a:ext cx="57308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chemeClr val="accent5"/>
                </a:solidFill>
                <a:latin typeface="+mj-lt"/>
              </a:rPr>
              <a:t>(</a:t>
            </a:r>
            <a:r>
              <a:rPr lang="en-US" altLang="en-US" sz="2000" dirty="0">
                <a:solidFill>
                  <a:schemeClr val="accent5"/>
                </a:solidFill>
                <a:latin typeface="+mj-lt"/>
                <a:hlinkClick r:id="rId3">
                  <a:extLst>
                    <a:ext uri="{A12FA001-AC4F-418D-AE19-62706E023703}">
                      <ahyp:hlinkClr xmlns:ahyp="http://schemas.microsoft.com/office/drawing/2018/hyperlinkcolor" val="tx"/>
                    </a:ext>
                  </a:extLst>
                </a:hlinkClick>
              </a:rPr>
              <a:t>http://www.econ.uiuc.edu/~roger/</a:t>
            </a:r>
            <a:r>
              <a:rPr lang="en-US" altLang="en-US" sz="2000" dirty="0">
                <a:solidFill>
                  <a:schemeClr val="accent5"/>
                </a:solidFill>
                <a:latin typeface="+mj-lt"/>
              </a:rPr>
              <a:t>research/intro/jep.pdf)</a:t>
            </a:r>
          </a:p>
        </p:txBody>
      </p:sp>
      <p:sp>
        <p:nvSpPr>
          <p:cNvPr id="10" name="Rectangle 2">
            <a:extLst>
              <a:ext uri="{FF2B5EF4-FFF2-40B4-BE49-F238E27FC236}">
                <a16:creationId xmlns:a16="http://schemas.microsoft.com/office/drawing/2014/main" id="{1F5B43E0-628F-3C7F-8D1B-1AE8F726A393}"/>
              </a:ext>
            </a:extLst>
          </p:cNvPr>
          <p:cNvSpPr txBox="1">
            <a:spLocks noChangeArrowheads="1"/>
          </p:cNvSpPr>
          <p:nvPr/>
        </p:nvSpPr>
        <p:spPr>
          <a:xfrm>
            <a:off x="179664" y="193468"/>
            <a:ext cx="2790377" cy="872295"/>
          </a:xfrm>
          <a:prstGeom prst="rect">
            <a:avLst/>
          </a:prstGeom>
        </p:spPr>
        <p:txBody>
          <a:bodyPr vert="horz" lIns="91440" tIns="45720" rIns="91440" bIns="45720" rtlCol="0" anchor="t" anchorCtr="0">
            <a:no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altLang="en-US" sz="4800" b="1" dirty="0">
                <a:solidFill>
                  <a:schemeClr val="accent5">
                    <a:lumMod val="75000"/>
                  </a:schemeClr>
                </a:solidFill>
              </a:rPr>
              <a:t>Example :</a:t>
            </a:r>
          </a:p>
        </p:txBody>
      </p:sp>
      <p:sp>
        <p:nvSpPr>
          <p:cNvPr id="12" name="TextBox 11">
            <a:extLst>
              <a:ext uri="{FF2B5EF4-FFF2-40B4-BE49-F238E27FC236}">
                <a16:creationId xmlns:a16="http://schemas.microsoft.com/office/drawing/2014/main" id="{DF243D98-345E-2FCA-46A7-56B83B8397FE}"/>
              </a:ext>
            </a:extLst>
          </p:cNvPr>
          <p:cNvSpPr txBox="1"/>
          <p:nvPr/>
        </p:nvSpPr>
        <p:spPr>
          <a:xfrm>
            <a:off x="6281533" y="1133262"/>
            <a:ext cx="5730804" cy="4893647"/>
          </a:xfrm>
          <a:prstGeom prst="rect">
            <a:avLst/>
          </a:prstGeom>
          <a:noFill/>
        </p:spPr>
        <p:txBody>
          <a:bodyPr wrap="square" rtlCol="0">
            <a:spAutoFit/>
          </a:bodyPr>
          <a:lstStyle/>
          <a:p>
            <a:pPr algn="l"/>
            <a:r>
              <a:rPr lang="en-US" sz="2400" b="0" i="0" u="none" strike="noStrike" baseline="0" dirty="0">
                <a:latin typeface="+mj-lt"/>
              </a:rPr>
              <a:t>we briefly consider a classical empirical application in economics, Engel’s (1857) analysis of the relationship between household food expenditure and household income. In Figure, we plot Engel’s data taken from 235 European working-class households. Superimposed on the plot are seven estimated quantile regression lines corresponding to the quantiles {0.05, 0.1, 0.25,0.5, 0.75, 0.9, 0.95}. The median </a:t>
            </a:r>
            <a:r>
              <a:rPr lang="en-US" sz="2400" dirty="0">
                <a:solidFill>
                  <a:srgbClr val="000000"/>
                </a:solidFill>
                <a:latin typeface="+mj-lt"/>
                <a:sym typeface="Symbol" panose="05050102010706020507" pitchFamily="18" charset="2"/>
              </a:rPr>
              <a:t> =</a:t>
            </a:r>
            <a:r>
              <a:rPr lang="en-US" sz="2400" b="0" i="0" u="none" strike="noStrike" baseline="0" dirty="0">
                <a:latin typeface="+mj-lt"/>
              </a:rPr>
              <a:t>0.5 fit is indicated by the Green line; the least squares estimate of the conditional mean function is plotted as the Red line.</a:t>
            </a:r>
            <a:endParaRPr lang="en-US" sz="2400" dirty="0">
              <a:latin typeface="+mj-lt"/>
            </a:endParaRPr>
          </a:p>
        </p:txBody>
      </p:sp>
    </p:spTree>
    <p:extLst>
      <p:ext uri="{BB962C8B-B14F-4D97-AF65-F5344CB8AC3E}">
        <p14:creationId xmlns:p14="http://schemas.microsoft.com/office/powerpoint/2010/main" val="3216902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F56A-4428-6F3F-1FC4-D105952E6F14}"/>
              </a:ext>
            </a:extLst>
          </p:cNvPr>
          <p:cNvSpPr>
            <a:spLocks noGrp="1"/>
          </p:cNvSpPr>
          <p:nvPr>
            <p:ph type="title"/>
          </p:nvPr>
        </p:nvSpPr>
        <p:spPr>
          <a:xfrm>
            <a:off x="298174" y="190135"/>
            <a:ext cx="11595652" cy="750541"/>
          </a:xfrm>
        </p:spPr>
        <p:txBody>
          <a:bodyPr>
            <a:noAutofit/>
          </a:bodyPr>
          <a:lstStyle/>
          <a:p>
            <a:r>
              <a:rPr lang="en-US" sz="3600" b="1" dirty="0">
                <a:solidFill>
                  <a:srgbClr val="0070C0"/>
                </a:solidFill>
              </a:rPr>
              <a:t>Significance of Quantile Regression in Real World Scenarios</a:t>
            </a:r>
          </a:p>
        </p:txBody>
      </p:sp>
      <p:sp>
        <p:nvSpPr>
          <p:cNvPr id="20" name="TextBox 19">
            <a:extLst>
              <a:ext uri="{FF2B5EF4-FFF2-40B4-BE49-F238E27FC236}">
                <a16:creationId xmlns:a16="http://schemas.microsoft.com/office/drawing/2014/main" id="{6E0452CA-100C-FC12-AF48-4C798BF41470}"/>
              </a:ext>
            </a:extLst>
          </p:cNvPr>
          <p:cNvSpPr txBox="1"/>
          <p:nvPr/>
        </p:nvSpPr>
        <p:spPr>
          <a:xfrm>
            <a:off x="298174" y="1207012"/>
            <a:ext cx="11595652" cy="4883388"/>
          </a:xfrm>
          <a:prstGeom prst="rect">
            <a:avLst/>
          </a:prstGeom>
          <a:noFill/>
        </p:spPr>
        <p:txBody>
          <a:bodyPr wrap="square" rtlCol="0">
            <a:spAutoFit/>
          </a:bodyPr>
          <a:lstStyle/>
          <a:p>
            <a:pPr>
              <a:spcBef>
                <a:spcPts val="140"/>
              </a:spcBef>
              <a:spcAft>
                <a:spcPts val="140"/>
              </a:spcAft>
            </a:pPr>
            <a:r>
              <a:rPr lang="en-US" sz="2800" dirty="0">
                <a:latin typeface="+mj-lt"/>
              </a:rPr>
              <a:t>Here are some of the significant applications of quantile regression in real-world scenarios:</a:t>
            </a:r>
          </a:p>
          <a:p>
            <a:pPr marL="514350" indent="-514350">
              <a:spcBef>
                <a:spcPts val="140"/>
              </a:spcBef>
              <a:spcAft>
                <a:spcPts val="140"/>
              </a:spcAft>
              <a:buFont typeface="+mj-lt"/>
              <a:buAutoNum type="arabicPeriod"/>
            </a:pPr>
            <a:r>
              <a:rPr lang="en-US" sz="2800" u="sng" dirty="0">
                <a:solidFill>
                  <a:srgbClr val="C00000"/>
                </a:solidFill>
                <a:latin typeface="+mj-lt"/>
              </a:rPr>
              <a:t>Financial Risk Management: </a:t>
            </a:r>
            <a:r>
              <a:rPr lang="en-US" sz="2800" dirty="0">
                <a:latin typeface="+mj-lt"/>
              </a:rPr>
              <a:t>Quantile regression is widely used in finance to estimate Value at Risk (VaR) and Expected Shortfall (ES) of different assets or portfolios. These measures are essential for financial risk management and help in estimating the risk of large losses in investment portfolios.</a:t>
            </a:r>
          </a:p>
          <a:p>
            <a:pPr marL="514350" indent="-514350">
              <a:spcBef>
                <a:spcPts val="140"/>
              </a:spcBef>
              <a:spcAft>
                <a:spcPts val="140"/>
              </a:spcAft>
              <a:buFont typeface="+mj-lt"/>
              <a:buAutoNum type="arabicPeriod"/>
            </a:pPr>
            <a:r>
              <a:rPr lang="en-US" sz="2800" u="sng" dirty="0">
                <a:solidFill>
                  <a:srgbClr val="C00000"/>
                </a:solidFill>
                <a:latin typeface="+mj-lt"/>
              </a:rPr>
              <a:t>Environmental Science: </a:t>
            </a:r>
            <a:r>
              <a:rPr lang="en-US" sz="2800" dirty="0">
                <a:latin typeface="+mj-lt"/>
              </a:rPr>
              <a:t>Quantile regression is used in environmental science to estimate the impact of climate change on different quantiles of ecological responses. It helps in understanding the effects of climate variables, such as temperature or precipitation, on the distribution of species abundance, and how this distribution may change in the future.</a:t>
            </a:r>
          </a:p>
        </p:txBody>
      </p:sp>
      <p:sp>
        <p:nvSpPr>
          <p:cNvPr id="4" name="Date Placeholder 3">
            <a:extLst>
              <a:ext uri="{FF2B5EF4-FFF2-40B4-BE49-F238E27FC236}">
                <a16:creationId xmlns:a16="http://schemas.microsoft.com/office/drawing/2014/main" id="{E4112E81-AC28-A0C0-FF0A-5AD7A8FE6D91}"/>
              </a:ext>
            </a:extLst>
          </p:cNvPr>
          <p:cNvSpPr>
            <a:spLocks noGrp="1"/>
          </p:cNvSpPr>
          <p:nvPr>
            <p:ph type="dt" sz="half" idx="10"/>
          </p:nvPr>
        </p:nvSpPr>
        <p:spPr/>
        <p:txBody>
          <a:bodyPr/>
          <a:lstStyle/>
          <a:p>
            <a:r>
              <a:rPr lang="en-US"/>
              <a:t>April 11, 2023</a:t>
            </a:r>
            <a:endParaRPr lang="en-US" dirty="0"/>
          </a:p>
        </p:txBody>
      </p:sp>
      <p:sp>
        <p:nvSpPr>
          <p:cNvPr id="5" name="Slide Number Placeholder 4">
            <a:extLst>
              <a:ext uri="{FF2B5EF4-FFF2-40B4-BE49-F238E27FC236}">
                <a16:creationId xmlns:a16="http://schemas.microsoft.com/office/drawing/2014/main" id="{5EAFBF2E-81CB-E6E8-F30F-FB17624D9C2F}"/>
              </a:ext>
            </a:extLst>
          </p:cNvPr>
          <p:cNvSpPr>
            <a:spLocks noGrp="1"/>
          </p:cNvSpPr>
          <p:nvPr>
            <p:ph type="sldNum" sz="quarter" idx="12"/>
          </p:nvPr>
        </p:nvSpPr>
        <p:spPr/>
        <p:txBody>
          <a:bodyPr/>
          <a:lstStyle/>
          <a:p>
            <a:fld id="{294A09A9-5501-47C1-A89A-A340965A2BE2}" type="slidenum">
              <a:rPr lang="en-US" smtClean="0"/>
              <a:t>16</a:t>
            </a:fld>
            <a:endParaRPr lang="en-US" dirty="0"/>
          </a:p>
        </p:txBody>
      </p:sp>
    </p:spTree>
    <p:extLst>
      <p:ext uri="{BB962C8B-B14F-4D97-AF65-F5344CB8AC3E}">
        <p14:creationId xmlns:p14="http://schemas.microsoft.com/office/powerpoint/2010/main" val="3086008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6C72F-65ED-440C-1CD4-156C8831FC55}"/>
              </a:ext>
            </a:extLst>
          </p:cNvPr>
          <p:cNvSpPr>
            <a:spLocks noGrp="1"/>
          </p:cNvSpPr>
          <p:nvPr>
            <p:ph idx="1"/>
          </p:nvPr>
        </p:nvSpPr>
        <p:spPr>
          <a:xfrm>
            <a:off x="450000" y="1494872"/>
            <a:ext cx="11370047" cy="4624606"/>
          </a:xfrm>
        </p:spPr>
        <p:txBody>
          <a:bodyPr>
            <a:noAutofit/>
          </a:bodyPr>
          <a:lstStyle/>
          <a:p>
            <a:pPr marL="514350" indent="-514350">
              <a:lnSpc>
                <a:spcPct val="100000"/>
              </a:lnSpc>
              <a:buClr>
                <a:srgbClr val="C00000"/>
              </a:buClr>
              <a:buFont typeface="+mj-lt"/>
              <a:buAutoNum type="arabicPeriod" startAt="3"/>
            </a:pPr>
            <a:r>
              <a:rPr lang="en-US" sz="2800" u="sng" dirty="0">
                <a:solidFill>
                  <a:srgbClr val="C00000"/>
                </a:solidFill>
                <a:latin typeface="+mj-lt"/>
              </a:rPr>
              <a:t>Healthcare:</a:t>
            </a:r>
            <a:r>
              <a:rPr lang="en-US" sz="2800" u="sng" dirty="0">
                <a:solidFill>
                  <a:schemeClr val="tx1"/>
                </a:solidFill>
                <a:latin typeface="+mj-lt"/>
              </a:rPr>
              <a:t> </a:t>
            </a:r>
            <a:r>
              <a:rPr lang="en-US" sz="2800" dirty="0">
                <a:solidFill>
                  <a:schemeClr val="tx1"/>
                </a:solidFill>
                <a:latin typeface="+mj-lt"/>
              </a:rPr>
              <a:t>Quantile regression is used in healthcare to estimate the treatment effect of drugs on different quantiles of patient outcomes. This helps in identifying patients who are likely to benefit more from a specific treatment and in personalizing treatment decisions.</a:t>
            </a:r>
          </a:p>
          <a:p>
            <a:pPr marL="514350" indent="-514350">
              <a:lnSpc>
                <a:spcPct val="100000"/>
              </a:lnSpc>
              <a:buClr>
                <a:srgbClr val="C00000"/>
              </a:buClr>
              <a:buFont typeface="+mj-lt"/>
              <a:buAutoNum type="arabicPeriod" startAt="3"/>
            </a:pPr>
            <a:r>
              <a:rPr lang="en-US" sz="2800" u="sng" dirty="0">
                <a:solidFill>
                  <a:srgbClr val="C00000"/>
                </a:solidFill>
                <a:latin typeface="+mj-lt"/>
              </a:rPr>
              <a:t>Economics: </a:t>
            </a:r>
            <a:r>
              <a:rPr lang="en-US" sz="2800" dirty="0">
                <a:solidFill>
                  <a:schemeClr val="tx1"/>
                </a:solidFill>
                <a:latin typeface="+mj-lt"/>
              </a:rPr>
              <a:t>Quantile regression is used in economics to analyze the relationship between economic variables and different quantiles of income or wealth distributions. This helps in understanding the distributional effects of different policies on income or wealth and identifying the groups of individuals who may be more or less affected by these policies.</a:t>
            </a:r>
          </a:p>
          <a:p>
            <a:pPr marL="514350" indent="-514350">
              <a:lnSpc>
                <a:spcPct val="100000"/>
              </a:lnSpc>
              <a:buClr>
                <a:srgbClr val="C00000"/>
              </a:buClr>
              <a:buFont typeface="+mj-lt"/>
              <a:buAutoNum type="arabicPeriod" startAt="3"/>
            </a:pPr>
            <a:endParaRPr lang="en-US" sz="2800" dirty="0">
              <a:solidFill>
                <a:schemeClr val="tx1"/>
              </a:solidFill>
              <a:latin typeface="+mj-lt"/>
            </a:endParaRPr>
          </a:p>
        </p:txBody>
      </p:sp>
      <p:sp>
        <p:nvSpPr>
          <p:cNvPr id="6" name="Title 1">
            <a:extLst>
              <a:ext uri="{FF2B5EF4-FFF2-40B4-BE49-F238E27FC236}">
                <a16:creationId xmlns:a16="http://schemas.microsoft.com/office/drawing/2014/main" id="{DDFAF23C-EA59-F331-0692-A22DC30500C2}"/>
              </a:ext>
            </a:extLst>
          </p:cNvPr>
          <p:cNvSpPr>
            <a:spLocks noGrp="1"/>
          </p:cNvSpPr>
          <p:nvPr>
            <p:ph type="title"/>
          </p:nvPr>
        </p:nvSpPr>
        <p:spPr>
          <a:xfrm>
            <a:off x="4519446" y="365425"/>
            <a:ext cx="3458364" cy="891325"/>
          </a:xfrm>
        </p:spPr>
        <p:txBody>
          <a:bodyPr/>
          <a:lstStyle/>
          <a:p>
            <a:r>
              <a:rPr lang="en-US" sz="4800" b="1" dirty="0">
                <a:solidFill>
                  <a:srgbClr val="0070C0"/>
                </a:solidFill>
                <a:latin typeface="+mj-lt"/>
              </a:rPr>
              <a:t>Continued…</a:t>
            </a:r>
            <a:endParaRPr lang="en-US" sz="4800" dirty="0">
              <a:solidFill>
                <a:srgbClr val="0070C0"/>
              </a:solidFill>
            </a:endParaRPr>
          </a:p>
        </p:txBody>
      </p:sp>
      <p:sp>
        <p:nvSpPr>
          <p:cNvPr id="7" name="Date Placeholder 6">
            <a:extLst>
              <a:ext uri="{FF2B5EF4-FFF2-40B4-BE49-F238E27FC236}">
                <a16:creationId xmlns:a16="http://schemas.microsoft.com/office/drawing/2014/main" id="{46289768-7697-4215-6E34-B0A68ECA8555}"/>
              </a:ext>
            </a:extLst>
          </p:cNvPr>
          <p:cNvSpPr>
            <a:spLocks noGrp="1"/>
          </p:cNvSpPr>
          <p:nvPr>
            <p:ph type="dt" sz="half" idx="10"/>
          </p:nvPr>
        </p:nvSpPr>
        <p:spPr/>
        <p:txBody>
          <a:bodyPr/>
          <a:lstStyle/>
          <a:p>
            <a:r>
              <a:rPr lang="en-US"/>
              <a:t>April 11, 2023</a:t>
            </a:r>
            <a:endParaRPr lang="en-US" dirty="0"/>
          </a:p>
        </p:txBody>
      </p:sp>
      <p:sp>
        <p:nvSpPr>
          <p:cNvPr id="8" name="Slide Number Placeholder 7">
            <a:extLst>
              <a:ext uri="{FF2B5EF4-FFF2-40B4-BE49-F238E27FC236}">
                <a16:creationId xmlns:a16="http://schemas.microsoft.com/office/drawing/2014/main" id="{160CD82D-866B-EAD5-CD1C-9AB08B2D4E18}"/>
              </a:ext>
            </a:extLst>
          </p:cNvPr>
          <p:cNvSpPr>
            <a:spLocks noGrp="1"/>
          </p:cNvSpPr>
          <p:nvPr>
            <p:ph type="sldNum" sz="quarter" idx="12"/>
          </p:nvPr>
        </p:nvSpPr>
        <p:spPr/>
        <p:txBody>
          <a:bodyPr/>
          <a:lstStyle/>
          <a:p>
            <a:fld id="{FF2BD96E-3838-45D2-9031-D3AF67C920A5}" type="slidenum">
              <a:rPr lang="en-US" smtClean="0"/>
              <a:t>17</a:t>
            </a:fld>
            <a:endParaRPr lang="en-US" dirty="0"/>
          </a:p>
        </p:txBody>
      </p:sp>
    </p:spTree>
    <p:extLst>
      <p:ext uri="{BB962C8B-B14F-4D97-AF65-F5344CB8AC3E}">
        <p14:creationId xmlns:p14="http://schemas.microsoft.com/office/powerpoint/2010/main" val="1129922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62AAF-118C-AE40-391D-CEA8884A09C3}"/>
              </a:ext>
            </a:extLst>
          </p:cNvPr>
          <p:cNvSpPr>
            <a:spLocks noGrp="1"/>
          </p:cNvSpPr>
          <p:nvPr>
            <p:ph idx="1"/>
          </p:nvPr>
        </p:nvSpPr>
        <p:spPr>
          <a:xfrm>
            <a:off x="556017" y="1497050"/>
            <a:ext cx="11292950" cy="4860118"/>
          </a:xfrm>
        </p:spPr>
        <p:txBody>
          <a:bodyPr>
            <a:noAutofit/>
          </a:bodyPr>
          <a:lstStyle/>
          <a:p>
            <a:pPr marL="514350" indent="-514350">
              <a:lnSpc>
                <a:spcPct val="100000"/>
              </a:lnSpc>
              <a:buClr>
                <a:srgbClr val="C00000"/>
              </a:buClr>
              <a:buFont typeface="+mj-lt"/>
              <a:buAutoNum type="arabicPeriod" startAt="5"/>
            </a:pPr>
            <a:r>
              <a:rPr lang="en-US" sz="2800" u="sng" dirty="0">
                <a:solidFill>
                  <a:srgbClr val="C00000"/>
                </a:solidFill>
                <a:latin typeface="+mj-lt"/>
              </a:rPr>
              <a:t>Education: </a:t>
            </a:r>
            <a:r>
              <a:rPr lang="en-US" sz="2800" dirty="0">
                <a:solidFill>
                  <a:schemeClr val="tx1"/>
                </a:solidFill>
                <a:latin typeface="+mj-lt"/>
              </a:rPr>
              <a:t>Quantile regression is used in education to estimate the impact of different factors, such as family income or parental education, on different quantiles of student achievement. This helps in identifying the students who are likely to benefit more from specific interventions and in improving the efficiency of education policies.</a:t>
            </a:r>
          </a:p>
          <a:p>
            <a:pPr marL="0" indent="0">
              <a:lnSpc>
                <a:spcPct val="100000"/>
              </a:lnSpc>
              <a:buNone/>
            </a:pPr>
            <a:r>
              <a:rPr lang="en-US" sz="2800" dirty="0">
                <a:solidFill>
                  <a:schemeClr val="tx1"/>
                </a:solidFill>
                <a:latin typeface="+mj-lt"/>
              </a:rPr>
              <a:t>Overall, quantile regression is a versatile statistical technique that has significant applications in many real-world scenarios, where traditional regression analysis may not be sufficient. It helps in understanding the distributional effects of different factors on the response variable, which is essential for making informed decisions in various fields.</a:t>
            </a:r>
          </a:p>
          <a:p>
            <a:endParaRPr lang="en-US" sz="2800" dirty="0"/>
          </a:p>
        </p:txBody>
      </p:sp>
      <p:sp>
        <p:nvSpPr>
          <p:cNvPr id="6" name="Title 1">
            <a:extLst>
              <a:ext uri="{FF2B5EF4-FFF2-40B4-BE49-F238E27FC236}">
                <a16:creationId xmlns:a16="http://schemas.microsoft.com/office/drawing/2014/main" id="{3098E515-5B25-1891-0198-FACD7DC6C9EE}"/>
              </a:ext>
            </a:extLst>
          </p:cNvPr>
          <p:cNvSpPr>
            <a:spLocks noGrp="1"/>
          </p:cNvSpPr>
          <p:nvPr>
            <p:ph type="title"/>
          </p:nvPr>
        </p:nvSpPr>
        <p:spPr>
          <a:xfrm>
            <a:off x="4506440" y="289833"/>
            <a:ext cx="3392103" cy="891325"/>
          </a:xfrm>
        </p:spPr>
        <p:txBody>
          <a:bodyPr/>
          <a:lstStyle/>
          <a:p>
            <a:r>
              <a:rPr lang="en-US" sz="4800" b="1" dirty="0">
                <a:solidFill>
                  <a:srgbClr val="0070C0"/>
                </a:solidFill>
                <a:latin typeface="+mj-lt"/>
              </a:rPr>
              <a:t>Continued…</a:t>
            </a:r>
            <a:endParaRPr lang="en-US" sz="4800" dirty="0">
              <a:solidFill>
                <a:srgbClr val="0070C0"/>
              </a:solidFill>
            </a:endParaRPr>
          </a:p>
        </p:txBody>
      </p:sp>
      <p:sp>
        <p:nvSpPr>
          <p:cNvPr id="7" name="Date Placeholder 6">
            <a:extLst>
              <a:ext uri="{FF2B5EF4-FFF2-40B4-BE49-F238E27FC236}">
                <a16:creationId xmlns:a16="http://schemas.microsoft.com/office/drawing/2014/main" id="{3862D6B4-66D3-F467-0D1F-E83CD93ACF8D}"/>
              </a:ext>
            </a:extLst>
          </p:cNvPr>
          <p:cNvSpPr>
            <a:spLocks noGrp="1"/>
          </p:cNvSpPr>
          <p:nvPr>
            <p:ph type="dt" sz="half" idx="10"/>
          </p:nvPr>
        </p:nvSpPr>
        <p:spPr/>
        <p:txBody>
          <a:bodyPr/>
          <a:lstStyle/>
          <a:p>
            <a:r>
              <a:rPr lang="en-US"/>
              <a:t>April 11, 2023</a:t>
            </a:r>
            <a:endParaRPr lang="en-US" dirty="0"/>
          </a:p>
        </p:txBody>
      </p:sp>
      <p:sp>
        <p:nvSpPr>
          <p:cNvPr id="8" name="Slide Number Placeholder 7">
            <a:extLst>
              <a:ext uri="{FF2B5EF4-FFF2-40B4-BE49-F238E27FC236}">
                <a16:creationId xmlns:a16="http://schemas.microsoft.com/office/drawing/2014/main" id="{BFB4A270-3749-8240-50EE-9BD142B8DEB7}"/>
              </a:ext>
            </a:extLst>
          </p:cNvPr>
          <p:cNvSpPr>
            <a:spLocks noGrp="1"/>
          </p:cNvSpPr>
          <p:nvPr>
            <p:ph type="sldNum" sz="quarter" idx="12"/>
          </p:nvPr>
        </p:nvSpPr>
        <p:spPr/>
        <p:txBody>
          <a:bodyPr/>
          <a:lstStyle/>
          <a:p>
            <a:fld id="{FF2BD96E-3838-45D2-9031-D3AF67C920A5}" type="slidenum">
              <a:rPr lang="en-US" smtClean="0"/>
              <a:t>18</a:t>
            </a:fld>
            <a:endParaRPr lang="en-US" dirty="0"/>
          </a:p>
        </p:txBody>
      </p:sp>
    </p:spTree>
    <p:extLst>
      <p:ext uri="{BB962C8B-B14F-4D97-AF65-F5344CB8AC3E}">
        <p14:creationId xmlns:p14="http://schemas.microsoft.com/office/powerpoint/2010/main" val="107308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1F4F-9C9D-1745-B4F9-9644168CBDA5}"/>
              </a:ext>
            </a:extLst>
          </p:cNvPr>
          <p:cNvSpPr>
            <a:spLocks noGrp="1"/>
          </p:cNvSpPr>
          <p:nvPr>
            <p:ph type="title"/>
          </p:nvPr>
        </p:nvSpPr>
        <p:spPr>
          <a:xfrm>
            <a:off x="3403552" y="205542"/>
            <a:ext cx="5384896" cy="712995"/>
          </a:xfrm>
        </p:spPr>
        <p:txBody>
          <a:bodyPr>
            <a:noAutofit/>
          </a:bodyPr>
          <a:lstStyle/>
          <a:p>
            <a:r>
              <a:rPr lang="en-US" sz="4800" b="1" dirty="0">
                <a:solidFill>
                  <a:srgbClr val="006600"/>
                </a:solidFill>
                <a:latin typeface="+mj-lt"/>
              </a:rPr>
              <a:t>Hands on in Python</a:t>
            </a:r>
            <a:endParaRPr lang="en-US" sz="4800" b="1" dirty="0">
              <a:solidFill>
                <a:srgbClr val="006600"/>
              </a:solidFill>
            </a:endParaRPr>
          </a:p>
        </p:txBody>
      </p:sp>
      <p:sp>
        <p:nvSpPr>
          <p:cNvPr id="3" name="Content Placeholder 2">
            <a:extLst>
              <a:ext uri="{FF2B5EF4-FFF2-40B4-BE49-F238E27FC236}">
                <a16:creationId xmlns:a16="http://schemas.microsoft.com/office/drawing/2014/main" id="{37B27B64-F76D-662E-8719-2FD3B127F115}"/>
              </a:ext>
            </a:extLst>
          </p:cNvPr>
          <p:cNvSpPr>
            <a:spLocks noGrp="1"/>
          </p:cNvSpPr>
          <p:nvPr>
            <p:ph idx="1"/>
          </p:nvPr>
        </p:nvSpPr>
        <p:spPr>
          <a:xfrm>
            <a:off x="284922" y="869665"/>
            <a:ext cx="11622156" cy="5637152"/>
          </a:xfrm>
        </p:spPr>
        <p:txBody>
          <a:bodyPr>
            <a:noAutofit/>
          </a:bodyPr>
          <a:lstStyle/>
          <a:p>
            <a:pPr marL="0" indent="0">
              <a:lnSpc>
                <a:spcPct val="100000"/>
              </a:lnSpc>
              <a:buNone/>
            </a:pPr>
            <a:r>
              <a:rPr lang="en-US" sz="2600" b="1" dirty="0">
                <a:solidFill>
                  <a:schemeClr val="tx1"/>
                </a:solidFill>
                <a:latin typeface="+mj-lt"/>
              </a:rPr>
              <a:t>Let’s Use A Data Example:</a:t>
            </a:r>
          </a:p>
          <a:p>
            <a:pPr marL="0" indent="0">
              <a:lnSpc>
                <a:spcPct val="100000"/>
              </a:lnSpc>
              <a:buNone/>
            </a:pPr>
            <a:r>
              <a:rPr lang="en-US" sz="2600" dirty="0">
                <a:solidFill>
                  <a:schemeClr val="tx1"/>
                </a:solidFill>
                <a:latin typeface="+mj-lt"/>
              </a:rPr>
              <a:t>             I will use the </a:t>
            </a:r>
            <a:r>
              <a:rPr lang="en-US" sz="2600" b="1" dirty="0">
                <a:solidFill>
                  <a:schemeClr val="tx1"/>
                </a:solidFill>
                <a:latin typeface="+mj-lt"/>
                <a:hlinkClick r:id="rId2">
                  <a:extLst>
                    <a:ext uri="{A12FA001-AC4F-418D-AE19-62706E023703}">
                      <ahyp:hlinkClr xmlns:ahyp="http://schemas.microsoft.com/office/drawing/2018/hyperlinkcolor" val="tx"/>
                    </a:ext>
                  </a:extLst>
                </a:hlinkClick>
              </a:rPr>
              <a:t>Boston house price dataset</a:t>
            </a:r>
            <a:r>
              <a:rPr lang="en-US" sz="2600" dirty="0">
                <a:solidFill>
                  <a:schemeClr val="tx1"/>
                </a:solidFill>
                <a:latin typeface="+mj-lt"/>
              </a:rPr>
              <a:t>. This dataset contains information collected by the U.S Census Service concerning housing in the area of Boston, Massachusetts. It has been used extensively throughout the literature to benchmark algorithms. It has 506 rows and 14 columns. This popular dataset has many sources and is even included in the </a:t>
            </a:r>
            <a:r>
              <a:rPr lang="en-US" sz="2600" b="1" dirty="0">
                <a:solidFill>
                  <a:schemeClr val="tx1"/>
                </a:solidFill>
                <a:latin typeface="+mj-lt"/>
                <a:hlinkClick r:id="rId3">
                  <a:extLst>
                    <a:ext uri="{A12FA001-AC4F-418D-AE19-62706E023703}">
                      <ahyp:hlinkClr xmlns:ahyp="http://schemas.microsoft.com/office/drawing/2018/hyperlinkcolor" val="tx"/>
                    </a:ext>
                  </a:extLst>
                </a:hlinkClick>
              </a:rPr>
              <a:t>scikit-learn datasets</a:t>
            </a:r>
            <a:r>
              <a:rPr lang="en-US" sz="2600" b="1" dirty="0">
                <a:solidFill>
                  <a:schemeClr val="tx1"/>
                </a:solidFill>
                <a:latin typeface="+mj-lt"/>
              </a:rPr>
              <a:t> </a:t>
            </a:r>
            <a:r>
              <a:rPr lang="en-US" sz="2600" dirty="0">
                <a:solidFill>
                  <a:schemeClr val="tx1"/>
                </a:solidFill>
                <a:latin typeface="+mj-lt"/>
              </a:rPr>
              <a:t>for practice purposes. The goal is to predict the median house value (MEDV) with the following variables.</a:t>
            </a:r>
          </a:p>
          <a:p>
            <a:pPr>
              <a:lnSpc>
                <a:spcPct val="100000"/>
              </a:lnSpc>
              <a:buClrTx/>
              <a:buFont typeface="Arial" panose="020B0604020202020204" pitchFamily="34" charset="0"/>
              <a:buChar char="•"/>
            </a:pPr>
            <a:r>
              <a:rPr lang="en-US" sz="2600" dirty="0">
                <a:solidFill>
                  <a:schemeClr val="tx1"/>
                </a:solidFill>
                <a:latin typeface="+mj-lt"/>
              </a:rPr>
              <a:t>MEDV: (Target) median value of owner-occupied homes in \$1000s.</a:t>
            </a:r>
          </a:p>
          <a:p>
            <a:pPr>
              <a:lnSpc>
                <a:spcPct val="100000"/>
              </a:lnSpc>
              <a:buClrTx/>
              <a:buFont typeface="Arial" panose="020B0604020202020204" pitchFamily="34" charset="0"/>
              <a:buChar char="•"/>
            </a:pPr>
            <a:r>
              <a:rPr lang="en-US" sz="2600" dirty="0">
                <a:solidFill>
                  <a:schemeClr val="tx1"/>
                </a:solidFill>
                <a:latin typeface="+mj-lt"/>
              </a:rPr>
              <a:t>CRIM: per capita crime rate by town.</a:t>
            </a:r>
          </a:p>
          <a:p>
            <a:pPr>
              <a:lnSpc>
                <a:spcPct val="100000"/>
              </a:lnSpc>
              <a:buClrTx/>
              <a:buFont typeface="Arial" panose="020B0604020202020204" pitchFamily="34" charset="0"/>
              <a:buChar char="•"/>
            </a:pPr>
            <a:r>
              <a:rPr lang="en-US" sz="2600" dirty="0">
                <a:solidFill>
                  <a:schemeClr val="tx1"/>
                </a:solidFill>
                <a:latin typeface="+mj-lt"/>
              </a:rPr>
              <a:t>ZN: proportion of residential land zoned for lots over 25,000 sq. ft.</a:t>
            </a:r>
          </a:p>
          <a:p>
            <a:pPr>
              <a:lnSpc>
                <a:spcPct val="100000"/>
              </a:lnSpc>
              <a:buClrTx/>
              <a:buFont typeface="Arial" panose="020B0604020202020204" pitchFamily="34" charset="0"/>
              <a:buChar char="•"/>
            </a:pPr>
            <a:r>
              <a:rPr lang="en-US" sz="2600" dirty="0">
                <a:solidFill>
                  <a:schemeClr val="tx1"/>
                </a:solidFill>
                <a:latin typeface="+mj-lt"/>
              </a:rPr>
              <a:t>INDUS: proportion of non-retail business acres per town.</a:t>
            </a:r>
          </a:p>
          <a:p>
            <a:pPr>
              <a:lnSpc>
                <a:spcPct val="100000"/>
              </a:lnSpc>
              <a:buClrTx/>
              <a:buFont typeface="Arial" panose="020B0604020202020204" pitchFamily="34" charset="0"/>
              <a:buChar char="•"/>
            </a:pPr>
            <a:r>
              <a:rPr lang="en-US" sz="2600" dirty="0">
                <a:solidFill>
                  <a:schemeClr val="tx1"/>
                </a:solidFill>
                <a:latin typeface="+mj-lt"/>
              </a:rPr>
              <a:t>CHAS: Charles River dummy variable (= 1 if tract bounds river).</a:t>
            </a:r>
          </a:p>
          <a:p>
            <a:pPr marL="0" indent="0">
              <a:lnSpc>
                <a:spcPct val="100000"/>
              </a:lnSpc>
              <a:buNone/>
            </a:pPr>
            <a:endParaRPr lang="en-US" sz="2600" dirty="0">
              <a:latin typeface="+mj-lt"/>
            </a:endParaRPr>
          </a:p>
        </p:txBody>
      </p:sp>
      <p:sp>
        <p:nvSpPr>
          <p:cNvPr id="4" name="Date Placeholder 3">
            <a:extLst>
              <a:ext uri="{FF2B5EF4-FFF2-40B4-BE49-F238E27FC236}">
                <a16:creationId xmlns:a16="http://schemas.microsoft.com/office/drawing/2014/main" id="{51F054A4-2DE2-DE70-83C8-5435A28816F4}"/>
              </a:ext>
            </a:extLst>
          </p:cNvPr>
          <p:cNvSpPr>
            <a:spLocks noGrp="1"/>
          </p:cNvSpPr>
          <p:nvPr>
            <p:ph type="dt" sz="half" idx="10"/>
          </p:nvPr>
        </p:nvSpPr>
        <p:spPr/>
        <p:txBody>
          <a:bodyPr/>
          <a:lstStyle/>
          <a:p>
            <a:r>
              <a:rPr lang="en-US" dirty="0"/>
              <a:t>April 11, 2023</a:t>
            </a:r>
          </a:p>
        </p:txBody>
      </p:sp>
      <p:sp>
        <p:nvSpPr>
          <p:cNvPr id="5" name="Slide Number Placeholder 4">
            <a:extLst>
              <a:ext uri="{FF2B5EF4-FFF2-40B4-BE49-F238E27FC236}">
                <a16:creationId xmlns:a16="http://schemas.microsoft.com/office/drawing/2014/main" id="{04BF033A-32BA-903D-A2C8-8D79568D1988}"/>
              </a:ext>
            </a:extLst>
          </p:cNvPr>
          <p:cNvSpPr>
            <a:spLocks noGrp="1"/>
          </p:cNvSpPr>
          <p:nvPr>
            <p:ph type="sldNum" sz="quarter" idx="12"/>
          </p:nvPr>
        </p:nvSpPr>
        <p:spPr/>
        <p:txBody>
          <a:bodyPr/>
          <a:lstStyle/>
          <a:p>
            <a:fld id="{FF2BD96E-3838-45D2-9031-D3AF67C920A5}" type="slidenum">
              <a:rPr lang="en-US" smtClean="0"/>
              <a:t>19</a:t>
            </a:fld>
            <a:endParaRPr lang="en-US" dirty="0"/>
          </a:p>
        </p:txBody>
      </p:sp>
    </p:spTree>
    <p:extLst>
      <p:ext uri="{BB962C8B-B14F-4D97-AF65-F5344CB8AC3E}">
        <p14:creationId xmlns:p14="http://schemas.microsoft.com/office/powerpoint/2010/main" val="2024626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2883-F81E-DDD0-1993-3E16AF1EE9BB}"/>
              </a:ext>
            </a:extLst>
          </p:cNvPr>
          <p:cNvSpPr>
            <a:spLocks noGrp="1"/>
          </p:cNvSpPr>
          <p:nvPr>
            <p:ph type="title"/>
          </p:nvPr>
        </p:nvSpPr>
        <p:spPr>
          <a:xfrm>
            <a:off x="4056600" y="536574"/>
            <a:ext cx="4078800" cy="569556"/>
          </a:xfrm>
        </p:spPr>
        <p:txBody>
          <a:bodyPr>
            <a:noAutofit/>
          </a:bodyPr>
          <a:lstStyle/>
          <a:p>
            <a:r>
              <a:rPr lang="en-US" sz="4400" b="1" dirty="0">
                <a:solidFill>
                  <a:srgbClr val="002060"/>
                </a:solidFill>
              </a:rPr>
              <a:t>Content</a:t>
            </a:r>
          </a:p>
        </p:txBody>
      </p:sp>
      <p:sp>
        <p:nvSpPr>
          <p:cNvPr id="3" name="Text Placeholder 2">
            <a:extLst>
              <a:ext uri="{FF2B5EF4-FFF2-40B4-BE49-F238E27FC236}">
                <a16:creationId xmlns:a16="http://schemas.microsoft.com/office/drawing/2014/main" id="{D0EEABBF-4316-7BF0-3A72-04FD01E8419D}"/>
              </a:ext>
            </a:extLst>
          </p:cNvPr>
          <p:cNvSpPr>
            <a:spLocks noGrp="1"/>
          </p:cNvSpPr>
          <p:nvPr>
            <p:ph type="body" sz="quarter" idx="13"/>
          </p:nvPr>
        </p:nvSpPr>
        <p:spPr>
          <a:xfrm>
            <a:off x="3578088" y="1329326"/>
            <a:ext cx="5088834" cy="5027842"/>
          </a:xfrm>
        </p:spPr>
        <p:txBody>
          <a:bodyPr>
            <a:normAutofit fontScale="77500" lnSpcReduction="20000"/>
          </a:bodyPr>
          <a:lstStyle/>
          <a:p>
            <a:pPr marL="342900" indent="-342900" algn="l">
              <a:lnSpc>
                <a:spcPct val="100000"/>
              </a:lnSpc>
              <a:buFont typeface="+mj-lt"/>
              <a:buAutoNum type="arabicPeriod"/>
            </a:pPr>
            <a:r>
              <a:rPr lang="en-US" sz="2600" b="1" dirty="0">
                <a:latin typeface="+mj-lt"/>
              </a:rPr>
              <a:t>Introduction</a:t>
            </a:r>
          </a:p>
          <a:p>
            <a:pPr marL="342900" indent="-342900" algn="l">
              <a:lnSpc>
                <a:spcPct val="100000"/>
              </a:lnSpc>
              <a:buFont typeface="+mj-lt"/>
              <a:buAutoNum type="arabicPeriod"/>
            </a:pPr>
            <a:r>
              <a:rPr lang="en-US" sz="2600" b="1" dirty="0">
                <a:latin typeface="+mj-lt"/>
              </a:rPr>
              <a:t>Background</a:t>
            </a:r>
          </a:p>
          <a:p>
            <a:pPr marL="342900" indent="-342900" algn="l">
              <a:lnSpc>
                <a:spcPct val="100000"/>
              </a:lnSpc>
              <a:buFont typeface="+mj-lt"/>
              <a:buAutoNum type="arabicPeriod"/>
            </a:pPr>
            <a:r>
              <a:rPr lang="en-US" sz="2600" b="1" dirty="0">
                <a:latin typeface="+mj-lt"/>
              </a:rPr>
              <a:t>What is Quantile?</a:t>
            </a:r>
          </a:p>
          <a:p>
            <a:pPr marL="342900" indent="-342900" algn="l">
              <a:lnSpc>
                <a:spcPct val="100000"/>
              </a:lnSpc>
              <a:buFont typeface="+mj-lt"/>
              <a:buAutoNum type="arabicPeriod"/>
            </a:pPr>
            <a:r>
              <a:rPr lang="en-US" sz="2600" b="1" dirty="0">
                <a:latin typeface="+mj-lt"/>
              </a:rPr>
              <a:t>What is Quantile Regression?</a:t>
            </a:r>
          </a:p>
          <a:p>
            <a:pPr marL="342900" indent="-342900" algn="l">
              <a:lnSpc>
                <a:spcPct val="100000"/>
              </a:lnSpc>
              <a:buFont typeface="+mj-lt"/>
              <a:buAutoNum type="arabicPeriod"/>
            </a:pPr>
            <a:r>
              <a:rPr lang="en-US" sz="2600" b="1" dirty="0">
                <a:latin typeface="+mj-lt"/>
              </a:rPr>
              <a:t>Basic Model Structure</a:t>
            </a:r>
          </a:p>
          <a:p>
            <a:pPr marL="342900" indent="-342900" algn="l">
              <a:lnSpc>
                <a:spcPct val="100000"/>
              </a:lnSpc>
              <a:buFont typeface="+mj-lt"/>
              <a:buAutoNum type="arabicPeriod"/>
            </a:pPr>
            <a:r>
              <a:rPr lang="en-US" sz="2600" b="1" dirty="0">
                <a:latin typeface="+mj-lt"/>
              </a:rPr>
              <a:t>Quantile Regression</a:t>
            </a:r>
          </a:p>
          <a:p>
            <a:pPr marL="342900" indent="-342900" algn="l">
              <a:lnSpc>
                <a:spcPct val="100000"/>
              </a:lnSpc>
              <a:buFont typeface="+mj-lt"/>
              <a:buAutoNum type="arabicPeriod"/>
            </a:pPr>
            <a:r>
              <a:rPr lang="en-US" sz="2600" b="1" dirty="0">
                <a:latin typeface="+mj-lt"/>
              </a:rPr>
              <a:t>OLS vs. Quantile Regression</a:t>
            </a:r>
          </a:p>
          <a:p>
            <a:pPr marL="342900" indent="-342900" algn="l">
              <a:lnSpc>
                <a:spcPct val="100000"/>
              </a:lnSpc>
              <a:buFont typeface="+mj-lt"/>
              <a:buAutoNum type="arabicPeriod"/>
            </a:pPr>
            <a:r>
              <a:rPr lang="en-US" sz="2600" b="1" dirty="0">
                <a:latin typeface="+mj-lt"/>
              </a:rPr>
              <a:t>Why/When Quantile Analysis?</a:t>
            </a:r>
          </a:p>
          <a:p>
            <a:pPr marL="342900" indent="-342900" algn="l">
              <a:lnSpc>
                <a:spcPct val="100000"/>
              </a:lnSpc>
              <a:buFont typeface="+mj-lt"/>
              <a:buAutoNum type="arabicPeriod"/>
            </a:pPr>
            <a:r>
              <a:rPr lang="en-US" sz="2600" b="1" dirty="0">
                <a:latin typeface="+mj-lt"/>
              </a:rPr>
              <a:t>Example</a:t>
            </a:r>
          </a:p>
          <a:p>
            <a:pPr marL="342900" indent="-342900" algn="l">
              <a:lnSpc>
                <a:spcPct val="100000"/>
              </a:lnSpc>
              <a:buFont typeface="+mj-lt"/>
              <a:buAutoNum type="arabicPeriod"/>
            </a:pPr>
            <a:r>
              <a:rPr lang="en-US" sz="2600" b="1" dirty="0">
                <a:latin typeface="+mj-lt"/>
              </a:rPr>
              <a:t>Significance in QR Real World Scenarios</a:t>
            </a:r>
          </a:p>
          <a:p>
            <a:pPr marL="342900" indent="-342900" algn="l">
              <a:lnSpc>
                <a:spcPct val="100000"/>
              </a:lnSpc>
              <a:buFont typeface="+mj-lt"/>
              <a:buAutoNum type="arabicPeriod"/>
            </a:pPr>
            <a:r>
              <a:rPr lang="en-US" sz="2600" b="1" dirty="0">
                <a:latin typeface="+mj-lt"/>
              </a:rPr>
              <a:t>Hands on in Python</a:t>
            </a:r>
          </a:p>
          <a:p>
            <a:pPr marL="342900" indent="-342900" algn="l">
              <a:lnSpc>
                <a:spcPct val="100000"/>
              </a:lnSpc>
              <a:buFont typeface="+mj-lt"/>
              <a:buAutoNum type="arabicPeriod"/>
            </a:pPr>
            <a:r>
              <a:rPr lang="en-US" sz="2600" b="1" dirty="0">
                <a:latin typeface="+mj-lt"/>
              </a:rPr>
              <a:t>Summary</a:t>
            </a:r>
          </a:p>
          <a:p>
            <a:pPr marL="342900" indent="-342900" algn="l">
              <a:lnSpc>
                <a:spcPct val="100000"/>
              </a:lnSpc>
              <a:buFont typeface="+mj-lt"/>
              <a:buAutoNum type="arabicPeriod"/>
            </a:pPr>
            <a:r>
              <a:rPr lang="en-US" sz="2600" b="1" dirty="0">
                <a:latin typeface="+mj-lt"/>
              </a:rPr>
              <a:t>References</a:t>
            </a:r>
          </a:p>
          <a:p>
            <a:pPr algn="l">
              <a:lnSpc>
                <a:spcPct val="100000"/>
              </a:lnSpc>
            </a:pPr>
            <a:endParaRPr lang="en-US" sz="2400" b="1" dirty="0">
              <a:solidFill>
                <a:schemeClr val="tx1">
                  <a:lumMod val="95000"/>
                  <a:lumOff val="5000"/>
                  <a:alpha val="60000"/>
                </a:schemeClr>
              </a:solidFill>
              <a:latin typeface="+mj-lt"/>
            </a:endParaRPr>
          </a:p>
          <a:p>
            <a:endParaRPr lang="en-US" sz="1000" b="1" dirty="0">
              <a:solidFill>
                <a:srgbClr val="339933"/>
              </a:solidFill>
              <a:latin typeface="+mj-lt"/>
              <a:cs typeface="Calibri" panose="020F0502020204030204" pitchFamily="34" charset="0"/>
            </a:endParaRPr>
          </a:p>
          <a:p>
            <a:pPr algn="l"/>
            <a:endParaRPr lang="en-US" sz="2800" dirty="0">
              <a:latin typeface="+mj-lt"/>
              <a:cs typeface="Calibri" panose="020F0502020204030204" pitchFamily="34" charset="0"/>
            </a:endParaRPr>
          </a:p>
          <a:p>
            <a:pPr marL="342900" indent="-342900" algn="l">
              <a:lnSpc>
                <a:spcPct val="100000"/>
              </a:lnSpc>
              <a:buFont typeface="+mj-lt"/>
              <a:buAutoNum type="arabicPeriod"/>
            </a:pPr>
            <a:endParaRPr lang="en-US" sz="2400" b="1" dirty="0">
              <a:solidFill>
                <a:schemeClr val="tx1">
                  <a:lumMod val="95000"/>
                  <a:lumOff val="5000"/>
                  <a:alpha val="60000"/>
                </a:schemeClr>
              </a:solidFill>
              <a:latin typeface="+mj-lt"/>
            </a:endParaRPr>
          </a:p>
          <a:p>
            <a:pPr marL="342900" indent="-342900" algn="l">
              <a:buFont typeface="+mj-lt"/>
              <a:buAutoNum type="arabicPeriod"/>
            </a:pPr>
            <a:endParaRPr lang="en-US" dirty="0">
              <a:solidFill>
                <a:srgbClr val="000000">
                  <a:alpha val="60000"/>
                </a:srgbClr>
              </a:solidFill>
            </a:endParaRPr>
          </a:p>
        </p:txBody>
      </p:sp>
      <p:sp>
        <p:nvSpPr>
          <p:cNvPr id="6" name="Date Placeholder 5">
            <a:extLst>
              <a:ext uri="{FF2B5EF4-FFF2-40B4-BE49-F238E27FC236}">
                <a16:creationId xmlns:a16="http://schemas.microsoft.com/office/drawing/2014/main" id="{4E3D0822-79B2-52AF-0667-F60AAF9A01B1}"/>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44D67C51-8C77-AEC2-E913-33923FB7E665}"/>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345141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D1C3A-C12F-4D84-4CDB-913ABE6C9F6D}"/>
              </a:ext>
            </a:extLst>
          </p:cNvPr>
          <p:cNvSpPr>
            <a:spLocks noGrp="1"/>
          </p:cNvSpPr>
          <p:nvPr>
            <p:ph idx="1"/>
          </p:nvPr>
        </p:nvSpPr>
        <p:spPr>
          <a:xfrm>
            <a:off x="881269" y="722475"/>
            <a:ext cx="10429461" cy="5651374"/>
          </a:xfrm>
        </p:spPr>
        <p:txBody>
          <a:bodyPr>
            <a:noAutofit/>
          </a:bodyPr>
          <a:lstStyle/>
          <a:p>
            <a:pPr>
              <a:lnSpc>
                <a:spcPct val="100000"/>
              </a:lnSpc>
              <a:buClrTx/>
              <a:buFont typeface="Arial" panose="020B0604020202020204" pitchFamily="34" charset="0"/>
              <a:buChar char="•"/>
            </a:pPr>
            <a:r>
              <a:rPr lang="en-US" sz="2600" dirty="0">
                <a:solidFill>
                  <a:schemeClr val="tx1"/>
                </a:solidFill>
                <a:latin typeface="+mj-lt"/>
              </a:rPr>
              <a:t>NOX: nitrogen oxides concentration (parts per 10 million).</a:t>
            </a:r>
          </a:p>
          <a:p>
            <a:pPr>
              <a:lnSpc>
                <a:spcPct val="100000"/>
              </a:lnSpc>
              <a:buClrTx/>
              <a:buFont typeface="Arial" panose="020B0604020202020204" pitchFamily="34" charset="0"/>
              <a:buChar char="•"/>
            </a:pPr>
            <a:r>
              <a:rPr lang="en-US" sz="2600" dirty="0">
                <a:solidFill>
                  <a:schemeClr val="tx1"/>
                </a:solidFill>
                <a:latin typeface="+mj-lt"/>
              </a:rPr>
              <a:t>RM: average number of rooms per dwelling.</a:t>
            </a:r>
          </a:p>
          <a:p>
            <a:pPr>
              <a:lnSpc>
                <a:spcPct val="100000"/>
              </a:lnSpc>
              <a:buClrTx/>
              <a:buFont typeface="Arial" panose="020B0604020202020204" pitchFamily="34" charset="0"/>
              <a:buChar char="•"/>
            </a:pPr>
            <a:r>
              <a:rPr lang="en-US" sz="2600" dirty="0">
                <a:solidFill>
                  <a:schemeClr val="tx1"/>
                </a:solidFill>
                <a:latin typeface="+mj-lt"/>
              </a:rPr>
              <a:t>AGE: proportion of owner-occupied units built before 1940.</a:t>
            </a:r>
          </a:p>
          <a:p>
            <a:pPr>
              <a:lnSpc>
                <a:spcPct val="100000"/>
              </a:lnSpc>
              <a:buClrTx/>
              <a:buFont typeface="Arial" panose="020B0604020202020204" pitchFamily="34" charset="0"/>
              <a:buChar char="•"/>
            </a:pPr>
            <a:r>
              <a:rPr lang="en-US" sz="2600" dirty="0">
                <a:solidFill>
                  <a:schemeClr val="tx1"/>
                </a:solidFill>
                <a:latin typeface="+mj-lt"/>
              </a:rPr>
              <a:t>DIS: weighted mean of distances to five Boston employment centers.</a:t>
            </a:r>
          </a:p>
          <a:p>
            <a:pPr>
              <a:lnSpc>
                <a:spcPct val="100000"/>
              </a:lnSpc>
              <a:buClrTx/>
              <a:buFont typeface="Arial" panose="020B0604020202020204" pitchFamily="34" charset="0"/>
              <a:buChar char="•"/>
            </a:pPr>
            <a:r>
              <a:rPr lang="en-US" sz="2600" dirty="0">
                <a:solidFill>
                  <a:schemeClr val="tx1"/>
                </a:solidFill>
                <a:latin typeface="+mj-lt"/>
              </a:rPr>
              <a:t>RAD: index of accessibility to radial highways.</a:t>
            </a:r>
          </a:p>
          <a:p>
            <a:pPr>
              <a:lnSpc>
                <a:spcPct val="100000"/>
              </a:lnSpc>
              <a:buClrTx/>
              <a:buFont typeface="Arial" panose="020B0604020202020204" pitchFamily="34" charset="0"/>
              <a:buChar char="•"/>
            </a:pPr>
            <a:r>
              <a:rPr lang="en-US" sz="2600" dirty="0">
                <a:solidFill>
                  <a:schemeClr val="tx1"/>
                </a:solidFill>
                <a:latin typeface="+mj-lt"/>
              </a:rPr>
              <a:t>TAX: full-value property-tax rate per \$10,000.</a:t>
            </a:r>
          </a:p>
          <a:p>
            <a:pPr>
              <a:lnSpc>
                <a:spcPct val="100000"/>
              </a:lnSpc>
              <a:buClrTx/>
              <a:buFont typeface="Arial" panose="020B0604020202020204" pitchFamily="34" charset="0"/>
              <a:buChar char="•"/>
            </a:pPr>
            <a:r>
              <a:rPr lang="en-US" sz="2600" dirty="0">
                <a:solidFill>
                  <a:schemeClr val="tx1"/>
                </a:solidFill>
                <a:latin typeface="+mj-lt"/>
              </a:rPr>
              <a:t>PTRATIO: pupil-teacher ratio by town.</a:t>
            </a:r>
          </a:p>
          <a:p>
            <a:pPr>
              <a:lnSpc>
                <a:spcPct val="100000"/>
              </a:lnSpc>
              <a:buClrTx/>
              <a:buFont typeface="Arial" panose="020B0604020202020204" pitchFamily="34" charset="0"/>
              <a:buChar char="•"/>
            </a:pPr>
            <a:r>
              <a:rPr lang="en-US" sz="2600" dirty="0">
                <a:solidFill>
                  <a:schemeClr val="tx1"/>
                </a:solidFill>
                <a:latin typeface="+mj-lt"/>
              </a:rPr>
              <a:t>BLACK: 1000(Bk — 0.63)² where Bk is the proportion of blacks by town.</a:t>
            </a:r>
          </a:p>
          <a:p>
            <a:pPr>
              <a:lnSpc>
                <a:spcPct val="100000"/>
              </a:lnSpc>
              <a:buClrTx/>
              <a:buFont typeface="Arial" panose="020B0604020202020204" pitchFamily="34" charset="0"/>
              <a:buChar char="•"/>
            </a:pPr>
            <a:r>
              <a:rPr lang="en-US" sz="2600" dirty="0">
                <a:solidFill>
                  <a:schemeClr val="tx1"/>
                </a:solidFill>
                <a:latin typeface="+mj-lt"/>
              </a:rPr>
              <a:t>LSTAT: lower status of the population (percent).</a:t>
            </a:r>
          </a:p>
          <a:p>
            <a:pPr marL="0" indent="0">
              <a:lnSpc>
                <a:spcPct val="100000"/>
              </a:lnSpc>
              <a:buNone/>
            </a:pPr>
            <a:r>
              <a:rPr lang="en-US" sz="2600" dirty="0">
                <a:solidFill>
                  <a:schemeClr val="tx1"/>
                </a:solidFill>
                <a:latin typeface="+mj-lt"/>
                <a:hlinkClick r:id="rId2">
                  <a:extLst>
                    <a:ext uri="{A12FA001-AC4F-418D-AE19-62706E023703}">
                      <ahyp:hlinkClr xmlns:ahyp="http://schemas.microsoft.com/office/drawing/2018/hyperlinkcolor" val="tx"/>
                    </a:ext>
                  </a:extLst>
                </a:hlinkClick>
              </a:rPr>
              <a:t>How to fit QR model in python is given in following link:</a:t>
            </a:r>
          </a:p>
          <a:p>
            <a:pPr marL="0" indent="0">
              <a:lnSpc>
                <a:spcPct val="100000"/>
              </a:lnSpc>
              <a:buNone/>
            </a:pPr>
            <a:r>
              <a:rPr lang="en-US" sz="2600" dirty="0">
                <a:solidFill>
                  <a:srgbClr val="B57001"/>
                </a:solidFill>
                <a:latin typeface="+mj-lt"/>
                <a:hlinkClick r:id="rId2">
                  <a:extLst>
                    <a:ext uri="{A12FA001-AC4F-418D-AE19-62706E023703}">
                      <ahyp:hlinkClr xmlns:ahyp="http://schemas.microsoft.com/office/drawing/2018/hyperlinkcolor" val="tx"/>
                    </a:ext>
                  </a:extLst>
                </a:hlinkClick>
              </a:rPr>
              <a:t>https://github.com/Diksha289/Quantile-Regression</a:t>
            </a:r>
            <a:endParaRPr lang="en-US" sz="2600" dirty="0">
              <a:latin typeface="+mj-lt"/>
            </a:endParaRPr>
          </a:p>
          <a:p>
            <a:pPr marL="0" indent="0">
              <a:lnSpc>
                <a:spcPct val="100000"/>
              </a:lnSpc>
              <a:buNone/>
            </a:pPr>
            <a:endParaRPr lang="en-US" sz="2600" dirty="0">
              <a:latin typeface="+mj-lt"/>
            </a:endParaRPr>
          </a:p>
        </p:txBody>
      </p:sp>
      <p:sp>
        <p:nvSpPr>
          <p:cNvPr id="4" name="Date Placeholder 3">
            <a:extLst>
              <a:ext uri="{FF2B5EF4-FFF2-40B4-BE49-F238E27FC236}">
                <a16:creationId xmlns:a16="http://schemas.microsoft.com/office/drawing/2014/main" id="{7468D8AD-A624-05E5-0ED1-631F45C877D5}"/>
              </a:ext>
            </a:extLst>
          </p:cNvPr>
          <p:cNvSpPr>
            <a:spLocks noGrp="1"/>
          </p:cNvSpPr>
          <p:nvPr>
            <p:ph type="dt" sz="half" idx="10"/>
          </p:nvPr>
        </p:nvSpPr>
        <p:spPr/>
        <p:txBody>
          <a:bodyPr/>
          <a:lstStyle/>
          <a:p>
            <a:r>
              <a:rPr lang="en-US"/>
              <a:t>April 11, 2023</a:t>
            </a:r>
            <a:endParaRPr lang="en-US" dirty="0"/>
          </a:p>
        </p:txBody>
      </p:sp>
      <p:sp>
        <p:nvSpPr>
          <p:cNvPr id="5" name="Slide Number Placeholder 4">
            <a:extLst>
              <a:ext uri="{FF2B5EF4-FFF2-40B4-BE49-F238E27FC236}">
                <a16:creationId xmlns:a16="http://schemas.microsoft.com/office/drawing/2014/main" id="{CDD7CE06-1B8E-91A2-EAAB-8AD16BB6359A}"/>
              </a:ext>
            </a:extLst>
          </p:cNvPr>
          <p:cNvSpPr>
            <a:spLocks noGrp="1"/>
          </p:cNvSpPr>
          <p:nvPr>
            <p:ph type="sldNum" sz="quarter" idx="12"/>
          </p:nvPr>
        </p:nvSpPr>
        <p:spPr/>
        <p:txBody>
          <a:bodyPr/>
          <a:lstStyle/>
          <a:p>
            <a:fld id="{FF2BD96E-3838-45D2-9031-D3AF67C920A5}" type="slidenum">
              <a:rPr lang="en-US" smtClean="0"/>
              <a:t>20</a:t>
            </a:fld>
            <a:endParaRPr lang="en-US" dirty="0"/>
          </a:p>
        </p:txBody>
      </p:sp>
      <p:sp>
        <p:nvSpPr>
          <p:cNvPr id="6" name="Title 1">
            <a:extLst>
              <a:ext uri="{FF2B5EF4-FFF2-40B4-BE49-F238E27FC236}">
                <a16:creationId xmlns:a16="http://schemas.microsoft.com/office/drawing/2014/main" id="{EC6977DE-D62B-A664-CE04-71371B0B6571}"/>
              </a:ext>
            </a:extLst>
          </p:cNvPr>
          <p:cNvSpPr>
            <a:spLocks noGrp="1"/>
          </p:cNvSpPr>
          <p:nvPr>
            <p:ph type="title"/>
          </p:nvPr>
        </p:nvSpPr>
        <p:spPr>
          <a:xfrm>
            <a:off x="4453718" y="-185531"/>
            <a:ext cx="3392103" cy="891325"/>
          </a:xfrm>
        </p:spPr>
        <p:txBody>
          <a:bodyPr/>
          <a:lstStyle/>
          <a:p>
            <a:r>
              <a:rPr lang="en-US" sz="4800" b="1" dirty="0">
                <a:solidFill>
                  <a:srgbClr val="006600"/>
                </a:solidFill>
                <a:latin typeface="+mj-lt"/>
              </a:rPr>
              <a:t>Continued…</a:t>
            </a:r>
            <a:endParaRPr lang="en-US" sz="4800" dirty="0">
              <a:solidFill>
                <a:srgbClr val="006600"/>
              </a:solidFill>
            </a:endParaRPr>
          </a:p>
        </p:txBody>
      </p:sp>
    </p:spTree>
    <p:extLst>
      <p:ext uri="{BB962C8B-B14F-4D97-AF65-F5344CB8AC3E}">
        <p14:creationId xmlns:p14="http://schemas.microsoft.com/office/powerpoint/2010/main" val="27057144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B6C7B4-4F12-FC4B-B276-F2F3FCE4CB4B}"/>
              </a:ext>
            </a:extLst>
          </p:cNvPr>
          <p:cNvSpPr txBox="1"/>
          <p:nvPr/>
        </p:nvSpPr>
        <p:spPr>
          <a:xfrm>
            <a:off x="4850296" y="0"/>
            <a:ext cx="2716695" cy="830997"/>
          </a:xfrm>
          <a:prstGeom prst="rect">
            <a:avLst/>
          </a:prstGeom>
          <a:noFill/>
        </p:spPr>
        <p:txBody>
          <a:bodyPr wrap="square" rtlCol="0">
            <a:spAutoFit/>
          </a:bodyPr>
          <a:lstStyle/>
          <a:p>
            <a:r>
              <a:rPr lang="en-US" sz="4800" b="1" dirty="0">
                <a:solidFill>
                  <a:srgbClr val="7030A0"/>
                </a:solidFill>
                <a:latin typeface="+mj-lt"/>
              </a:rPr>
              <a:t>Summary</a:t>
            </a:r>
          </a:p>
        </p:txBody>
      </p:sp>
      <p:sp>
        <p:nvSpPr>
          <p:cNvPr id="2" name="TextBox 1">
            <a:extLst>
              <a:ext uri="{FF2B5EF4-FFF2-40B4-BE49-F238E27FC236}">
                <a16:creationId xmlns:a16="http://schemas.microsoft.com/office/drawing/2014/main" id="{854BCF7E-6906-0C83-9286-97A6D49ABD19}"/>
              </a:ext>
            </a:extLst>
          </p:cNvPr>
          <p:cNvSpPr txBox="1"/>
          <p:nvPr/>
        </p:nvSpPr>
        <p:spPr>
          <a:xfrm>
            <a:off x="424069" y="830997"/>
            <a:ext cx="11569147" cy="6124754"/>
          </a:xfrm>
          <a:prstGeom prst="rect">
            <a:avLst/>
          </a:prstGeom>
          <a:noFill/>
        </p:spPr>
        <p:txBody>
          <a:bodyPr wrap="square" rtlCol="0">
            <a:spAutoFit/>
          </a:bodyPr>
          <a:lstStyle/>
          <a:p>
            <a:r>
              <a:rPr lang="en-US" sz="2800" dirty="0">
                <a:latin typeface="+mj-lt"/>
              </a:rPr>
              <a:t>             Quantile regression is a statistical technique used to model the relationship between a response variable and one or more predictor variables. Unlike traditional regression, it models the conditional distribution of the response variable, allowing for greater flexibility and robustness. Quantile regression has several advantages over traditional regression, including the ability to capture the shape of the distribution and handle outliers more effectively. It is also useful when dealing with heteroscedastic data. The technique can be used in a wide range of fields, including finance, economics, healthcare, and social sciences, and has various advanced applications, such as mixed effects models, penalized quantile regression, and generalized linear models. However, like any statistical technique, quantile regression has assumptions and limitations that must be considered when interpreting the results. Overall, quantile regression is a powerful tool for modeling complex data and has numerous practical applications.</a:t>
            </a:r>
          </a:p>
        </p:txBody>
      </p:sp>
    </p:spTree>
    <p:extLst>
      <p:ext uri="{BB962C8B-B14F-4D97-AF65-F5344CB8AC3E}">
        <p14:creationId xmlns:p14="http://schemas.microsoft.com/office/powerpoint/2010/main" val="1832862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1FC0-6225-E217-DD35-AF0E45F1E178}"/>
              </a:ext>
            </a:extLst>
          </p:cNvPr>
          <p:cNvSpPr>
            <a:spLocks noGrp="1"/>
          </p:cNvSpPr>
          <p:nvPr>
            <p:ph type="title"/>
          </p:nvPr>
        </p:nvSpPr>
        <p:spPr>
          <a:xfrm>
            <a:off x="3950583" y="262842"/>
            <a:ext cx="4078800" cy="935388"/>
          </a:xfrm>
        </p:spPr>
        <p:txBody>
          <a:bodyPr>
            <a:normAutofit/>
          </a:bodyPr>
          <a:lstStyle/>
          <a:p>
            <a:r>
              <a:rPr lang="en-IN" sz="4800" b="1" dirty="0">
                <a:solidFill>
                  <a:schemeClr val="tx2">
                    <a:lumMod val="75000"/>
                    <a:lumOff val="25000"/>
                  </a:schemeClr>
                </a:solidFill>
              </a:rPr>
              <a:t>References</a:t>
            </a:r>
          </a:p>
        </p:txBody>
      </p:sp>
      <p:sp>
        <p:nvSpPr>
          <p:cNvPr id="3" name="Text Placeholder 2">
            <a:extLst>
              <a:ext uri="{FF2B5EF4-FFF2-40B4-BE49-F238E27FC236}">
                <a16:creationId xmlns:a16="http://schemas.microsoft.com/office/drawing/2014/main" id="{509A5D26-FF2D-4001-9196-05ACA193E8AF}"/>
              </a:ext>
            </a:extLst>
          </p:cNvPr>
          <p:cNvSpPr>
            <a:spLocks noGrp="1"/>
          </p:cNvSpPr>
          <p:nvPr>
            <p:ph type="body" sz="quarter" idx="13"/>
          </p:nvPr>
        </p:nvSpPr>
        <p:spPr>
          <a:xfrm>
            <a:off x="2698774" y="1495935"/>
            <a:ext cx="6794452" cy="3601086"/>
          </a:xfrm>
        </p:spPr>
        <p:txBody>
          <a:bodyPr>
            <a:noAutofit/>
          </a:bodyPr>
          <a:lstStyle/>
          <a:p>
            <a:pPr marL="457200" indent="-457200" algn="l">
              <a:lnSpc>
                <a:spcPct val="100000"/>
              </a:lnSpc>
              <a:buClr>
                <a:srgbClr val="0070C0"/>
              </a:buClr>
              <a:buFont typeface="Arial" panose="020B0604020202020204" pitchFamily="34" charset="0"/>
              <a:buChar char="•"/>
            </a:pPr>
            <a:r>
              <a:rPr lang="en-US" altLang="en-US" sz="2800" dirty="0">
                <a:solidFill>
                  <a:srgbClr val="0070C0"/>
                </a:solidFill>
                <a:latin typeface="+mj-lt"/>
                <a:hlinkClick r:id="rId2">
                  <a:extLst>
                    <a:ext uri="{A12FA001-AC4F-418D-AE19-62706E023703}">
                      <ahyp:hlinkClr xmlns:ahyp="http://schemas.microsoft.com/office/drawing/2018/hyperlinkcolor" val="tx"/>
                    </a:ext>
                  </a:extLst>
                </a:hlinkClick>
              </a:rPr>
              <a:t>http://www.econ.uiuc.edu/~roger/research/intro/jep.pdf</a:t>
            </a:r>
            <a:endParaRPr lang="en-US" altLang="en-US" sz="2800" dirty="0">
              <a:solidFill>
                <a:srgbClr val="0070C0"/>
              </a:solidFill>
              <a:latin typeface="+mj-lt"/>
            </a:endParaRPr>
          </a:p>
          <a:p>
            <a:pPr marL="457200" indent="-457200" algn="l">
              <a:lnSpc>
                <a:spcPct val="100000"/>
              </a:lnSpc>
              <a:buClr>
                <a:srgbClr val="0070C0"/>
              </a:buClr>
              <a:buFont typeface="Arial" panose="020B0604020202020204" pitchFamily="34" charset="0"/>
              <a:buChar char="•"/>
            </a:pPr>
            <a:r>
              <a:rPr lang="en-US" altLang="en-US" sz="2800" dirty="0">
                <a:solidFill>
                  <a:srgbClr val="0070C0"/>
                </a:solidFill>
                <a:latin typeface="+mj-lt"/>
                <a:hlinkClick r:id="rId3">
                  <a:extLst>
                    <a:ext uri="{A12FA001-AC4F-418D-AE19-62706E023703}">
                      <ahyp:hlinkClr xmlns:ahyp="http://schemas.microsoft.com/office/drawing/2018/hyperlinkcolor" val="tx"/>
                    </a:ext>
                  </a:extLst>
                </a:hlinkClick>
              </a:rPr>
              <a:t>https://en.wikipedia.org/wiki/Quantile_regression</a:t>
            </a:r>
            <a:endParaRPr lang="en-US" altLang="en-US" sz="2800" dirty="0">
              <a:solidFill>
                <a:srgbClr val="0070C0"/>
              </a:solidFill>
              <a:latin typeface="+mj-lt"/>
            </a:endParaRPr>
          </a:p>
          <a:p>
            <a:pPr marL="457200" indent="-457200" algn="l">
              <a:lnSpc>
                <a:spcPct val="100000"/>
              </a:lnSpc>
              <a:buClr>
                <a:srgbClr val="0070C0"/>
              </a:buClr>
              <a:buFont typeface="Arial" panose="020B0604020202020204" pitchFamily="34" charset="0"/>
              <a:buChar char="•"/>
            </a:pPr>
            <a:r>
              <a:rPr lang="en-US" altLang="en-US" sz="2800" dirty="0">
                <a:solidFill>
                  <a:srgbClr val="0070C0"/>
                </a:solidFill>
                <a:latin typeface="+mj-lt"/>
                <a:hlinkClick r:id="rId4">
                  <a:extLst>
                    <a:ext uri="{A12FA001-AC4F-418D-AE19-62706E023703}">
                      <ahyp:hlinkClr xmlns:ahyp="http://schemas.microsoft.com/office/drawing/2018/hyperlinkcolor" val="tx"/>
                    </a:ext>
                  </a:extLst>
                </a:hlinkClick>
              </a:rPr>
              <a:t>https://medium.com/</a:t>
            </a:r>
            <a:endParaRPr lang="en-US" altLang="en-US" sz="2800" dirty="0">
              <a:solidFill>
                <a:srgbClr val="0070C0"/>
              </a:solidFill>
              <a:latin typeface="+mj-lt"/>
            </a:endParaRPr>
          </a:p>
          <a:p>
            <a:pPr marL="457200" indent="-457200" algn="l">
              <a:lnSpc>
                <a:spcPct val="100000"/>
              </a:lnSpc>
              <a:buClr>
                <a:srgbClr val="0070C0"/>
              </a:buClr>
              <a:buFont typeface="Arial" panose="020B0604020202020204" pitchFamily="34" charset="0"/>
              <a:buChar char="•"/>
            </a:pPr>
            <a:r>
              <a:rPr lang="en-US" sz="2800" dirty="0">
                <a:solidFill>
                  <a:srgbClr val="0070C0"/>
                </a:solidFill>
                <a:latin typeface="+mj-lt"/>
                <a:hlinkClick r:id="rId5">
                  <a:extLst>
                    <a:ext uri="{A12FA001-AC4F-418D-AE19-62706E023703}">
                      <ahyp:hlinkClr xmlns:ahyp="http://schemas.microsoft.com/office/drawing/2018/hyperlinkcolor" val="tx"/>
                    </a:ext>
                  </a:extLst>
                </a:hlinkClick>
              </a:rPr>
              <a:t>https://chat.openai.com</a:t>
            </a:r>
            <a:endParaRPr lang="en-US" sz="2800" dirty="0">
              <a:solidFill>
                <a:srgbClr val="0070C0"/>
              </a:solidFill>
              <a:latin typeface="+mj-lt"/>
            </a:endParaRPr>
          </a:p>
          <a:p>
            <a:pPr marL="457200" indent="-457200" algn="l">
              <a:lnSpc>
                <a:spcPct val="100000"/>
              </a:lnSpc>
              <a:buClr>
                <a:srgbClr val="0070C0"/>
              </a:buClr>
              <a:buFont typeface="Arial" panose="020B0604020202020204" pitchFamily="34" charset="0"/>
              <a:buChar char="•"/>
            </a:pPr>
            <a:r>
              <a:rPr lang="en-US" sz="2800" dirty="0">
                <a:solidFill>
                  <a:srgbClr val="0070C0"/>
                </a:solidFill>
                <a:latin typeface="+mj-lt"/>
                <a:hlinkClick r:id="rId6">
                  <a:extLst>
                    <a:ext uri="{A12FA001-AC4F-418D-AE19-62706E023703}">
                      <ahyp:hlinkClr xmlns:ahyp="http://schemas.microsoft.com/office/drawing/2018/hyperlinkcolor" val="tx"/>
                    </a:ext>
                  </a:extLst>
                </a:hlinkClick>
              </a:rPr>
              <a:t>https://github.com/</a:t>
            </a:r>
            <a:endParaRPr lang="en-US" sz="2800" dirty="0">
              <a:solidFill>
                <a:srgbClr val="0070C0"/>
              </a:solidFill>
              <a:latin typeface="+mj-lt"/>
            </a:endParaRPr>
          </a:p>
          <a:p>
            <a:pPr marL="457200" indent="-457200" algn="l">
              <a:lnSpc>
                <a:spcPct val="100000"/>
              </a:lnSpc>
              <a:buClr>
                <a:srgbClr val="0070C0"/>
              </a:buClr>
              <a:buFont typeface="Arial" panose="020B0604020202020204" pitchFamily="34" charset="0"/>
              <a:buChar char="•"/>
            </a:pPr>
            <a:r>
              <a:rPr lang="en-US" sz="2800" dirty="0">
                <a:solidFill>
                  <a:srgbClr val="0070C0"/>
                </a:solidFill>
                <a:latin typeface="+mj-lt"/>
                <a:hlinkClick r:id="rId7">
                  <a:extLst>
                    <a:ext uri="{A12FA001-AC4F-418D-AE19-62706E023703}">
                      <ahyp:hlinkClr xmlns:ahyp="http://schemas.microsoft.com/office/drawing/2018/hyperlinkcolor" val="tx"/>
                    </a:ext>
                  </a:extLst>
                </a:hlinkClick>
              </a:rPr>
              <a:t>h</a:t>
            </a:r>
            <a:r>
              <a:rPr lang="en-US" sz="2800" dirty="0">
                <a:solidFill>
                  <a:srgbClr val="0070C0"/>
                </a:solidFill>
                <a:latin typeface="+mj-lt"/>
                <a:hlinkClick r:id="rId7">
                  <a:extLst>
                    <a:ext uri="{A12FA001-AC4F-418D-AE19-62706E023703}">
                      <ahyp:hlinkClr xmlns:ahyp="http://schemas.microsoft.com/office/drawing/2018/hyperlinkcolor" val="tx"/>
                    </a:ext>
                  </a:extLst>
                </a:hlinkClick>
              </a:rPr>
              <a:t>t</a:t>
            </a:r>
            <a:r>
              <a:rPr lang="en-US" sz="2800" dirty="0">
                <a:solidFill>
                  <a:srgbClr val="0070C0"/>
                </a:solidFill>
                <a:latin typeface="+mj-lt"/>
                <a:hlinkClick r:id="rId7">
                  <a:extLst>
                    <a:ext uri="{A12FA001-AC4F-418D-AE19-62706E023703}">
                      <ahyp:hlinkClr xmlns:ahyp="http://schemas.microsoft.com/office/drawing/2018/hyperlinkcolor" val="tx"/>
                    </a:ext>
                  </a:extLst>
                </a:hlinkClick>
              </a:rPr>
              <a:t>tps://www.youtube.com/</a:t>
            </a:r>
            <a:endParaRPr lang="en-US" sz="2800" dirty="0">
              <a:solidFill>
                <a:srgbClr val="0070C0"/>
              </a:solidFill>
              <a:latin typeface="+mj-lt"/>
            </a:endParaRPr>
          </a:p>
        </p:txBody>
      </p:sp>
      <p:sp>
        <p:nvSpPr>
          <p:cNvPr id="6" name="Date Placeholder 5">
            <a:extLst>
              <a:ext uri="{FF2B5EF4-FFF2-40B4-BE49-F238E27FC236}">
                <a16:creationId xmlns:a16="http://schemas.microsoft.com/office/drawing/2014/main" id="{944B2577-1D60-2FF5-212F-093636994794}"/>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4DF9F9B6-281C-8D66-AC08-64CB437FD3CC}"/>
              </a:ext>
            </a:extLst>
          </p:cNvPr>
          <p:cNvSpPr>
            <a:spLocks noGrp="1"/>
          </p:cNvSpPr>
          <p:nvPr>
            <p:ph type="sldNum" sz="quarter" idx="12"/>
          </p:nvPr>
        </p:nvSpPr>
        <p:spPr/>
        <p:txBody>
          <a:bodyPr/>
          <a:lstStyle/>
          <a:p>
            <a:fld id="{294A09A9-5501-47C1-A89A-A340965A2BE2}" type="slidenum">
              <a:rPr lang="en-US" smtClean="0"/>
              <a:t>22</a:t>
            </a:fld>
            <a:endParaRPr lang="en-US" dirty="0"/>
          </a:p>
        </p:txBody>
      </p:sp>
    </p:spTree>
    <p:extLst>
      <p:ext uri="{BB962C8B-B14F-4D97-AF65-F5344CB8AC3E}">
        <p14:creationId xmlns:p14="http://schemas.microsoft.com/office/powerpoint/2010/main" val="2602770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86271" y="2662317"/>
            <a:ext cx="3856679" cy="818322"/>
          </a:xfrm>
        </p:spPr>
        <p:txBody>
          <a:bodyPr wrap="square" anchor="b">
            <a:noAutofit/>
          </a:bodyPr>
          <a:lstStyle/>
          <a:p>
            <a:r>
              <a:rPr lang="en-US" sz="4800" b="1" dirty="0"/>
              <a:t>Thank you!</a:t>
            </a:r>
          </a:p>
        </p:txBody>
      </p:sp>
      <p:sp>
        <p:nvSpPr>
          <p:cNvPr id="4" name="Date Placeholder 3">
            <a:extLst>
              <a:ext uri="{FF2B5EF4-FFF2-40B4-BE49-F238E27FC236}">
                <a16:creationId xmlns:a16="http://schemas.microsoft.com/office/drawing/2014/main" id="{1794BF8E-96CD-DB5D-666F-398D647E3649}"/>
              </a:ext>
            </a:extLst>
          </p:cNvPr>
          <p:cNvSpPr>
            <a:spLocks noGrp="1"/>
          </p:cNvSpPr>
          <p:nvPr>
            <p:ph type="dt" sz="half" idx="10"/>
          </p:nvPr>
        </p:nvSpPr>
        <p:spPr/>
        <p:txBody>
          <a:bodyPr/>
          <a:lstStyle/>
          <a:p>
            <a:r>
              <a:rPr lang="en-US"/>
              <a:t>April 11, 2023</a:t>
            </a:r>
            <a:endParaRPr lang="en-US" dirty="0"/>
          </a:p>
        </p:txBody>
      </p:sp>
      <p:sp>
        <p:nvSpPr>
          <p:cNvPr id="5" name="Slide Number Placeholder 4">
            <a:extLst>
              <a:ext uri="{FF2B5EF4-FFF2-40B4-BE49-F238E27FC236}">
                <a16:creationId xmlns:a16="http://schemas.microsoft.com/office/drawing/2014/main" id="{EB4F71A1-1007-A7B0-6B15-55783A129519}"/>
              </a:ext>
            </a:extLst>
          </p:cNvPr>
          <p:cNvSpPr>
            <a:spLocks noGrp="1"/>
          </p:cNvSpPr>
          <p:nvPr>
            <p:ph type="sldNum" sz="quarter" idx="12"/>
          </p:nvPr>
        </p:nvSpPr>
        <p:spPr/>
        <p:txBody>
          <a:bodyPr/>
          <a:lstStyle/>
          <a:p>
            <a:fld id="{294A09A9-5501-47C1-A89A-A340965A2BE2}" type="slidenum">
              <a:rPr lang="en-US" smtClean="0"/>
              <a:t>23</a:t>
            </a:fld>
            <a:endParaRPr lang="en-US" dirty="0"/>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0BBA4C-F793-CEEF-CE96-8EE9A3268BFC}"/>
              </a:ext>
            </a:extLst>
          </p:cNvPr>
          <p:cNvSpPr txBox="1"/>
          <p:nvPr/>
        </p:nvSpPr>
        <p:spPr>
          <a:xfrm flipH="1">
            <a:off x="4282685" y="132736"/>
            <a:ext cx="3626629" cy="769441"/>
          </a:xfrm>
          <a:prstGeom prst="rect">
            <a:avLst/>
          </a:prstGeom>
          <a:noFill/>
        </p:spPr>
        <p:txBody>
          <a:bodyPr wrap="square" rtlCol="0">
            <a:spAutoFit/>
          </a:bodyPr>
          <a:lstStyle/>
          <a:p>
            <a:pPr algn="ctr"/>
            <a:r>
              <a:rPr lang="en-US" sz="4400" b="1" dirty="0">
                <a:solidFill>
                  <a:schemeClr val="accent4">
                    <a:lumMod val="75000"/>
                  </a:schemeClr>
                </a:solidFill>
                <a:latin typeface="+mj-lt"/>
              </a:rPr>
              <a:t>Introduction</a:t>
            </a:r>
          </a:p>
        </p:txBody>
      </p:sp>
      <p:sp>
        <p:nvSpPr>
          <p:cNvPr id="8" name="TextBox 7">
            <a:extLst>
              <a:ext uri="{FF2B5EF4-FFF2-40B4-BE49-F238E27FC236}">
                <a16:creationId xmlns:a16="http://schemas.microsoft.com/office/drawing/2014/main" id="{AAC81BB3-FB4A-CBA7-1732-B66E81036F45}"/>
              </a:ext>
            </a:extLst>
          </p:cNvPr>
          <p:cNvSpPr txBox="1"/>
          <p:nvPr/>
        </p:nvSpPr>
        <p:spPr>
          <a:xfrm>
            <a:off x="556589" y="1067841"/>
            <a:ext cx="11078819" cy="5262979"/>
          </a:xfrm>
          <a:prstGeom prst="rect">
            <a:avLst/>
          </a:prstGeom>
          <a:noFill/>
        </p:spPr>
        <p:txBody>
          <a:bodyPr wrap="square" rtlCol="0">
            <a:spAutoFit/>
          </a:bodyPr>
          <a:lstStyle/>
          <a:p>
            <a:pPr marL="457200" indent="-457200" algn="l">
              <a:buFont typeface="Arial" panose="020B0604020202020204" pitchFamily="34" charset="0"/>
              <a:buChar char="•"/>
            </a:pPr>
            <a:r>
              <a:rPr lang="en-US" sz="2800" b="0" i="0" u="none" strike="noStrike" baseline="0" dirty="0">
                <a:solidFill>
                  <a:srgbClr val="000000"/>
                </a:solidFill>
                <a:latin typeface="+mj-lt"/>
                <a:cs typeface="Calibri" panose="020F0502020204030204" pitchFamily="34" charset="0"/>
              </a:rPr>
              <a:t> First proposed by Koenker and Bassett (1978), quantile regression is an </a:t>
            </a:r>
            <a:r>
              <a:rPr lang="en-US" sz="2800" b="0" i="0" u="none" strike="noStrike" baseline="0" dirty="0">
                <a:solidFill>
                  <a:srgbClr val="0000FF"/>
                </a:solidFill>
                <a:latin typeface="+mj-lt"/>
                <a:cs typeface="Calibri" panose="020F0502020204030204" pitchFamily="34" charset="0"/>
              </a:rPr>
              <a:t>extension </a:t>
            </a:r>
            <a:r>
              <a:rPr lang="en-US" sz="2800" b="0" i="0" u="none" strike="noStrike" baseline="0" dirty="0">
                <a:solidFill>
                  <a:srgbClr val="000000"/>
                </a:solidFill>
                <a:latin typeface="+mj-lt"/>
                <a:cs typeface="Calibri" panose="020F0502020204030204" pitchFamily="34" charset="0"/>
              </a:rPr>
              <a:t>of the classical least squares estimation.</a:t>
            </a:r>
          </a:p>
          <a:p>
            <a:pPr marL="457200" indent="-457200" algn="l">
              <a:buClr>
                <a:schemeClr val="tx1"/>
              </a:buClr>
              <a:buFont typeface="Arial" panose="020B0604020202020204" pitchFamily="34" charset="0"/>
              <a:buChar char="•"/>
            </a:pPr>
            <a:r>
              <a:rPr lang="en-US" sz="2800" b="0" i="0" u="none" strike="noStrike" baseline="0" dirty="0">
                <a:solidFill>
                  <a:srgbClr val="0000FF"/>
                </a:solidFill>
                <a:latin typeface="+mj-lt"/>
                <a:cs typeface="Calibri" panose="020F0502020204030204" pitchFamily="34" charset="0"/>
              </a:rPr>
              <a:t> OLS </a:t>
            </a:r>
            <a:r>
              <a:rPr lang="en-US" sz="2800" b="0" i="0" u="none" strike="noStrike" baseline="0" dirty="0">
                <a:solidFill>
                  <a:srgbClr val="000000"/>
                </a:solidFill>
                <a:latin typeface="+mj-lt"/>
                <a:cs typeface="Calibri" panose="020F0502020204030204" pitchFamily="34" charset="0"/>
              </a:rPr>
              <a:t>regression only enables researchers to approximate the conditional mean and median</a:t>
            </a:r>
            <a:r>
              <a:rPr lang="en-US" sz="2800" dirty="0">
                <a:solidFill>
                  <a:srgbClr val="000000"/>
                </a:solidFill>
                <a:latin typeface="+mj-lt"/>
                <a:cs typeface="Calibri" panose="020F0502020204030204" pitchFamily="34" charset="0"/>
              </a:rPr>
              <a:t> </a:t>
            </a:r>
            <a:r>
              <a:rPr lang="en-US" sz="2800" b="0" i="0" u="none" strike="noStrike" baseline="0" dirty="0">
                <a:solidFill>
                  <a:srgbClr val="000000"/>
                </a:solidFill>
                <a:latin typeface="+mj-lt"/>
                <a:cs typeface="Calibri" panose="020F0502020204030204" pitchFamily="34" charset="0"/>
              </a:rPr>
              <a:t>located at the </a:t>
            </a:r>
            <a:r>
              <a:rPr lang="en-US" sz="2800" b="0" i="0" u="none" strike="noStrike" baseline="0" dirty="0">
                <a:solidFill>
                  <a:srgbClr val="0000FF"/>
                </a:solidFill>
                <a:latin typeface="+mj-lt"/>
                <a:cs typeface="Calibri" panose="020F0502020204030204" pitchFamily="34" charset="0"/>
              </a:rPr>
              <a:t>center of the distribution.</a:t>
            </a:r>
          </a:p>
          <a:p>
            <a:pPr marL="457200" indent="-457200" algn="l">
              <a:buFont typeface="Arial" panose="020B0604020202020204" pitchFamily="34" charset="0"/>
              <a:buChar char="•"/>
            </a:pPr>
            <a:r>
              <a:rPr lang="en-US" sz="2800" b="0" i="0" u="none" strike="noStrike" baseline="0" dirty="0">
                <a:solidFill>
                  <a:srgbClr val="000000"/>
                </a:solidFill>
                <a:latin typeface="+mj-lt"/>
                <a:cs typeface="Calibri" panose="020F0502020204030204" pitchFamily="34" charset="0"/>
              </a:rPr>
              <a:t> Quantile regression is applied when an estimate of the </a:t>
            </a:r>
            <a:r>
              <a:rPr lang="en-US" sz="2800" b="0" i="0" u="none" strike="noStrike" baseline="0" dirty="0">
                <a:solidFill>
                  <a:srgbClr val="0000FF"/>
                </a:solidFill>
                <a:latin typeface="+mj-lt"/>
                <a:cs typeface="Calibri" panose="020F0502020204030204" pitchFamily="34" charset="0"/>
              </a:rPr>
              <a:t>various quantiles </a:t>
            </a:r>
            <a:r>
              <a:rPr lang="en-US" sz="2800" b="0" i="0" u="none" strike="noStrike" baseline="0" dirty="0">
                <a:solidFill>
                  <a:srgbClr val="000000"/>
                </a:solidFill>
                <a:latin typeface="+mj-lt"/>
                <a:cs typeface="Calibri" panose="020F0502020204030204" pitchFamily="34" charset="0"/>
              </a:rPr>
              <a:t>in a population is </a:t>
            </a:r>
            <a:r>
              <a:rPr lang="en-US" sz="2800" b="0" i="0" u="none" strike="noStrike" baseline="0" dirty="0">
                <a:solidFill>
                  <a:srgbClr val="0000FF"/>
                </a:solidFill>
                <a:latin typeface="+mj-lt"/>
                <a:cs typeface="Calibri" panose="020F0502020204030204" pitchFamily="34" charset="0"/>
              </a:rPr>
              <a:t>desired.</a:t>
            </a:r>
          </a:p>
          <a:p>
            <a:pPr marL="457200" indent="-457200" algn="l">
              <a:buFont typeface="Arial" panose="020B0604020202020204" pitchFamily="34" charset="0"/>
              <a:buChar char="•"/>
            </a:pPr>
            <a:r>
              <a:rPr lang="en-US" sz="2800" b="0" i="0" u="none" strike="noStrike" baseline="0" dirty="0">
                <a:solidFill>
                  <a:srgbClr val="000000"/>
                </a:solidFill>
                <a:latin typeface="+mj-lt"/>
              </a:rPr>
              <a:t> Classical linear regression estimates the </a:t>
            </a:r>
            <a:r>
              <a:rPr lang="en-US" sz="2800" b="0" i="0" u="none" strike="noStrike" baseline="0" dirty="0">
                <a:solidFill>
                  <a:srgbClr val="0000FF"/>
                </a:solidFill>
                <a:latin typeface="+mj-lt"/>
              </a:rPr>
              <a:t>mean response </a:t>
            </a:r>
            <a:r>
              <a:rPr lang="en-US" sz="2800" b="0" i="0" u="none" strike="noStrike" baseline="0" dirty="0">
                <a:solidFill>
                  <a:srgbClr val="000000"/>
                </a:solidFill>
                <a:latin typeface="+mj-lt"/>
              </a:rPr>
              <a:t>of the dependent variable dependent on the independent variables. </a:t>
            </a:r>
          </a:p>
          <a:p>
            <a:pPr marL="457200" indent="-457200" algn="l">
              <a:buFont typeface="Arial" panose="020B0604020202020204" pitchFamily="34" charset="0"/>
              <a:buChar char="•"/>
            </a:pPr>
            <a:r>
              <a:rPr lang="en-US" sz="2800" b="0" i="0" u="none" strike="noStrike" baseline="0" dirty="0">
                <a:solidFill>
                  <a:srgbClr val="000000"/>
                </a:solidFill>
                <a:latin typeface="+mj-lt"/>
              </a:rPr>
              <a:t> There are many cases, such as </a:t>
            </a:r>
            <a:r>
              <a:rPr lang="en-US" sz="2800" b="0" i="0" u="none" strike="noStrike" baseline="0" dirty="0">
                <a:solidFill>
                  <a:srgbClr val="0000FF"/>
                </a:solidFill>
                <a:latin typeface="+mj-lt"/>
              </a:rPr>
              <a:t>skewed data</a:t>
            </a:r>
            <a:r>
              <a:rPr lang="en-US" sz="2800" b="0" i="0" u="none" strike="noStrike" baseline="0" dirty="0">
                <a:solidFill>
                  <a:srgbClr val="000000"/>
                </a:solidFill>
                <a:latin typeface="+mj-lt"/>
              </a:rPr>
              <a:t>, </a:t>
            </a:r>
            <a:r>
              <a:rPr lang="en-US" sz="2800" b="0" i="0" u="none" strike="noStrike" baseline="0" dirty="0">
                <a:solidFill>
                  <a:srgbClr val="0000FF"/>
                </a:solidFill>
                <a:latin typeface="+mj-lt"/>
              </a:rPr>
              <a:t>multimodal data</a:t>
            </a:r>
            <a:r>
              <a:rPr lang="en-US" sz="2800" b="0" i="0" u="none" strike="noStrike" baseline="0" dirty="0">
                <a:solidFill>
                  <a:srgbClr val="000000"/>
                </a:solidFill>
                <a:latin typeface="+mj-lt"/>
              </a:rPr>
              <a:t>, or data with </a:t>
            </a:r>
            <a:r>
              <a:rPr lang="en-US" sz="2800" b="0" i="0" u="none" strike="noStrike" baseline="0" dirty="0">
                <a:solidFill>
                  <a:srgbClr val="0000FF"/>
                </a:solidFill>
                <a:latin typeface="+mj-lt"/>
              </a:rPr>
              <a:t>outliers</a:t>
            </a:r>
            <a:r>
              <a:rPr lang="en-US" sz="2800" dirty="0">
                <a:solidFill>
                  <a:srgbClr val="000000"/>
                </a:solidFill>
                <a:latin typeface="+mj-lt"/>
              </a:rPr>
              <a:t>.</a:t>
            </a:r>
          </a:p>
          <a:p>
            <a:pPr marL="457200" indent="-457200" algn="l">
              <a:buFont typeface="Arial" panose="020B0604020202020204" pitchFamily="34" charset="0"/>
              <a:buChar char="•"/>
            </a:pPr>
            <a:r>
              <a:rPr lang="en-US" sz="2800" b="0" i="0" u="none" strike="noStrike" baseline="0" dirty="0">
                <a:solidFill>
                  <a:srgbClr val="000000"/>
                </a:solidFill>
                <a:latin typeface="+mj-lt"/>
              </a:rPr>
              <a:t> when the behavior at the </a:t>
            </a:r>
            <a:r>
              <a:rPr lang="en-US" sz="2800" b="0" i="0" u="none" strike="noStrike" baseline="0" dirty="0">
                <a:solidFill>
                  <a:srgbClr val="0000FF"/>
                </a:solidFill>
                <a:latin typeface="+mj-lt"/>
              </a:rPr>
              <a:t>conditional mean fails </a:t>
            </a:r>
            <a:r>
              <a:rPr lang="en-US" sz="2800" b="0" i="0" u="none" strike="noStrike" baseline="0" dirty="0">
                <a:solidFill>
                  <a:srgbClr val="000000"/>
                </a:solidFill>
                <a:latin typeface="+mj-lt"/>
              </a:rPr>
              <a:t>to </a:t>
            </a:r>
            <a:r>
              <a:rPr lang="en-US" sz="2800" b="0" i="0" u="none" strike="noStrike" baseline="0" dirty="0">
                <a:solidFill>
                  <a:srgbClr val="0000FF"/>
                </a:solidFill>
                <a:latin typeface="+mj-lt"/>
              </a:rPr>
              <a:t>fully capture the patterns in the data</a:t>
            </a:r>
            <a:r>
              <a:rPr lang="en-US" sz="2800" b="0" i="0" u="none" strike="noStrike" baseline="0" dirty="0">
                <a:solidFill>
                  <a:srgbClr val="000000"/>
                </a:solidFill>
                <a:latin typeface="+mj-lt"/>
              </a:rPr>
              <a:t>.</a:t>
            </a:r>
            <a:endParaRPr lang="en-US" sz="2800" b="0" i="0" u="none" strike="noStrike" baseline="0" dirty="0">
              <a:solidFill>
                <a:srgbClr val="0000FF"/>
              </a:solidFill>
              <a:latin typeface="+mj-lt"/>
              <a:cs typeface="Calibri" panose="020F0502020204030204" pitchFamily="34" charset="0"/>
            </a:endParaRPr>
          </a:p>
        </p:txBody>
      </p:sp>
    </p:spTree>
    <p:extLst>
      <p:ext uri="{BB962C8B-B14F-4D97-AF65-F5344CB8AC3E}">
        <p14:creationId xmlns:p14="http://schemas.microsoft.com/office/powerpoint/2010/main" val="4236448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88C8BA2-70F2-8E3F-33EF-FE370A93AB8D}"/>
              </a:ext>
            </a:extLst>
          </p:cNvPr>
          <p:cNvSpPr txBox="1"/>
          <p:nvPr/>
        </p:nvSpPr>
        <p:spPr>
          <a:xfrm>
            <a:off x="3846870" y="542101"/>
            <a:ext cx="4498258" cy="830997"/>
          </a:xfrm>
          <a:prstGeom prst="rect">
            <a:avLst/>
          </a:prstGeom>
          <a:noFill/>
        </p:spPr>
        <p:txBody>
          <a:bodyPr wrap="square" rtlCol="0">
            <a:spAutoFit/>
          </a:bodyPr>
          <a:lstStyle/>
          <a:p>
            <a:pPr algn="ctr"/>
            <a:r>
              <a:rPr lang="en-US" sz="4800" b="1" dirty="0">
                <a:solidFill>
                  <a:schemeClr val="tx2">
                    <a:lumMod val="75000"/>
                    <a:lumOff val="25000"/>
                  </a:schemeClr>
                </a:solidFill>
                <a:latin typeface="+mj-lt"/>
              </a:rPr>
              <a:t>Background</a:t>
            </a:r>
          </a:p>
        </p:txBody>
      </p:sp>
      <p:sp>
        <p:nvSpPr>
          <p:cNvPr id="20" name="TextBox 19">
            <a:extLst>
              <a:ext uri="{FF2B5EF4-FFF2-40B4-BE49-F238E27FC236}">
                <a16:creationId xmlns:a16="http://schemas.microsoft.com/office/drawing/2014/main" id="{7777D7E7-AC42-9F82-A1BF-B00EFE162F50}"/>
              </a:ext>
            </a:extLst>
          </p:cNvPr>
          <p:cNvSpPr txBox="1"/>
          <p:nvPr/>
        </p:nvSpPr>
        <p:spPr>
          <a:xfrm>
            <a:off x="675967" y="1588315"/>
            <a:ext cx="10840065" cy="4547014"/>
          </a:xfrm>
          <a:prstGeom prst="rect">
            <a:avLst/>
          </a:prstGeom>
          <a:noFill/>
        </p:spPr>
        <p:txBody>
          <a:bodyPr wrap="square" rtlCol="0">
            <a:spAutoFit/>
          </a:bodyPr>
          <a:lstStyle/>
          <a:p>
            <a:pPr marL="457200" indent="-457200" algn="l">
              <a:lnSpc>
                <a:spcPct val="150000"/>
              </a:lnSpc>
              <a:buFont typeface="Wingdings" panose="05000000000000000000" pitchFamily="2" charset="2"/>
              <a:buChar char="v"/>
            </a:pPr>
            <a:r>
              <a:rPr lang="en-US" sz="2800" b="0" i="0" u="none" strike="noStrike" baseline="0" dirty="0">
                <a:solidFill>
                  <a:srgbClr val="000000"/>
                </a:solidFill>
                <a:latin typeface="+mj-lt"/>
              </a:rPr>
              <a:t>Boscovich proposed median regression in the 18th century.</a:t>
            </a:r>
          </a:p>
          <a:p>
            <a:pPr marL="457200" indent="-457200" algn="l">
              <a:lnSpc>
                <a:spcPct val="150000"/>
              </a:lnSpc>
              <a:buFont typeface="Wingdings" panose="05000000000000000000" pitchFamily="2" charset="2"/>
              <a:buChar char="v"/>
            </a:pPr>
            <a:r>
              <a:rPr lang="en-US" sz="2800" b="0" i="0" u="none" strike="noStrike" baseline="0" dirty="0">
                <a:solidFill>
                  <a:srgbClr val="000000"/>
                </a:solidFill>
                <a:latin typeface="+mj-lt"/>
              </a:rPr>
              <a:t>Laplace and Edgeworth further investigated that idea.</a:t>
            </a:r>
          </a:p>
          <a:p>
            <a:pPr marL="457200" indent="-457200" algn="l">
              <a:lnSpc>
                <a:spcPct val="150000"/>
              </a:lnSpc>
              <a:buFont typeface="Wingdings" panose="05000000000000000000" pitchFamily="2" charset="2"/>
              <a:buChar char="v"/>
            </a:pPr>
            <a:r>
              <a:rPr lang="en-US" sz="2800" b="0" i="0" u="none" strike="noStrike" baseline="0" dirty="0">
                <a:solidFill>
                  <a:srgbClr val="000000"/>
                </a:solidFill>
                <a:latin typeface="+mj-lt"/>
              </a:rPr>
              <a:t>Mosteller and Tukey (1977) first stated that functions could be fitted to describe parts of the response variable (y) distribution aside from simply the mean of the distribution.</a:t>
            </a:r>
          </a:p>
          <a:p>
            <a:pPr marL="457200" indent="-457200" algn="l">
              <a:lnSpc>
                <a:spcPct val="150000"/>
              </a:lnSpc>
              <a:buFont typeface="Wingdings" panose="05000000000000000000" pitchFamily="2" charset="2"/>
              <a:buChar char="v"/>
            </a:pPr>
            <a:r>
              <a:rPr lang="en-US" sz="2800" b="0" i="0" u="none" strike="noStrike" baseline="0" dirty="0">
                <a:solidFill>
                  <a:srgbClr val="000000"/>
                </a:solidFill>
                <a:latin typeface="+mj-lt"/>
              </a:rPr>
              <a:t>Quantile regression (other than median) is the work of Roger Koenker and Gilbert Bassett (1978) – University of Illinois.</a:t>
            </a:r>
            <a:endParaRPr lang="en-US" sz="2800" dirty="0">
              <a:latin typeface="+mj-lt"/>
            </a:endParaRPr>
          </a:p>
        </p:txBody>
      </p:sp>
      <p:sp>
        <p:nvSpPr>
          <p:cNvPr id="4" name="Date Placeholder 3">
            <a:extLst>
              <a:ext uri="{FF2B5EF4-FFF2-40B4-BE49-F238E27FC236}">
                <a16:creationId xmlns:a16="http://schemas.microsoft.com/office/drawing/2014/main" id="{1630A35C-2369-66F4-4064-E5972249BD80}"/>
              </a:ext>
            </a:extLst>
          </p:cNvPr>
          <p:cNvSpPr>
            <a:spLocks noGrp="1"/>
          </p:cNvSpPr>
          <p:nvPr>
            <p:ph type="dt" sz="half" idx="10"/>
          </p:nvPr>
        </p:nvSpPr>
        <p:spPr/>
        <p:txBody>
          <a:bodyPr/>
          <a:lstStyle/>
          <a:p>
            <a:r>
              <a:rPr lang="en-US"/>
              <a:t>April 11, 2023</a:t>
            </a:r>
            <a:endParaRPr lang="en-US" dirty="0"/>
          </a:p>
        </p:txBody>
      </p:sp>
      <p:sp>
        <p:nvSpPr>
          <p:cNvPr id="5" name="Slide Number Placeholder 4">
            <a:extLst>
              <a:ext uri="{FF2B5EF4-FFF2-40B4-BE49-F238E27FC236}">
                <a16:creationId xmlns:a16="http://schemas.microsoft.com/office/drawing/2014/main" id="{18937312-5958-88BA-BD56-AA4D5F9C3AAB}"/>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3096288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3267" y="1"/>
            <a:ext cx="12017293" cy="1623039"/>
          </a:xfrm>
        </p:spPr>
        <p:txBody>
          <a:bodyPr wrap="square" anchor="b">
            <a:normAutofit/>
          </a:bodyPr>
          <a:lstStyle/>
          <a:p>
            <a:r>
              <a:rPr lang="en-US" sz="2000" dirty="0"/>
              <a:t>.</a:t>
            </a:r>
            <a:endParaRPr lang="en-US" dirty="0"/>
          </a:p>
        </p:txBody>
      </p:sp>
      <p:sp>
        <p:nvSpPr>
          <p:cNvPr id="3" name="TextBox 2">
            <a:extLst>
              <a:ext uri="{FF2B5EF4-FFF2-40B4-BE49-F238E27FC236}">
                <a16:creationId xmlns:a16="http://schemas.microsoft.com/office/drawing/2014/main" id="{0D03E2EB-EE27-23FF-B090-A7708E1BF927}"/>
              </a:ext>
            </a:extLst>
          </p:cNvPr>
          <p:cNvSpPr txBox="1"/>
          <p:nvPr/>
        </p:nvSpPr>
        <p:spPr>
          <a:xfrm>
            <a:off x="2378893" y="396021"/>
            <a:ext cx="7426036" cy="830997"/>
          </a:xfrm>
          <a:prstGeom prst="rect">
            <a:avLst/>
          </a:prstGeom>
          <a:noFill/>
        </p:spPr>
        <p:txBody>
          <a:bodyPr wrap="square" rtlCol="0">
            <a:spAutoFit/>
          </a:bodyPr>
          <a:lstStyle/>
          <a:p>
            <a:pPr algn="ctr"/>
            <a:r>
              <a:rPr lang="en-US" sz="4800" b="1" dirty="0">
                <a:solidFill>
                  <a:schemeClr val="accent1">
                    <a:lumMod val="75000"/>
                  </a:schemeClr>
                </a:solidFill>
                <a:latin typeface="+mj-lt"/>
              </a:rPr>
              <a:t>What is Quantile?</a:t>
            </a:r>
          </a:p>
        </p:txBody>
      </p:sp>
      <p:sp>
        <p:nvSpPr>
          <p:cNvPr id="4" name="TextBox 3">
            <a:extLst>
              <a:ext uri="{FF2B5EF4-FFF2-40B4-BE49-F238E27FC236}">
                <a16:creationId xmlns:a16="http://schemas.microsoft.com/office/drawing/2014/main" id="{C083C6CB-1FEB-BBEC-411E-84C58CC16D9D}"/>
              </a:ext>
            </a:extLst>
          </p:cNvPr>
          <p:cNvSpPr txBox="1"/>
          <p:nvPr/>
        </p:nvSpPr>
        <p:spPr>
          <a:xfrm>
            <a:off x="1104275" y="1445413"/>
            <a:ext cx="9975273" cy="454701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dirty="0">
                <a:latin typeface="+mj-lt"/>
              </a:rPr>
              <a:t>Quantiles are cut points dividing the range of a probability distributions into continuous intervals with equal probabilities, or dividing the observation in a sample in the same way.</a:t>
            </a:r>
          </a:p>
          <a:p>
            <a:pPr marL="457200" indent="-457200">
              <a:lnSpc>
                <a:spcPct val="150000"/>
              </a:lnSpc>
              <a:buFont typeface="Wingdings" panose="05000000000000000000" pitchFamily="2" charset="2"/>
              <a:buChar char="v"/>
            </a:pPr>
            <a:r>
              <a:rPr lang="en-US" sz="2800" dirty="0">
                <a:latin typeface="+mj-lt"/>
              </a:rPr>
              <a:t>In general, 100</a:t>
            </a:r>
            <a:r>
              <a:rPr lang="en-US" sz="2800" dirty="0">
                <a:latin typeface="+mj-lt"/>
                <a:sym typeface="Symbol" panose="05050102010706020507" pitchFamily="18" charset="2"/>
              </a:rPr>
              <a:t>% of students score less than or equal to q</a:t>
            </a:r>
            <a:r>
              <a:rPr lang="en-US" sz="2800" baseline="-25000" dirty="0">
                <a:latin typeface="+mj-lt"/>
                <a:sym typeface="Symbol" panose="05050102010706020507" pitchFamily="18" charset="2"/>
              </a:rPr>
              <a:t></a:t>
            </a:r>
            <a:r>
              <a:rPr lang="en-US" sz="2800" dirty="0">
                <a:latin typeface="+mj-lt"/>
                <a:sym typeface="Symbol" panose="05050102010706020507" pitchFamily="18" charset="2"/>
              </a:rPr>
              <a:t> , then q</a:t>
            </a:r>
            <a:r>
              <a:rPr lang="en-US" sz="2800" baseline="-25000" dirty="0">
                <a:latin typeface="+mj-lt"/>
                <a:sym typeface="Symbol" panose="05050102010706020507" pitchFamily="18" charset="2"/>
              </a:rPr>
              <a:t></a:t>
            </a:r>
            <a:r>
              <a:rPr lang="en-US" sz="2800" dirty="0">
                <a:latin typeface="+mj-lt"/>
                <a:sym typeface="Symbol" panose="05050102010706020507" pitchFamily="18" charset="2"/>
              </a:rPr>
              <a:t>  is the  quantile of the distribution of scores.</a:t>
            </a:r>
          </a:p>
          <a:p>
            <a:pPr marL="285750" indent="-285750">
              <a:lnSpc>
                <a:spcPct val="150000"/>
              </a:lnSpc>
              <a:buFont typeface="Wingdings" panose="05000000000000000000" pitchFamily="2" charset="2"/>
              <a:buChar char="v"/>
            </a:pPr>
            <a:r>
              <a:rPr lang="en-US" sz="2800" dirty="0">
                <a:latin typeface="+mj-lt"/>
                <a:sym typeface="Symbol" panose="05050102010706020507" pitchFamily="18" charset="2"/>
              </a:rPr>
              <a:t> Example: If 80 out of 100 students score less than or equal to 85.4, then 85.4 is the 0.80 quantile of the distribution.</a:t>
            </a:r>
            <a:endParaRPr lang="en-US" sz="2800" dirty="0">
              <a:latin typeface="+mj-lt"/>
            </a:endParaRPr>
          </a:p>
        </p:txBody>
      </p:sp>
      <p:sp>
        <p:nvSpPr>
          <p:cNvPr id="6" name="Date Placeholder 5">
            <a:extLst>
              <a:ext uri="{FF2B5EF4-FFF2-40B4-BE49-F238E27FC236}">
                <a16:creationId xmlns:a16="http://schemas.microsoft.com/office/drawing/2014/main" id="{5130293F-96B1-6C42-7030-55E6FAD517EA}"/>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3057236F-7CB9-A910-AC16-0C9BCB956889}"/>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7F57E-A873-6B99-EB9D-3ACDF6826166}"/>
              </a:ext>
            </a:extLst>
          </p:cNvPr>
          <p:cNvSpPr txBox="1"/>
          <p:nvPr/>
        </p:nvSpPr>
        <p:spPr>
          <a:xfrm>
            <a:off x="2557425" y="276814"/>
            <a:ext cx="8305450" cy="830997"/>
          </a:xfrm>
          <a:prstGeom prst="rect">
            <a:avLst/>
          </a:prstGeom>
          <a:noFill/>
        </p:spPr>
        <p:txBody>
          <a:bodyPr wrap="square" rtlCol="0">
            <a:spAutoFit/>
          </a:bodyPr>
          <a:lstStyle/>
          <a:p>
            <a:r>
              <a:rPr lang="en-US" sz="4800" b="1" dirty="0">
                <a:solidFill>
                  <a:srgbClr val="C00000"/>
                </a:solidFill>
                <a:latin typeface="+mj-lt"/>
              </a:rPr>
              <a:t>What is Quantile Regression?</a:t>
            </a:r>
          </a:p>
        </p:txBody>
      </p:sp>
      <p:sp>
        <p:nvSpPr>
          <p:cNvPr id="4" name="TextBox 3">
            <a:extLst>
              <a:ext uri="{FF2B5EF4-FFF2-40B4-BE49-F238E27FC236}">
                <a16:creationId xmlns:a16="http://schemas.microsoft.com/office/drawing/2014/main" id="{3CECFD3E-0C93-C767-66B9-54CE4695AF6A}"/>
              </a:ext>
            </a:extLst>
          </p:cNvPr>
          <p:cNvSpPr txBox="1"/>
          <p:nvPr/>
        </p:nvSpPr>
        <p:spPr>
          <a:xfrm>
            <a:off x="623930" y="1267992"/>
            <a:ext cx="10945090" cy="713233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spc="-335" dirty="0">
                <a:solidFill>
                  <a:schemeClr val="tx1">
                    <a:lumMod val="95000"/>
                    <a:lumOff val="5000"/>
                  </a:schemeClr>
                </a:solidFill>
                <a:latin typeface="+mj-lt"/>
                <a:cs typeface="Times New Roman"/>
              </a:rPr>
              <a:t>A</a:t>
            </a:r>
            <a:r>
              <a:rPr lang="en-US" sz="2800" spc="-70" dirty="0">
                <a:solidFill>
                  <a:schemeClr val="tx1">
                    <a:lumMod val="95000"/>
                    <a:lumOff val="5000"/>
                  </a:schemeClr>
                </a:solidFill>
                <a:latin typeface="+mj-lt"/>
                <a:cs typeface="Times New Roman"/>
              </a:rPr>
              <a:t> </a:t>
            </a:r>
            <a:r>
              <a:rPr lang="en-US" sz="2800" spc="-100" dirty="0">
                <a:solidFill>
                  <a:schemeClr val="tx1">
                    <a:lumMod val="95000"/>
                    <a:lumOff val="5000"/>
                  </a:schemeClr>
                </a:solidFill>
                <a:latin typeface="+mj-lt"/>
                <a:cs typeface="Times New Roman"/>
              </a:rPr>
              <a:t>fo</a:t>
            </a:r>
            <a:r>
              <a:rPr lang="en-US" sz="2800" spc="-15" dirty="0">
                <a:solidFill>
                  <a:schemeClr val="tx1">
                    <a:lumMod val="95000"/>
                    <a:lumOff val="5000"/>
                  </a:schemeClr>
                </a:solidFill>
                <a:latin typeface="+mj-lt"/>
                <a:cs typeface="Times New Roman"/>
              </a:rPr>
              <a:t>r</a:t>
            </a:r>
            <a:r>
              <a:rPr lang="en-US" sz="2800" spc="-150" dirty="0">
                <a:solidFill>
                  <a:schemeClr val="tx1">
                    <a:lumMod val="95000"/>
                    <a:lumOff val="5000"/>
                  </a:schemeClr>
                </a:solidFill>
                <a:latin typeface="+mj-lt"/>
                <a:cs typeface="Times New Roman"/>
              </a:rPr>
              <a:t>m</a:t>
            </a:r>
            <a:r>
              <a:rPr lang="en-US" sz="2800" spc="-55" dirty="0">
                <a:solidFill>
                  <a:schemeClr val="tx1">
                    <a:lumMod val="95000"/>
                    <a:lumOff val="5000"/>
                  </a:schemeClr>
                </a:solidFill>
                <a:latin typeface="+mj-lt"/>
                <a:cs typeface="Times New Roman"/>
              </a:rPr>
              <a:t> </a:t>
            </a:r>
            <a:r>
              <a:rPr lang="en-US" sz="2800" spc="-150" dirty="0">
                <a:solidFill>
                  <a:schemeClr val="tx1">
                    <a:lumMod val="95000"/>
                    <a:lumOff val="5000"/>
                  </a:schemeClr>
                </a:solidFill>
                <a:latin typeface="+mj-lt"/>
                <a:cs typeface="Times New Roman"/>
              </a:rPr>
              <a:t>of</a:t>
            </a:r>
            <a:r>
              <a:rPr lang="en-US" sz="2800" spc="-75" dirty="0">
                <a:solidFill>
                  <a:schemeClr val="tx1">
                    <a:lumMod val="95000"/>
                    <a:lumOff val="5000"/>
                  </a:schemeClr>
                </a:solidFill>
                <a:latin typeface="+mj-lt"/>
                <a:cs typeface="Times New Roman"/>
              </a:rPr>
              <a:t> </a:t>
            </a:r>
            <a:r>
              <a:rPr lang="en-US" sz="2800" spc="10" dirty="0">
                <a:solidFill>
                  <a:schemeClr val="tx1">
                    <a:lumMod val="95000"/>
                    <a:lumOff val="5000"/>
                  </a:schemeClr>
                </a:solidFill>
                <a:latin typeface="+mj-lt"/>
                <a:cs typeface="Times New Roman"/>
              </a:rPr>
              <a:t>r</a:t>
            </a:r>
            <a:r>
              <a:rPr lang="en-US" sz="2800" spc="-150" dirty="0">
                <a:solidFill>
                  <a:schemeClr val="tx1">
                    <a:lumMod val="95000"/>
                    <a:lumOff val="5000"/>
                  </a:schemeClr>
                </a:solidFill>
                <a:latin typeface="+mj-lt"/>
                <a:cs typeface="Times New Roman"/>
              </a:rPr>
              <a:t>e</a:t>
            </a:r>
            <a:r>
              <a:rPr lang="en-US" sz="2800" spc="-130" dirty="0">
                <a:solidFill>
                  <a:schemeClr val="tx1">
                    <a:lumMod val="95000"/>
                    <a:lumOff val="5000"/>
                  </a:schemeClr>
                </a:solidFill>
                <a:latin typeface="+mj-lt"/>
                <a:cs typeface="Times New Roman"/>
              </a:rPr>
              <a:t>g</a:t>
            </a:r>
            <a:r>
              <a:rPr lang="en-US" sz="2800" spc="5" dirty="0">
                <a:solidFill>
                  <a:schemeClr val="tx1">
                    <a:lumMod val="95000"/>
                    <a:lumOff val="5000"/>
                  </a:schemeClr>
                </a:solidFill>
                <a:latin typeface="+mj-lt"/>
                <a:cs typeface="Times New Roman"/>
              </a:rPr>
              <a:t>r</a:t>
            </a:r>
            <a:r>
              <a:rPr lang="en-US" sz="2800" spc="-140" dirty="0">
                <a:solidFill>
                  <a:schemeClr val="tx1">
                    <a:lumMod val="95000"/>
                    <a:lumOff val="5000"/>
                  </a:schemeClr>
                </a:solidFill>
                <a:latin typeface="+mj-lt"/>
                <a:cs typeface="Times New Roman"/>
              </a:rPr>
              <a:t>ession</a:t>
            </a:r>
            <a:r>
              <a:rPr lang="en-US" sz="2800" spc="-80" dirty="0">
                <a:solidFill>
                  <a:schemeClr val="tx1">
                    <a:lumMod val="95000"/>
                    <a:lumOff val="5000"/>
                  </a:schemeClr>
                </a:solidFill>
                <a:latin typeface="+mj-lt"/>
                <a:cs typeface="Times New Roman"/>
              </a:rPr>
              <a:t> </a:t>
            </a:r>
            <a:r>
              <a:rPr lang="en-US" sz="2800" spc="-180" dirty="0">
                <a:solidFill>
                  <a:schemeClr val="tx1">
                    <a:lumMod val="95000"/>
                    <a:lumOff val="5000"/>
                  </a:schemeClr>
                </a:solidFill>
                <a:latin typeface="+mj-lt"/>
                <a:cs typeface="Times New Roman"/>
              </a:rPr>
              <a:t>ana</a:t>
            </a:r>
            <a:r>
              <a:rPr lang="en-US" sz="2800" spc="-155" dirty="0">
                <a:solidFill>
                  <a:schemeClr val="tx1">
                    <a:lumMod val="95000"/>
                    <a:lumOff val="5000"/>
                  </a:schemeClr>
                </a:solidFill>
                <a:latin typeface="+mj-lt"/>
                <a:cs typeface="Times New Roman"/>
              </a:rPr>
              <a:t>l</a:t>
            </a:r>
            <a:r>
              <a:rPr lang="en-US" sz="2800" spc="-185" dirty="0">
                <a:solidFill>
                  <a:schemeClr val="tx1">
                    <a:lumMod val="95000"/>
                    <a:lumOff val="5000"/>
                  </a:schemeClr>
                </a:solidFill>
                <a:latin typeface="+mj-lt"/>
                <a:cs typeface="Times New Roman"/>
              </a:rPr>
              <a:t>ysis</a:t>
            </a:r>
            <a:r>
              <a:rPr lang="en-US" sz="2800" spc="-65" dirty="0">
                <a:solidFill>
                  <a:schemeClr val="tx1">
                    <a:lumMod val="95000"/>
                    <a:lumOff val="5000"/>
                  </a:schemeClr>
                </a:solidFill>
                <a:latin typeface="+mj-lt"/>
                <a:cs typeface="Times New Roman"/>
              </a:rPr>
              <a:t> </a:t>
            </a:r>
            <a:r>
              <a:rPr lang="en-US" sz="2800" spc="-140" dirty="0">
                <a:solidFill>
                  <a:schemeClr val="tx1">
                    <a:lumMod val="95000"/>
                    <a:lumOff val="5000"/>
                  </a:schemeClr>
                </a:solidFill>
                <a:latin typeface="+mj-lt"/>
                <a:cs typeface="Times New Roman"/>
              </a:rPr>
              <a:t>desig</a:t>
            </a:r>
            <a:r>
              <a:rPr lang="en-US" sz="2800" spc="-180" dirty="0">
                <a:solidFill>
                  <a:schemeClr val="tx1">
                    <a:lumMod val="95000"/>
                    <a:lumOff val="5000"/>
                  </a:schemeClr>
                </a:solidFill>
                <a:latin typeface="+mj-lt"/>
                <a:cs typeface="Times New Roman"/>
              </a:rPr>
              <a:t>n</a:t>
            </a:r>
            <a:r>
              <a:rPr lang="en-US" sz="2800" spc="-105" dirty="0">
                <a:solidFill>
                  <a:schemeClr val="tx1">
                    <a:lumMod val="95000"/>
                    <a:lumOff val="5000"/>
                  </a:schemeClr>
                </a:solidFill>
                <a:latin typeface="+mj-lt"/>
                <a:cs typeface="Times New Roman"/>
              </a:rPr>
              <a:t>ed</a:t>
            </a:r>
            <a:r>
              <a:rPr lang="en-US" sz="2800" spc="-80" dirty="0">
                <a:solidFill>
                  <a:schemeClr val="tx1">
                    <a:lumMod val="95000"/>
                    <a:lumOff val="5000"/>
                  </a:schemeClr>
                </a:solidFill>
                <a:latin typeface="+mj-lt"/>
                <a:cs typeface="Times New Roman"/>
              </a:rPr>
              <a:t> </a:t>
            </a:r>
            <a:r>
              <a:rPr lang="en-US" sz="2800" spc="-35" dirty="0">
                <a:solidFill>
                  <a:schemeClr val="tx1">
                    <a:lumMod val="95000"/>
                    <a:lumOff val="5000"/>
                  </a:schemeClr>
                </a:solidFill>
                <a:latin typeface="+mj-lt"/>
                <a:cs typeface="Times New Roman"/>
              </a:rPr>
              <a:t>to</a:t>
            </a:r>
            <a:r>
              <a:rPr lang="en-US" sz="2800" spc="-65" dirty="0">
                <a:solidFill>
                  <a:schemeClr val="tx1">
                    <a:lumMod val="95000"/>
                    <a:lumOff val="5000"/>
                  </a:schemeClr>
                </a:solidFill>
                <a:latin typeface="+mj-lt"/>
                <a:cs typeface="Times New Roman"/>
              </a:rPr>
              <a:t> </a:t>
            </a:r>
            <a:r>
              <a:rPr lang="en-US" sz="2800" spc="-125" dirty="0">
                <a:solidFill>
                  <a:schemeClr val="tx1">
                    <a:lumMod val="95000"/>
                    <a:lumOff val="5000"/>
                  </a:schemeClr>
                </a:solidFill>
                <a:latin typeface="+mj-lt"/>
                <a:cs typeface="Times New Roman"/>
              </a:rPr>
              <a:t>estim</a:t>
            </a:r>
            <a:r>
              <a:rPr lang="en-US" sz="2800" spc="-155" dirty="0">
                <a:solidFill>
                  <a:schemeClr val="tx1">
                    <a:lumMod val="95000"/>
                    <a:lumOff val="5000"/>
                  </a:schemeClr>
                </a:solidFill>
                <a:latin typeface="+mj-lt"/>
                <a:cs typeface="Times New Roman"/>
              </a:rPr>
              <a:t>a</a:t>
            </a:r>
            <a:r>
              <a:rPr lang="en-US" sz="2800" spc="-30" dirty="0">
                <a:solidFill>
                  <a:schemeClr val="tx1">
                    <a:lumMod val="95000"/>
                    <a:lumOff val="5000"/>
                  </a:schemeClr>
                </a:solidFill>
                <a:latin typeface="+mj-lt"/>
                <a:cs typeface="Times New Roman"/>
              </a:rPr>
              <a:t>te</a:t>
            </a:r>
            <a:r>
              <a:rPr lang="en-US" sz="2800" spc="-65" dirty="0">
                <a:solidFill>
                  <a:schemeClr val="tx1">
                    <a:lumMod val="95000"/>
                    <a:lumOff val="5000"/>
                  </a:schemeClr>
                </a:solidFill>
                <a:latin typeface="+mj-lt"/>
                <a:cs typeface="Times New Roman"/>
              </a:rPr>
              <a:t> </a:t>
            </a:r>
            <a:r>
              <a:rPr lang="en-US" sz="2800" spc="-165" dirty="0">
                <a:solidFill>
                  <a:schemeClr val="tx1">
                    <a:lumMod val="95000"/>
                    <a:lumOff val="5000"/>
                  </a:schemeClr>
                </a:solidFill>
                <a:latin typeface="+mj-lt"/>
                <a:cs typeface="Times New Roman"/>
              </a:rPr>
              <a:t>m</a:t>
            </a:r>
            <a:r>
              <a:rPr lang="en-US" sz="2800" spc="-114" dirty="0">
                <a:solidFill>
                  <a:schemeClr val="tx1">
                    <a:lumMod val="95000"/>
                    <a:lumOff val="5000"/>
                  </a:schemeClr>
                </a:solidFill>
                <a:latin typeface="+mj-lt"/>
                <a:cs typeface="Times New Roman"/>
              </a:rPr>
              <a:t>o</a:t>
            </a:r>
            <a:r>
              <a:rPr lang="en-US" sz="2800" spc="-125" dirty="0">
                <a:solidFill>
                  <a:schemeClr val="tx1">
                    <a:lumMod val="95000"/>
                    <a:lumOff val="5000"/>
                  </a:schemeClr>
                </a:solidFill>
                <a:latin typeface="+mj-lt"/>
                <a:cs typeface="Times New Roman"/>
              </a:rPr>
              <a:t>dels</a:t>
            </a:r>
            <a:r>
              <a:rPr lang="en-US" sz="2800" spc="-80" dirty="0">
                <a:solidFill>
                  <a:schemeClr val="tx1">
                    <a:lumMod val="95000"/>
                    <a:lumOff val="5000"/>
                  </a:schemeClr>
                </a:solidFill>
                <a:latin typeface="+mj-lt"/>
                <a:cs typeface="Times New Roman"/>
              </a:rPr>
              <a:t> </a:t>
            </a:r>
            <a:r>
              <a:rPr lang="en-US" sz="2800" spc="-120" dirty="0">
                <a:solidFill>
                  <a:schemeClr val="tx1">
                    <a:lumMod val="95000"/>
                    <a:lumOff val="5000"/>
                  </a:schemeClr>
                </a:solidFill>
                <a:latin typeface="+mj-lt"/>
                <a:cs typeface="Times New Roman"/>
              </a:rPr>
              <a:t>f</a:t>
            </a:r>
            <a:r>
              <a:rPr lang="en-US" sz="2800" spc="-190" dirty="0">
                <a:solidFill>
                  <a:schemeClr val="tx1">
                    <a:lumMod val="95000"/>
                    <a:lumOff val="5000"/>
                  </a:schemeClr>
                </a:solidFill>
                <a:latin typeface="+mj-lt"/>
                <a:cs typeface="Times New Roman"/>
              </a:rPr>
              <a:t>o</a:t>
            </a:r>
            <a:r>
              <a:rPr lang="en-US" sz="2800" spc="25" dirty="0">
                <a:solidFill>
                  <a:schemeClr val="tx1">
                    <a:lumMod val="95000"/>
                    <a:lumOff val="5000"/>
                  </a:schemeClr>
                </a:solidFill>
                <a:latin typeface="+mj-lt"/>
                <a:cs typeface="Times New Roman"/>
              </a:rPr>
              <a:t>r  </a:t>
            </a:r>
            <a:r>
              <a:rPr lang="en-US" sz="2800" spc="-75" dirty="0">
                <a:solidFill>
                  <a:schemeClr val="tx1">
                    <a:lumMod val="95000"/>
                    <a:lumOff val="5000"/>
                  </a:schemeClr>
                </a:solidFill>
                <a:latin typeface="+mj-lt"/>
                <a:cs typeface="Times New Roman"/>
              </a:rPr>
              <a:t>the</a:t>
            </a:r>
            <a:r>
              <a:rPr lang="en-US" sz="2800" spc="-65" dirty="0">
                <a:solidFill>
                  <a:schemeClr val="tx1">
                    <a:lumMod val="95000"/>
                    <a:lumOff val="5000"/>
                  </a:schemeClr>
                </a:solidFill>
                <a:latin typeface="+mj-lt"/>
                <a:cs typeface="Times New Roman"/>
              </a:rPr>
              <a:t> </a:t>
            </a:r>
            <a:r>
              <a:rPr lang="en-US" sz="2800" spc="-114" dirty="0">
                <a:solidFill>
                  <a:schemeClr val="tx1">
                    <a:lumMod val="95000"/>
                    <a:lumOff val="5000"/>
                  </a:schemeClr>
                </a:solidFill>
                <a:latin typeface="+mj-lt"/>
                <a:cs typeface="Times New Roman"/>
              </a:rPr>
              <a:t>conditional</a:t>
            </a:r>
            <a:r>
              <a:rPr lang="en-US" sz="2800" spc="-45" dirty="0">
                <a:solidFill>
                  <a:schemeClr val="tx1">
                    <a:lumMod val="95000"/>
                    <a:lumOff val="5000"/>
                  </a:schemeClr>
                </a:solidFill>
                <a:latin typeface="+mj-lt"/>
                <a:cs typeface="Times New Roman"/>
              </a:rPr>
              <a:t> </a:t>
            </a:r>
            <a:r>
              <a:rPr lang="en-US" sz="2800" spc="-135" dirty="0">
                <a:solidFill>
                  <a:schemeClr val="tx1">
                    <a:lumMod val="95000"/>
                    <a:lumOff val="5000"/>
                  </a:schemeClr>
                </a:solidFill>
                <a:latin typeface="+mj-lt"/>
                <a:cs typeface="Times New Roman"/>
              </a:rPr>
              <a:t>median</a:t>
            </a:r>
            <a:r>
              <a:rPr lang="en-US" sz="2800" spc="-65" dirty="0">
                <a:solidFill>
                  <a:schemeClr val="tx1">
                    <a:lumMod val="95000"/>
                    <a:lumOff val="5000"/>
                  </a:schemeClr>
                </a:solidFill>
                <a:latin typeface="+mj-lt"/>
                <a:cs typeface="Times New Roman"/>
              </a:rPr>
              <a:t> </a:t>
            </a:r>
            <a:r>
              <a:rPr lang="en-US" sz="2800" spc="-40" dirty="0">
                <a:solidFill>
                  <a:schemeClr val="tx1">
                    <a:lumMod val="95000"/>
                    <a:lumOff val="5000"/>
                  </a:schemeClr>
                </a:solidFill>
                <a:latin typeface="+mj-lt"/>
                <a:cs typeface="Times New Roman"/>
              </a:rPr>
              <a:t>or</a:t>
            </a:r>
            <a:r>
              <a:rPr lang="en-US" sz="2800" spc="-50" dirty="0">
                <a:solidFill>
                  <a:schemeClr val="tx1">
                    <a:lumMod val="95000"/>
                    <a:lumOff val="5000"/>
                  </a:schemeClr>
                </a:solidFill>
                <a:latin typeface="+mj-lt"/>
                <a:cs typeface="Times New Roman"/>
              </a:rPr>
              <a:t> </a:t>
            </a:r>
            <a:r>
              <a:rPr lang="en-US" sz="2800" spc="-65" dirty="0">
                <a:solidFill>
                  <a:schemeClr val="tx1">
                    <a:lumMod val="95000"/>
                    <a:lumOff val="5000"/>
                  </a:schemeClr>
                </a:solidFill>
                <a:latin typeface="+mj-lt"/>
                <a:cs typeface="Times New Roman"/>
              </a:rPr>
              <a:t>other</a:t>
            </a:r>
            <a:r>
              <a:rPr lang="en-US" sz="2800" spc="-50" dirty="0">
                <a:solidFill>
                  <a:schemeClr val="tx1">
                    <a:lumMod val="95000"/>
                    <a:lumOff val="5000"/>
                  </a:schemeClr>
                </a:solidFill>
                <a:latin typeface="+mj-lt"/>
                <a:cs typeface="Times New Roman"/>
              </a:rPr>
              <a:t> </a:t>
            </a:r>
            <a:r>
              <a:rPr lang="en-US" sz="2800" spc="-114" dirty="0">
                <a:solidFill>
                  <a:schemeClr val="tx1">
                    <a:lumMod val="95000"/>
                    <a:lumOff val="5000"/>
                  </a:schemeClr>
                </a:solidFill>
                <a:latin typeface="+mj-lt"/>
                <a:cs typeface="Times New Roman"/>
              </a:rPr>
              <a:t>conditional</a:t>
            </a:r>
            <a:r>
              <a:rPr lang="en-US" sz="2800" spc="-40" dirty="0">
                <a:solidFill>
                  <a:schemeClr val="tx1">
                    <a:lumMod val="95000"/>
                    <a:lumOff val="5000"/>
                  </a:schemeClr>
                </a:solidFill>
                <a:latin typeface="+mj-lt"/>
                <a:cs typeface="Times New Roman"/>
              </a:rPr>
              <a:t> </a:t>
            </a:r>
            <a:r>
              <a:rPr lang="en-US" sz="2800" spc="-110" dirty="0">
                <a:solidFill>
                  <a:schemeClr val="tx1">
                    <a:lumMod val="95000"/>
                    <a:lumOff val="5000"/>
                  </a:schemeClr>
                </a:solidFill>
                <a:latin typeface="+mj-lt"/>
                <a:cs typeface="Times New Roman"/>
              </a:rPr>
              <a:t>quantile </a:t>
            </a:r>
            <a:r>
              <a:rPr lang="en-US" sz="2800" spc="-105" dirty="0">
                <a:solidFill>
                  <a:schemeClr val="tx1">
                    <a:lumMod val="95000"/>
                    <a:lumOff val="5000"/>
                  </a:schemeClr>
                </a:solidFill>
                <a:latin typeface="+mj-lt"/>
                <a:cs typeface="Times New Roman"/>
              </a:rPr>
              <a:t> </a:t>
            </a:r>
            <a:r>
              <a:rPr lang="en-US" sz="2800" spc="-125" dirty="0">
                <a:solidFill>
                  <a:schemeClr val="tx1">
                    <a:lumMod val="95000"/>
                    <a:lumOff val="5000"/>
                  </a:schemeClr>
                </a:solidFill>
                <a:latin typeface="+mj-lt"/>
                <a:cs typeface="Times New Roman"/>
              </a:rPr>
              <a:t>functions</a:t>
            </a:r>
            <a:r>
              <a:rPr lang="en-US" sz="2800" spc="-55" dirty="0">
                <a:solidFill>
                  <a:schemeClr val="tx1">
                    <a:lumMod val="95000"/>
                    <a:lumOff val="5000"/>
                  </a:schemeClr>
                </a:solidFill>
                <a:latin typeface="+mj-lt"/>
                <a:cs typeface="Times New Roman"/>
              </a:rPr>
              <a:t> </a:t>
            </a:r>
            <a:r>
              <a:rPr lang="en-US" sz="2800" spc="-150" dirty="0">
                <a:solidFill>
                  <a:schemeClr val="tx1">
                    <a:lumMod val="95000"/>
                    <a:lumOff val="5000"/>
                  </a:schemeClr>
                </a:solidFill>
                <a:latin typeface="+mj-lt"/>
                <a:cs typeface="Times New Roman"/>
              </a:rPr>
              <a:t>of</a:t>
            </a:r>
            <a:r>
              <a:rPr lang="en-US" sz="2800" spc="-75" dirty="0">
                <a:solidFill>
                  <a:schemeClr val="tx1">
                    <a:lumMod val="95000"/>
                    <a:lumOff val="5000"/>
                  </a:schemeClr>
                </a:solidFill>
                <a:latin typeface="+mj-lt"/>
                <a:cs typeface="Times New Roman"/>
              </a:rPr>
              <a:t> the</a:t>
            </a:r>
            <a:r>
              <a:rPr lang="en-US" sz="2800" spc="-60" dirty="0">
                <a:solidFill>
                  <a:schemeClr val="tx1">
                    <a:lumMod val="95000"/>
                    <a:lumOff val="5000"/>
                  </a:schemeClr>
                </a:solidFill>
                <a:latin typeface="+mj-lt"/>
                <a:cs typeface="Times New Roman"/>
              </a:rPr>
              <a:t> </a:t>
            </a:r>
            <a:r>
              <a:rPr lang="en-US" sz="2800" spc="-75" dirty="0">
                <a:solidFill>
                  <a:schemeClr val="tx1">
                    <a:lumMod val="95000"/>
                    <a:lumOff val="5000"/>
                  </a:schemeClr>
                </a:solidFill>
                <a:latin typeface="+mj-lt"/>
                <a:cs typeface="Times New Roman"/>
              </a:rPr>
              <a:t>predictor</a:t>
            </a:r>
            <a:r>
              <a:rPr lang="en-US" sz="2800" spc="-70" dirty="0">
                <a:solidFill>
                  <a:schemeClr val="tx1">
                    <a:lumMod val="95000"/>
                    <a:lumOff val="5000"/>
                  </a:schemeClr>
                </a:solidFill>
                <a:latin typeface="+mj-lt"/>
                <a:cs typeface="Times New Roman"/>
              </a:rPr>
              <a:t> </a:t>
            </a:r>
            <a:r>
              <a:rPr lang="en-US" sz="2800" spc="-140" dirty="0">
                <a:solidFill>
                  <a:schemeClr val="tx1">
                    <a:lumMod val="95000"/>
                    <a:lumOff val="5000"/>
                  </a:schemeClr>
                </a:solidFill>
                <a:latin typeface="+mj-lt"/>
                <a:cs typeface="Times New Roman"/>
              </a:rPr>
              <a:t>variable</a:t>
            </a:r>
            <a:r>
              <a:rPr lang="en-US" sz="2800" spc="-70" dirty="0">
                <a:solidFill>
                  <a:schemeClr val="tx1">
                    <a:lumMod val="95000"/>
                    <a:lumOff val="5000"/>
                  </a:schemeClr>
                </a:solidFill>
                <a:latin typeface="+mj-lt"/>
                <a:cs typeface="Times New Roman"/>
              </a:rPr>
              <a:t> </a:t>
            </a:r>
            <a:r>
              <a:rPr lang="en-US" sz="2800" spc="-175" dirty="0">
                <a:solidFill>
                  <a:schemeClr val="tx1">
                    <a:lumMod val="95000"/>
                    <a:lumOff val="5000"/>
                  </a:schemeClr>
                </a:solidFill>
                <a:latin typeface="+mj-lt"/>
                <a:cs typeface="Times New Roman"/>
              </a:rPr>
              <a:t>(Y)</a:t>
            </a:r>
            <a:r>
              <a:rPr lang="en-US" sz="2800" spc="-70" dirty="0">
                <a:solidFill>
                  <a:schemeClr val="tx1">
                    <a:lumMod val="95000"/>
                    <a:lumOff val="5000"/>
                  </a:schemeClr>
                </a:solidFill>
                <a:latin typeface="+mj-lt"/>
                <a:cs typeface="Times New Roman"/>
              </a:rPr>
              <a:t> </a:t>
            </a:r>
            <a:r>
              <a:rPr lang="en-US" sz="2800" spc="-150" dirty="0">
                <a:solidFill>
                  <a:schemeClr val="tx1">
                    <a:lumMod val="95000"/>
                    <a:lumOff val="5000"/>
                  </a:schemeClr>
                </a:solidFill>
                <a:latin typeface="+mj-lt"/>
                <a:cs typeface="Times New Roman"/>
              </a:rPr>
              <a:t>against</a:t>
            </a:r>
            <a:r>
              <a:rPr lang="en-US" sz="2800" spc="-70" dirty="0">
                <a:solidFill>
                  <a:schemeClr val="tx1">
                    <a:lumMod val="95000"/>
                    <a:lumOff val="5000"/>
                  </a:schemeClr>
                </a:solidFill>
                <a:latin typeface="+mj-lt"/>
                <a:cs typeface="Times New Roman"/>
              </a:rPr>
              <a:t> </a:t>
            </a:r>
            <a:r>
              <a:rPr lang="en-US" sz="2800" spc="-75" dirty="0">
                <a:solidFill>
                  <a:schemeClr val="tx1">
                    <a:lumMod val="95000"/>
                    <a:lumOff val="5000"/>
                  </a:schemeClr>
                </a:solidFill>
                <a:latin typeface="+mj-lt"/>
                <a:cs typeface="Times New Roman"/>
              </a:rPr>
              <a:t>the</a:t>
            </a:r>
            <a:r>
              <a:rPr lang="en-US" sz="2800" spc="-60" dirty="0">
                <a:solidFill>
                  <a:schemeClr val="tx1">
                    <a:lumMod val="95000"/>
                    <a:lumOff val="5000"/>
                  </a:schemeClr>
                </a:solidFill>
                <a:latin typeface="+mj-lt"/>
                <a:cs typeface="Times New Roman"/>
              </a:rPr>
              <a:t> </a:t>
            </a:r>
            <a:r>
              <a:rPr lang="en-US" sz="2800" spc="-135" dirty="0">
                <a:solidFill>
                  <a:schemeClr val="tx1">
                    <a:lumMod val="95000"/>
                    <a:lumOff val="5000"/>
                  </a:schemeClr>
                </a:solidFill>
                <a:latin typeface="+mj-lt"/>
                <a:cs typeface="Times New Roman"/>
              </a:rPr>
              <a:t>covariates </a:t>
            </a:r>
            <a:r>
              <a:rPr lang="en-US" sz="2800" spc="-130" dirty="0">
                <a:solidFill>
                  <a:schemeClr val="tx1">
                    <a:lumMod val="95000"/>
                    <a:lumOff val="5000"/>
                  </a:schemeClr>
                </a:solidFill>
                <a:latin typeface="+mj-lt"/>
                <a:cs typeface="Times New Roman"/>
              </a:rPr>
              <a:t> </a:t>
            </a:r>
            <a:r>
              <a:rPr lang="en-US" sz="2800" spc="-135" dirty="0">
                <a:solidFill>
                  <a:schemeClr val="tx1">
                    <a:lumMod val="95000"/>
                    <a:lumOff val="5000"/>
                  </a:schemeClr>
                </a:solidFill>
                <a:latin typeface="+mj-lt"/>
                <a:cs typeface="Times New Roman"/>
              </a:rPr>
              <a:t>(X’s).</a:t>
            </a:r>
          </a:p>
          <a:p>
            <a:pPr marL="457200" indent="-457200">
              <a:lnSpc>
                <a:spcPct val="150000"/>
              </a:lnSpc>
              <a:buFont typeface="Wingdings" panose="05000000000000000000" pitchFamily="2" charset="2"/>
              <a:buChar char="v"/>
            </a:pPr>
            <a:r>
              <a:rPr lang="en-US" sz="2800" spc="-105" dirty="0">
                <a:solidFill>
                  <a:schemeClr val="tx1">
                    <a:lumMod val="95000"/>
                    <a:lumOff val="5000"/>
                  </a:schemeClr>
                </a:solidFill>
                <a:latin typeface="+mj-lt"/>
                <a:cs typeface="Times New Roman"/>
              </a:rPr>
              <a:t>Different</a:t>
            </a:r>
            <a:r>
              <a:rPr lang="en-US" sz="2800" spc="-70" dirty="0">
                <a:solidFill>
                  <a:schemeClr val="tx1">
                    <a:lumMod val="95000"/>
                    <a:lumOff val="5000"/>
                  </a:schemeClr>
                </a:solidFill>
                <a:latin typeface="+mj-lt"/>
                <a:cs typeface="Times New Roman"/>
              </a:rPr>
              <a:t> </a:t>
            </a:r>
            <a:r>
              <a:rPr lang="en-US" sz="2800" spc="-60" dirty="0">
                <a:solidFill>
                  <a:schemeClr val="tx1">
                    <a:lumMod val="95000"/>
                    <a:lumOff val="5000"/>
                  </a:schemeClr>
                </a:solidFill>
                <a:latin typeface="+mj-lt"/>
                <a:cs typeface="Times New Roman"/>
              </a:rPr>
              <a:t>slopes/rates</a:t>
            </a:r>
            <a:r>
              <a:rPr lang="en-US" sz="2800" spc="-85" dirty="0">
                <a:solidFill>
                  <a:schemeClr val="tx1">
                    <a:lumMod val="95000"/>
                    <a:lumOff val="5000"/>
                  </a:schemeClr>
                </a:solidFill>
                <a:latin typeface="+mj-lt"/>
                <a:cs typeface="Times New Roman"/>
              </a:rPr>
              <a:t> </a:t>
            </a:r>
            <a:r>
              <a:rPr lang="en-US" sz="2800" spc="-150" dirty="0">
                <a:solidFill>
                  <a:schemeClr val="tx1">
                    <a:lumMod val="95000"/>
                    <a:lumOff val="5000"/>
                  </a:schemeClr>
                </a:solidFill>
                <a:latin typeface="+mj-lt"/>
                <a:cs typeface="Times New Roman"/>
              </a:rPr>
              <a:t>of</a:t>
            </a:r>
            <a:r>
              <a:rPr lang="en-US" sz="2800" spc="-70" dirty="0">
                <a:solidFill>
                  <a:schemeClr val="tx1">
                    <a:lumMod val="95000"/>
                    <a:lumOff val="5000"/>
                  </a:schemeClr>
                </a:solidFill>
                <a:latin typeface="+mj-lt"/>
                <a:cs typeface="Times New Roman"/>
              </a:rPr>
              <a:t> </a:t>
            </a:r>
            <a:r>
              <a:rPr lang="en-US" sz="2800" spc="-155" dirty="0">
                <a:solidFill>
                  <a:schemeClr val="tx1">
                    <a:lumMod val="95000"/>
                    <a:lumOff val="5000"/>
                  </a:schemeClr>
                </a:solidFill>
                <a:latin typeface="+mj-lt"/>
                <a:cs typeface="Times New Roman"/>
              </a:rPr>
              <a:t>change</a:t>
            </a:r>
            <a:r>
              <a:rPr lang="en-US" sz="2800" spc="-55" dirty="0">
                <a:solidFill>
                  <a:schemeClr val="tx1">
                    <a:lumMod val="95000"/>
                    <a:lumOff val="5000"/>
                  </a:schemeClr>
                </a:solidFill>
                <a:latin typeface="+mj-lt"/>
                <a:cs typeface="Times New Roman"/>
              </a:rPr>
              <a:t> </a:t>
            </a:r>
            <a:r>
              <a:rPr lang="en-US" sz="2800" spc="-130" dirty="0">
                <a:solidFill>
                  <a:schemeClr val="tx1">
                    <a:lumMod val="95000"/>
                    <a:lumOff val="5000"/>
                  </a:schemeClr>
                </a:solidFill>
                <a:latin typeface="+mj-lt"/>
                <a:cs typeface="Times New Roman"/>
              </a:rPr>
              <a:t>(</a:t>
            </a:r>
            <a:r>
              <a:rPr lang="en-US" sz="2800" spc="-130" dirty="0">
                <a:solidFill>
                  <a:schemeClr val="tx1">
                    <a:lumMod val="95000"/>
                    <a:lumOff val="5000"/>
                  </a:schemeClr>
                </a:solidFill>
                <a:latin typeface="+mj-lt"/>
                <a:cs typeface="Cambria"/>
              </a:rPr>
              <a:t>β</a:t>
            </a:r>
            <a:r>
              <a:rPr lang="en-US" sz="2800" spc="-130" dirty="0">
                <a:solidFill>
                  <a:schemeClr val="tx1">
                    <a:lumMod val="95000"/>
                    <a:lumOff val="5000"/>
                  </a:schemeClr>
                </a:solidFill>
                <a:latin typeface="+mj-lt"/>
                <a:cs typeface="Times New Roman"/>
              </a:rPr>
              <a:t>’s)</a:t>
            </a:r>
            <a:r>
              <a:rPr lang="en-US" sz="2800" spc="-65" dirty="0">
                <a:solidFill>
                  <a:schemeClr val="tx1">
                    <a:lumMod val="95000"/>
                    <a:lumOff val="5000"/>
                  </a:schemeClr>
                </a:solidFill>
                <a:latin typeface="+mj-lt"/>
                <a:cs typeface="Times New Roman"/>
              </a:rPr>
              <a:t> </a:t>
            </a:r>
            <a:r>
              <a:rPr lang="en-US" sz="2800" spc="-95" dirty="0">
                <a:solidFill>
                  <a:schemeClr val="tx1">
                    <a:lumMod val="95000"/>
                    <a:lumOff val="5000"/>
                  </a:schemeClr>
                </a:solidFill>
                <a:latin typeface="+mj-lt"/>
                <a:cs typeface="Times New Roman"/>
              </a:rPr>
              <a:t>for</a:t>
            </a:r>
            <a:r>
              <a:rPr lang="en-US" sz="2800" spc="-40" dirty="0">
                <a:solidFill>
                  <a:schemeClr val="tx1">
                    <a:lumMod val="95000"/>
                    <a:lumOff val="5000"/>
                  </a:schemeClr>
                </a:solidFill>
                <a:latin typeface="+mj-lt"/>
                <a:cs typeface="Times New Roman"/>
              </a:rPr>
              <a:t> </a:t>
            </a:r>
            <a:r>
              <a:rPr lang="en-US" sz="2800" spc="-100" dirty="0">
                <a:solidFill>
                  <a:schemeClr val="tx1">
                    <a:lumMod val="95000"/>
                    <a:lumOff val="5000"/>
                  </a:schemeClr>
                </a:solidFill>
                <a:latin typeface="+mj-lt"/>
                <a:cs typeface="Times New Roman"/>
              </a:rPr>
              <a:t>different</a:t>
            </a:r>
            <a:r>
              <a:rPr lang="en-US" sz="2800" spc="-75" dirty="0">
                <a:solidFill>
                  <a:schemeClr val="tx1">
                    <a:lumMod val="95000"/>
                    <a:lumOff val="5000"/>
                  </a:schemeClr>
                </a:solidFill>
                <a:latin typeface="+mj-lt"/>
                <a:cs typeface="Times New Roman"/>
              </a:rPr>
              <a:t> </a:t>
            </a:r>
            <a:r>
              <a:rPr lang="en-US" sz="2800" spc="-120" dirty="0">
                <a:solidFill>
                  <a:schemeClr val="tx1">
                    <a:lumMod val="95000"/>
                    <a:lumOff val="5000"/>
                  </a:schemeClr>
                </a:solidFill>
                <a:latin typeface="+mj-lt"/>
                <a:cs typeface="Times New Roman"/>
              </a:rPr>
              <a:t>quantiles </a:t>
            </a:r>
            <a:r>
              <a:rPr lang="en-US" sz="2800" spc="-635" dirty="0">
                <a:solidFill>
                  <a:schemeClr val="tx1">
                    <a:lumMod val="95000"/>
                    <a:lumOff val="5000"/>
                  </a:schemeClr>
                </a:solidFill>
                <a:latin typeface="+mj-lt"/>
                <a:cs typeface="Times New Roman"/>
              </a:rPr>
              <a:t> </a:t>
            </a:r>
            <a:r>
              <a:rPr lang="en-US" sz="2800" spc="-150" dirty="0">
                <a:solidFill>
                  <a:schemeClr val="tx1">
                    <a:lumMod val="95000"/>
                    <a:lumOff val="5000"/>
                  </a:schemeClr>
                </a:solidFill>
                <a:latin typeface="+mj-lt"/>
                <a:cs typeface="Times New Roman"/>
              </a:rPr>
              <a:t>of</a:t>
            </a:r>
            <a:r>
              <a:rPr lang="en-US" sz="2800" spc="-75" dirty="0">
                <a:solidFill>
                  <a:schemeClr val="tx1">
                    <a:lumMod val="95000"/>
                    <a:lumOff val="5000"/>
                  </a:schemeClr>
                </a:solidFill>
                <a:latin typeface="+mj-lt"/>
                <a:cs typeface="Times New Roman"/>
              </a:rPr>
              <a:t> the</a:t>
            </a:r>
            <a:r>
              <a:rPr lang="en-US" sz="2800" spc="-65" dirty="0">
                <a:solidFill>
                  <a:schemeClr val="tx1">
                    <a:lumMod val="95000"/>
                    <a:lumOff val="5000"/>
                  </a:schemeClr>
                </a:solidFill>
                <a:latin typeface="+mj-lt"/>
                <a:cs typeface="Times New Roman"/>
              </a:rPr>
              <a:t> </a:t>
            </a:r>
            <a:r>
              <a:rPr lang="en-US" sz="2800" spc="-114" dirty="0">
                <a:solidFill>
                  <a:schemeClr val="tx1">
                    <a:lumMod val="95000"/>
                    <a:lumOff val="5000"/>
                  </a:schemeClr>
                </a:solidFill>
                <a:latin typeface="+mj-lt"/>
                <a:cs typeface="Times New Roman"/>
              </a:rPr>
              <a:t>response</a:t>
            </a:r>
            <a:r>
              <a:rPr lang="en-US" sz="2800" spc="-95" dirty="0">
                <a:solidFill>
                  <a:schemeClr val="tx1">
                    <a:lumMod val="95000"/>
                    <a:lumOff val="5000"/>
                  </a:schemeClr>
                </a:solidFill>
                <a:latin typeface="+mj-lt"/>
                <a:cs typeface="Times New Roman"/>
              </a:rPr>
              <a:t> </a:t>
            </a:r>
            <a:r>
              <a:rPr lang="en-US" sz="2800" spc="-140" dirty="0">
                <a:solidFill>
                  <a:schemeClr val="tx1">
                    <a:lumMod val="95000"/>
                    <a:lumOff val="5000"/>
                  </a:schemeClr>
                </a:solidFill>
                <a:latin typeface="+mj-lt"/>
                <a:cs typeface="Times New Roman"/>
              </a:rPr>
              <a:t>variable</a:t>
            </a:r>
            <a:r>
              <a:rPr lang="en-US" sz="2800" spc="-65" dirty="0">
                <a:solidFill>
                  <a:schemeClr val="tx1">
                    <a:lumMod val="95000"/>
                    <a:lumOff val="5000"/>
                  </a:schemeClr>
                </a:solidFill>
                <a:latin typeface="+mj-lt"/>
                <a:cs typeface="Times New Roman"/>
              </a:rPr>
              <a:t> </a:t>
            </a:r>
            <a:r>
              <a:rPr lang="en-US" sz="2800" spc="-175" dirty="0">
                <a:solidFill>
                  <a:schemeClr val="tx1">
                    <a:lumMod val="95000"/>
                    <a:lumOff val="5000"/>
                  </a:schemeClr>
                </a:solidFill>
                <a:latin typeface="+mj-lt"/>
                <a:cs typeface="Times New Roman"/>
              </a:rPr>
              <a:t>(Y)</a:t>
            </a:r>
            <a:r>
              <a:rPr lang="en-US" sz="2800" spc="-75" dirty="0">
                <a:solidFill>
                  <a:schemeClr val="tx1">
                    <a:lumMod val="95000"/>
                    <a:lumOff val="5000"/>
                  </a:schemeClr>
                </a:solidFill>
                <a:latin typeface="+mj-lt"/>
                <a:cs typeface="Times New Roman"/>
              </a:rPr>
              <a:t> distribution.</a:t>
            </a:r>
          </a:p>
          <a:p>
            <a:pPr marL="457200" indent="-457200">
              <a:lnSpc>
                <a:spcPct val="150000"/>
              </a:lnSpc>
              <a:buFont typeface="Wingdings" panose="05000000000000000000" pitchFamily="2" charset="2"/>
              <a:buChar char="v"/>
            </a:pPr>
            <a:r>
              <a:rPr lang="en-US" sz="2800" b="0" i="0" u="none" strike="noStrike" baseline="0" dirty="0">
                <a:solidFill>
                  <a:schemeClr val="tx1">
                    <a:lumMod val="95000"/>
                    <a:lumOff val="5000"/>
                  </a:schemeClr>
                </a:solidFill>
                <a:latin typeface="+mj-lt"/>
              </a:rPr>
              <a:t>QR is an extension of linear regression. It is an used when the conditions of LR are not met like linearity homoscedasticity and normality. The quantile regression has stronger distributional assumptions.</a:t>
            </a:r>
            <a:endParaRPr lang="en-US" sz="2800" dirty="0">
              <a:solidFill>
                <a:schemeClr val="tx1">
                  <a:lumMod val="95000"/>
                  <a:lumOff val="5000"/>
                </a:schemeClr>
              </a:solidFill>
              <a:latin typeface="+mj-lt"/>
            </a:endParaRPr>
          </a:p>
          <a:p>
            <a:pPr marL="457200" indent="-457200">
              <a:lnSpc>
                <a:spcPct val="150000"/>
              </a:lnSpc>
              <a:buFont typeface="Wingdings" panose="05000000000000000000" pitchFamily="2" charset="2"/>
              <a:buChar char="v"/>
            </a:pPr>
            <a:endParaRPr lang="en-US" sz="2800" spc="-75" dirty="0">
              <a:solidFill>
                <a:schemeClr val="tx1">
                  <a:lumMod val="95000"/>
                  <a:lumOff val="5000"/>
                </a:schemeClr>
              </a:solidFill>
              <a:latin typeface="+mj-lt"/>
              <a:cs typeface="Times New Roman"/>
            </a:endParaRPr>
          </a:p>
          <a:p>
            <a:pPr marL="457200" indent="-457200">
              <a:lnSpc>
                <a:spcPct val="150000"/>
              </a:lnSpc>
              <a:buFont typeface="Wingdings" panose="05000000000000000000" pitchFamily="2" charset="2"/>
              <a:buChar char="v"/>
            </a:pPr>
            <a:endParaRPr lang="en-US" sz="2800" dirty="0">
              <a:solidFill>
                <a:schemeClr val="tx1">
                  <a:lumMod val="95000"/>
                  <a:lumOff val="5000"/>
                </a:schemeClr>
              </a:solidFill>
              <a:latin typeface="+mj-lt"/>
              <a:cs typeface="Times New Roman"/>
            </a:endParaRPr>
          </a:p>
          <a:p>
            <a:pPr>
              <a:lnSpc>
                <a:spcPct val="150000"/>
              </a:lnSpc>
            </a:pPr>
            <a:endParaRPr lang="en-US" sz="2800" dirty="0">
              <a:solidFill>
                <a:schemeClr val="tx1">
                  <a:lumMod val="95000"/>
                  <a:lumOff val="5000"/>
                </a:schemeClr>
              </a:solidFill>
              <a:latin typeface="+mj-lt"/>
            </a:endParaRPr>
          </a:p>
        </p:txBody>
      </p:sp>
      <p:sp>
        <p:nvSpPr>
          <p:cNvPr id="5" name="Date Placeholder 4">
            <a:extLst>
              <a:ext uri="{FF2B5EF4-FFF2-40B4-BE49-F238E27FC236}">
                <a16:creationId xmlns:a16="http://schemas.microsoft.com/office/drawing/2014/main" id="{6AD7C7D0-A0A9-2BC1-EB58-54A3956851E4}"/>
              </a:ext>
            </a:extLst>
          </p:cNvPr>
          <p:cNvSpPr>
            <a:spLocks noGrp="1"/>
          </p:cNvSpPr>
          <p:nvPr>
            <p:ph type="dt" sz="half" idx="10"/>
          </p:nvPr>
        </p:nvSpPr>
        <p:spPr/>
        <p:txBody>
          <a:bodyPr/>
          <a:lstStyle/>
          <a:p>
            <a:r>
              <a:rPr lang="en-US"/>
              <a:t>April 11, 2023</a:t>
            </a:r>
            <a:endParaRPr lang="en-US" dirty="0"/>
          </a:p>
        </p:txBody>
      </p:sp>
      <p:sp>
        <p:nvSpPr>
          <p:cNvPr id="6" name="Slide Number Placeholder 5">
            <a:extLst>
              <a:ext uri="{FF2B5EF4-FFF2-40B4-BE49-F238E27FC236}">
                <a16:creationId xmlns:a16="http://schemas.microsoft.com/office/drawing/2014/main" id="{3B2B92AB-D7C8-DF23-B4E0-289C43385AC9}"/>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1527386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36BB-51B3-372F-CEE5-08740C70BAC7}"/>
              </a:ext>
            </a:extLst>
          </p:cNvPr>
          <p:cNvSpPr>
            <a:spLocks noGrp="1"/>
          </p:cNvSpPr>
          <p:nvPr>
            <p:ph type="title"/>
          </p:nvPr>
        </p:nvSpPr>
        <p:spPr>
          <a:xfrm>
            <a:off x="989400" y="330205"/>
            <a:ext cx="10213200" cy="736595"/>
          </a:xfrm>
        </p:spPr>
        <p:txBody>
          <a:bodyPr>
            <a:normAutofit fontScale="90000"/>
          </a:bodyPr>
          <a:lstStyle/>
          <a:p>
            <a:pPr algn="ctr"/>
            <a:r>
              <a:rPr lang="en-US" sz="5300" b="1" dirty="0">
                <a:solidFill>
                  <a:srgbClr val="0070C0"/>
                </a:solidFill>
              </a:rPr>
              <a:t>Basic</a:t>
            </a:r>
            <a:r>
              <a:rPr lang="en-US" sz="4800" b="1" dirty="0">
                <a:solidFill>
                  <a:srgbClr val="0070C0"/>
                </a:solidFill>
              </a:rPr>
              <a:t> Model Structure</a:t>
            </a:r>
          </a:p>
        </p:txBody>
      </p:sp>
      <p:sp>
        <p:nvSpPr>
          <p:cNvPr id="3" name="Content Placeholder 2">
            <a:extLst>
              <a:ext uri="{FF2B5EF4-FFF2-40B4-BE49-F238E27FC236}">
                <a16:creationId xmlns:a16="http://schemas.microsoft.com/office/drawing/2014/main" id="{C2B64BA5-5E93-6196-89CC-F8FCE9444D19}"/>
              </a:ext>
            </a:extLst>
          </p:cNvPr>
          <p:cNvSpPr>
            <a:spLocks noGrp="1"/>
          </p:cNvSpPr>
          <p:nvPr>
            <p:ph idx="1"/>
          </p:nvPr>
        </p:nvSpPr>
        <p:spPr>
          <a:xfrm>
            <a:off x="989400" y="1214871"/>
            <a:ext cx="10213200" cy="4576329"/>
          </a:xfrm>
        </p:spPr>
        <p:txBody>
          <a:bodyPr>
            <a:noAutofit/>
          </a:bodyPr>
          <a:lstStyle/>
          <a:p>
            <a:pPr marL="0" indent="0">
              <a:buNone/>
            </a:pPr>
            <a:r>
              <a:rPr lang="en-US" sz="2800" b="0" i="0" u="none" strike="noStrike" baseline="0" dirty="0">
                <a:solidFill>
                  <a:srgbClr val="000000"/>
                </a:solidFill>
                <a:latin typeface="+mj-lt"/>
              </a:rPr>
              <a:t>The 𝜏</a:t>
            </a:r>
            <a:r>
              <a:rPr lang="en-US" sz="2800" b="0" i="0" u="none" strike="noStrike" baseline="30000" dirty="0">
                <a:solidFill>
                  <a:srgbClr val="000000"/>
                </a:solidFill>
                <a:latin typeface="+mj-lt"/>
              </a:rPr>
              <a:t>th </a:t>
            </a:r>
            <a:r>
              <a:rPr lang="en-US" sz="2800" b="0" i="0" u="none" strike="noStrike" baseline="0" dirty="0">
                <a:solidFill>
                  <a:srgbClr val="000000"/>
                </a:solidFill>
                <a:latin typeface="+mj-lt"/>
              </a:rPr>
              <a:t>conditional quantile function is defined as</a:t>
            </a:r>
          </a:p>
          <a:p>
            <a:pPr marL="0" indent="0" algn="ctr">
              <a:buNone/>
            </a:pPr>
            <a:r>
              <a:rPr lang="en-US" sz="2800" b="0" i="0" u="none" strike="noStrike" baseline="0" dirty="0">
                <a:solidFill>
                  <a:srgbClr val="000000"/>
                </a:solidFill>
                <a:latin typeface="+mj-lt"/>
              </a:rPr>
              <a:t>Q(𝜏|x) = x</a:t>
            </a:r>
            <a:r>
              <a:rPr lang="en-US" sz="2800" dirty="0">
                <a:solidFill>
                  <a:srgbClr val="000000"/>
                </a:solidFill>
                <a:latin typeface="+mj-lt"/>
              </a:rPr>
              <a:t>’</a:t>
            </a:r>
            <a:r>
              <a:rPr lang="en-US" sz="2800" b="0" i="0" u="none" strike="noStrike" baseline="0" dirty="0">
                <a:solidFill>
                  <a:srgbClr val="000000"/>
                </a:solidFill>
                <a:latin typeface="+mj-lt"/>
              </a:rPr>
              <a:t>𝛽</a:t>
            </a:r>
            <a:r>
              <a:rPr lang="en-US" sz="2800" b="0" i="0" u="none" strike="noStrike" dirty="0">
                <a:solidFill>
                  <a:srgbClr val="000000"/>
                </a:solidFill>
                <a:latin typeface="+mj-lt"/>
              </a:rPr>
              <a:t>(</a:t>
            </a:r>
            <a:r>
              <a:rPr lang="en-US" sz="2800" b="0" i="0" u="none" strike="noStrike" baseline="0" dirty="0">
                <a:solidFill>
                  <a:srgbClr val="000000"/>
                </a:solidFill>
                <a:latin typeface="+mj-lt"/>
              </a:rPr>
              <a:t>𝜏),    for 0&lt;𝜏&lt;1. </a:t>
            </a:r>
          </a:p>
          <a:p>
            <a:pPr marL="0" indent="0">
              <a:buNone/>
            </a:pPr>
            <a:r>
              <a:rPr lang="en-US" sz="2800" b="0" i="0" u="none" strike="noStrike" baseline="0" dirty="0">
                <a:solidFill>
                  <a:srgbClr val="000000"/>
                </a:solidFill>
                <a:latin typeface="+mj-lt"/>
              </a:rPr>
              <a:t>Here 𝛽</a:t>
            </a:r>
            <a:r>
              <a:rPr lang="en-US" sz="2800" b="0" i="0" u="none" strike="noStrike" dirty="0">
                <a:solidFill>
                  <a:srgbClr val="000000"/>
                </a:solidFill>
                <a:latin typeface="+mj-lt"/>
              </a:rPr>
              <a:t>(</a:t>
            </a:r>
            <a:r>
              <a:rPr lang="en-US" sz="2800" b="0" i="0" u="none" strike="noStrike" baseline="0" dirty="0">
                <a:solidFill>
                  <a:srgbClr val="000000"/>
                </a:solidFill>
                <a:latin typeface="+mj-lt"/>
              </a:rPr>
              <a:t>𝜏)= (𝛽</a:t>
            </a:r>
            <a:r>
              <a:rPr lang="en-US" sz="2800" baseline="-25000" dirty="0">
                <a:solidFill>
                  <a:srgbClr val="000000"/>
                </a:solidFill>
                <a:latin typeface="+mj-lt"/>
              </a:rPr>
              <a:t>0</a:t>
            </a:r>
            <a:r>
              <a:rPr lang="en-US" sz="2800" b="0" i="0" u="none" strike="noStrike" baseline="0" dirty="0">
                <a:solidFill>
                  <a:srgbClr val="000000"/>
                </a:solidFill>
                <a:latin typeface="+mj-lt"/>
              </a:rPr>
              <a:t>(𝜏)+𝛽</a:t>
            </a:r>
            <a:r>
              <a:rPr lang="en-US" sz="2800" b="0" i="0" u="none" strike="noStrike" baseline="-25000" dirty="0">
                <a:solidFill>
                  <a:srgbClr val="000000"/>
                </a:solidFill>
                <a:latin typeface="+mj-lt"/>
              </a:rPr>
              <a:t>1</a:t>
            </a:r>
            <a:r>
              <a:rPr lang="en-US" sz="2800" b="0" i="0" u="none" strike="noStrike" baseline="0" dirty="0">
                <a:solidFill>
                  <a:srgbClr val="000000"/>
                </a:solidFill>
                <a:latin typeface="+mj-lt"/>
              </a:rPr>
              <a:t>(𝜏)+𝛽</a:t>
            </a:r>
            <a:r>
              <a:rPr lang="en-US" sz="2800" b="0" i="0" u="none" strike="noStrike" baseline="-25000" dirty="0">
                <a:solidFill>
                  <a:srgbClr val="000000"/>
                </a:solidFill>
                <a:latin typeface="+mj-lt"/>
              </a:rPr>
              <a:t>2</a:t>
            </a:r>
            <a:r>
              <a:rPr lang="en-US" sz="2800" b="0" i="0" u="none" strike="noStrike" baseline="0" dirty="0">
                <a:solidFill>
                  <a:srgbClr val="000000"/>
                </a:solidFill>
                <a:latin typeface="+mj-lt"/>
              </a:rPr>
              <a:t>(𝜏)+⋯+𝛽</a:t>
            </a:r>
            <a:r>
              <a:rPr lang="en-US" sz="2800" b="0" i="0" u="none" strike="noStrike" baseline="-25000" dirty="0">
                <a:solidFill>
                  <a:srgbClr val="000000"/>
                </a:solidFill>
                <a:latin typeface="+mj-lt"/>
              </a:rPr>
              <a:t>𝑝</a:t>
            </a:r>
            <a:r>
              <a:rPr lang="en-US" sz="2800" b="0" i="0" u="none" strike="noStrike" baseline="0" dirty="0">
                <a:solidFill>
                  <a:srgbClr val="000000"/>
                </a:solidFill>
                <a:latin typeface="+mj-lt"/>
              </a:rPr>
              <a:t>(𝜏))’ is the quantile coefficient vector. </a:t>
            </a:r>
          </a:p>
          <a:p>
            <a:pPr marL="0" indent="0">
              <a:buNone/>
            </a:pPr>
            <a:r>
              <a:rPr lang="en-US" sz="2800" b="0" i="0" u="none" strike="noStrike" baseline="0" dirty="0">
                <a:solidFill>
                  <a:srgbClr val="000000"/>
                </a:solidFill>
                <a:latin typeface="+mj-lt"/>
              </a:rPr>
              <a:t>Thus, Q(𝜏|x) =𝛽</a:t>
            </a:r>
            <a:r>
              <a:rPr lang="en-US" sz="2800" b="0" i="0" u="none" strike="noStrike" baseline="-25000" dirty="0">
                <a:solidFill>
                  <a:srgbClr val="000000"/>
                </a:solidFill>
                <a:latin typeface="+mj-lt"/>
              </a:rPr>
              <a:t>0</a:t>
            </a:r>
            <a:r>
              <a:rPr lang="en-US" sz="2800" b="0" i="0" u="none" strike="noStrike" baseline="0" dirty="0">
                <a:solidFill>
                  <a:srgbClr val="000000"/>
                </a:solidFill>
                <a:latin typeface="+mj-lt"/>
              </a:rPr>
              <a:t>(𝜏)+𝛽</a:t>
            </a:r>
            <a:r>
              <a:rPr lang="en-US" sz="2800" b="0" i="0" u="none" strike="noStrike" baseline="-25000" dirty="0">
                <a:solidFill>
                  <a:srgbClr val="000000"/>
                </a:solidFill>
                <a:latin typeface="+mj-lt"/>
              </a:rPr>
              <a:t>1</a:t>
            </a:r>
            <a:r>
              <a:rPr lang="en-US" sz="2800" b="0" i="0" u="none" strike="noStrike" baseline="0" dirty="0">
                <a:solidFill>
                  <a:srgbClr val="000000"/>
                </a:solidFill>
                <a:latin typeface="+mj-lt"/>
              </a:rPr>
              <a:t>(𝜏)𝑋</a:t>
            </a:r>
            <a:r>
              <a:rPr lang="en-US" sz="2800" b="0" i="0" u="none" strike="noStrike" baseline="-25000" dirty="0">
                <a:solidFill>
                  <a:srgbClr val="000000"/>
                </a:solidFill>
                <a:latin typeface="+mj-lt"/>
              </a:rPr>
              <a:t>1</a:t>
            </a:r>
            <a:r>
              <a:rPr lang="en-US" sz="2800" b="0" i="0" u="none" strike="noStrike" baseline="0" dirty="0">
                <a:solidFill>
                  <a:srgbClr val="000000"/>
                </a:solidFill>
                <a:latin typeface="+mj-lt"/>
              </a:rPr>
              <a:t>+𝛽</a:t>
            </a:r>
            <a:r>
              <a:rPr lang="en-US" sz="2800" b="0" i="0" u="none" strike="noStrike" baseline="-25000" dirty="0">
                <a:solidFill>
                  <a:srgbClr val="000000"/>
                </a:solidFill>
                <a:latin typeface="+mj-lt"/>
              </a:rPr>
              <a:t>2</a:t>
            </a:r>
            <a:r>
              <a:rPr lang="en-US" sz="2800" b="0" i="0" u="none" strike="noStrike" baseline="0" dirty="0">
                <a:solidFill>
                  <a:srgbClr val="000000"/>
                </a:solidFill>
                <a:latin typeface="+mj-lt"/>
              </a:rPr>
              <a:t>(𝜏)𝑋</a:t>
            </a:r>
            <a:r>
              <a:rPr lang="en-US" sz="2800" b="0" i="0" u="none" strike="noStrike" baseline="-25000" dirty="0">
                <a:solidFill>
                  <a:srgbClr val="000000"/>
                </a:solidFill>
                <a:latin typeface="+mj-lt"/>
              </a:rPr>
              <a:t>2</a:t>
            </a:r>
            <a:r>
              <a:rPr lang="en-US" sz="2800" b="0" i="0" u="none" strike="noStrike" baseline="0" dirty="0">
                <a:solidFill>
                  <a:srgbClr val="000000"/>
                </a:solidFill>
                <a:latin typeface="+mj-lt"/>
              </a:rPr>
              <a:t>+⋯+𝛽</a:t>
            </a:r>
            <a:r>
              <a:rPr lang="en-US" sz="2800" b="0" i="0" u="none" strike="noStrike" baseline="-25000" dirty="0">
                <a:solidFill>
                  <a:srgbClr val="000000"/>
                </a:solidFill>
                <a:latin typeface="+mj-lt"/>
              </a:rPr>
              <a:t>𝑝</a:t>
            </a:r>
            <a:r>
              <a:rPr lang="en-US" sz="2800" b="0" i="0" u="none" strike="noStrike" baseline="0" dirty="0">
                <a:solidFill>
                  <a:srgbClr val="000000"/>
                </a:solidFill>
                <a:latin typeface="+mj-lt"/>
              </a:rPr>
              <a:t>(𝜏)𝑋</a:t>
            </a:r>
            <a:r>
              <a:rPr lang="en-US" sz="2800" b="0" i="0" u="none" strike="noStrike" baseline="-25000" dirty="0">
                <a:solidFill>
                  <a:srgbClr val="000000"/>
                </a:solidFill>
                <a:latin typeface="+mj-lt"/>
              </a:rPr>
              <a:t>𝑝</a:t>
            </a:r>
            <a:r>
              <a:rPr lang="en-US" sz="2800" b="0" i="0" u="none" strike="noStrike" baseline="0" dirty="0">
                <a:solidFill>
                  <a:srgbClr val="000000"/>
                </a:solidFill>
                <a:latin typeface="+mj-lt"/>
              </a:rPr>
              <a:t>, </a:t>
            </a:r>
          </a:p>
          <a:p>
            <a:pPr marL="0" indent="0">
              <a:buNone/>
            </a:pPr>
            <a:r>
              <a:rPr lang="es-ES" sz="2800" b="0" i="0" u="none" strike="noStrike" baseline="0" dirty="0">
                <a:solidFill>
                  <a:srgbClr val="000000"/>
                </a:solidFill>
                <a:latin typeface="+mj-lt"/>
              </a:rPr>
              <a:t>X</a:t>
            </a:r>
            <a:r>
              <a:rPr lang="es-ES" sz="2800" b="0" i="0" u="none" strike="noStrike" baseline="-25000" dirty="0">
                <a:solidFill>
                  <a:srgbClr val="000000"/>
                </a:solidFill>
                <a:latin typeface="+mj-lt"/>
              </a:rPr>
              <a:t>1</a:t>
            </a:r>
            <a:r>
              <a:rPr lang="es-ES" sz="2800" b="0" i="0" u="none" strike="noStrike" baseline="0" dirty="0">
                <a:solidFill>
                  <a:srgbClr val="000000"/>
                </a:solidFill>
                <a:latin typeface="+mj-lt"/>
              </a:rPr>
              <a:t>, X</a:t>
            </a:r>
            <a:r>
              <a:rPr lang="es-ES" sz="2800" b="0" i="0" u="none" strike="noStrike" baseline="-25000" dirty="0">
                <a:solidFill>
                  <a:srgbClr val="000000"/>
                </a:solidFill>
                <a:latin typeface="+mj-lt"/>
              </a:rPr>
              <a:t>2</a:t>
            </a:r>
            <a:r>
              <a:rPr lang="es-ES" sz="2800" b="0" i="0" u="none" strike="noStrike" baseline="0" dirty="0">
                <a:solidFill>
                  <a:srgbClr val="000000"/>
                </a:solidFill>
                <a:latin typeface="+mj-lt"/>
              </a:rPr>
              <a:t>, … X</a:t>
            </a:r>
            <a:r>
              <a:rPr lang="es-ES" sz="2800" b="0" i="0" u="none" strike="noStrike" baseline="-25000" dirty="0">
                <a:solidFill>
                  <a:srgbClr val="000000"/>
                </a:solidFill>
                <a:latin typeface="+mj-lt"/>
              </a:rPr>
              <a:t>p</a:t>
            </a:r>
            <a:r>
              <a:rPr lang="es-ES" sz="2800" b="0" i="0" u="none" strike="noStrike" baseline="0" dirty="0">
                <a:solidFill>
                  <a:srgbClr val="000000"/>
                </a:solidFill>
                <a:latin typeface="+mj-lt"/>
              </a:rPr>
              <a:t>: predictor variables</a:t>
            </a:r>
          </a:p>
          <a:p>
            <a:pPr marL="0" indent="0">
              <a:buNone/>
            </a:pPr>
            <a:r>
              <a:rPr lang="en-US" sz="2800" b="0" i="0" u="none" strike="noStrike" baseline="0" dirty="0">
                <a:solidFill>
                  <a:srgbClr val="000000"/>
                </a:solidFill>
                <a:latin typeface="+mj-lt"/>
              </a:rPr>
              <a:t>Note that the coefficients </a:t>
            </a:r>
            <a:r>
              <a:rPr lang="en-US" sz="2800" b="0" i="0" u="none" strike="noStrike" baseline="0" dirty="0">
                <a:solidFill>
                  <a:srgbClr val="0070C0"/>
                </a:solidFill>
                <a:latin typeface="+mj-lt"/>
              </a:rPr>
              <a:t>depend</a:t>
            </a:r>
            <a:r>
              <a:rPr lang="en-US" sz="2800" b="0" i="0" u="none" strike="noStrike" baseline="0" dirty="0">
                <a:solidFill>
                  <a:srgbClr val="000000"/>
                </a:solidFill>
                <a:latin typeface="+mj-lt"/>
              </a:rPr>
              <a:t> on 𝜏.</a:t>
            </a:r>
          </a:p>
          <a:p>
            <a:pPr marL="0" indent="0">
              <a:buNone/>
            </a:pPr>
            <a:endParaRPr lang="en-US" sz="2800" b="0" i="0" u="none" strike="noStrike" baseline="0" dirty="0">
              <a:solidFill>
                <a:srgbClr val="000000"/>
              </a:solidFill>
              <a:latin typeface="+mj-lt"/>
            </a:endParaRPr>
          </a:p>
        </p:txBody>
      </p:sp>
      <p:sp>
        <p:nvSpPr>
          <p:cNvPr id="6" name="Date Placeholder 5">
            <a:extLst>
              <a:ext uri="{FF2B5EF4-FFF2-40B4-BE49-F238E27FC236}">
                <a16:creationId xmlns:a16="http://schemas.microsoft.com/office/drawing/2014/main" id="{A5CCA3D1-73E3-5BF0-6EAA-4B9D05303F23}"/>
              </a:ext>
            </a:extLst>
          </p:cNvPr>
          <p:cNvSpPr>
            <a:spLocks noGrp="1"/>
          </p:cNvSpPr>
          <p:nvPr>
            <p:ph type="dt" sz="half" idx="10"/>
          </p:nvPr>
        </p:nvSpPr>
        <p:spPr/>
        <p:txBody>
          <a:bodyPr/>
          <a:lstStyle/>
          <a:p>
            <a:r>
              <a:rPr lang="en-US"/>
              <a:t>April 11, 2023</a:t>
            </a:r>
            <a:endParaRPr lang="en-US" dirty="0"/>
          </a:p>
        </p:txBody>
      </p:sp>
      <p:sp>
        <p:nvSpPr>
          <p:cNvPr id="7" name="Slide Number Placeholder 6">
            <a:extLst>
              <a:ext uri="{FF2B5EF4-FFF2-40B4-BE49-F238E27FC236}">
                <a16:creationId xmlns:a16="http://schemas.microsoft.com/office/drawing/2014/main" id="{45113F97-2671-5ADA-F2C5-D5D94217416E}"/>
              </a:ext>
            </a:extLst>
          </p:cNvPr>
          <p:cNvSpPr>
            <a:spLocks noGrp="1"/>
          </p:cNvSpPr>
          <p:nvPr>
            <p:ph type="sldNum" sz="quarter" idx="12"/>
          </p:nvPr>
        </p:nvSpPr>
        <p:spPr/>
        <p:txBody>
          <a:bodyPr/>
          <a:lstStyle/>
          <a:p>
            <a:fld id="{FF2BD96E-3838-45D2-9031-D3AF67C920A5}" type="slidenum">
              <a:rPr lang="en-US" smtClean="0"/>
              <a:t>7</a:t>
            </a:fld>
            <a:endParaRPr lang="en-US" dirty="0"/>
          </a:p>
        </p:txBody>
      </p:sp>
    </p:spTree>
    <p:extLst>
      <p:ext uri="{BB962C8B-B14F-4D97-AF65-F5344CB8AC3E}">
        <p14:creationId xmlns:p14="http://schemas.microsoft.com/office/powerpoint/2010/main" val="3102375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1BB6D-6D5F-53F4-7AE2-7A80C85C34F4}"/>
              </a:ext>
            </a:extLst>
          </p:cNvPr>
          <p:cNvSpPr txBox="1"/>
          <p:nvPr/>
        </p:nvSpPr>
        <p:spPr>
          <a:xfrm>
            <a:off x="4308764" y="297759"/>
            <a:ext cx="4641272" cy="830997"/>
          </a:xfrm>
          <a:prstGeom prst="rect">
            <a:avLst/>
          </a:prstGeom>
          <a:noFill/>
        </p:spPr>
        <p:txBody>
          <a:bodyPr wrap="square" rtlCol="0">
            <a:spAutoFit/>
          </a:bodyPr>
          <a:lstStyle/>
          <a:p>
            <a:r>
              <a:rPr lang="en-US" sz="4800" b="1" dirty="0">
                <a:solidFill>
                  <a:srgbClr val="008080"/>
                </a:solidFill>
                <a:latin typeface="+mj-lt"/>
              </a:rPr>
              <a:t>Continued…</a:t>
            </a:r>
          </a:p>
        </p:txBody>
      </p:sp>
      <p:sp>
        <p:nvSpPr>
          <p:cNvPr id="3" name="TextBox 2">
            <a:extLst>
              <a:ext uri="{FF2B5EF4-FFF2-40B4-BE49-F238E27FC236}">
                <a16:creationId xmlns:a16="http://schemas.microsoft.com/office/drawing/2014/main" id="{E4BA97EB-1807-9539-51FC-45F0C54186BB}"/>
              </a:ext>
            </a:extLst>
          </p:cNvPr>
          <p:cNvSpPr txBox="1"/>
          <p:nvPr/>
        </p:nvSpPr>
        <p:spPr>
          <a:xfrm>
            <a:off x="1198417" y="1182230"/>
            <a:ext cx="9795163" cy="4547014"/>
          </a:xfrm>
          <a:prstGeom prst="rect">
            <a:avLst/>
          </a:prstGeom>
          <a:noFill/>
        </p:spPr>
        <p:txBody>
          <a:bodyPr wrap="square" rtlCol="0">
            <a:spAutoFit/>
          </a:bodyPr>
          <a:lstStyle/>
          <a:p>
            <a:pPr>
              <a:lnSpc>
                <a:spcPct val="150000"/>
              </a:lnSpc>
            </a:pPr>
            <a:r>
              <a:rPr lang="en-US" sz="2800" b="0" i="0" u="none" strike="noStrike" baseline="0" dirty="0">
                <a:solidFill>
                  <a:srgbClr val="000000"/>
                </a:solidFill>
                <a:latin typeface="+mj-lt"/>
              </a:rPr>
              <a:t>where 𝛽</a:t>
            </a:r>
            <a:r>
              <a:rPr lang="en-US" sz="2800" b="0" i="0" u="none" strike="noStrike" baseline="-25000" dirty="0">
                <a:solidFill>
                  <a:srgbClr val="000000"/>
                </a:solidFill>
                <a:latin typeface="+mj-lt"/>
              </a:rPr>
              <a:t>k</a:t>
            </a:r>
            <a:r>
              <a:rPr lang="en-US" sz="2800" baseline="0" dirty="0">
                <a:solidFill>
                  <a:srgbClr val="000000"/>
                </a:solidFill>
                <a:latin typeface="+mj-lt"/>
              </a:rPr>
              <a:t>(</a:t>
            </a:r>
            <a:r>
              <a:rPr lang="en-US" sz="2800" b="0" i="0" u="none" strike="noStrike" baseline="0" dirty="0">
                <a:solidFill>
                  <a:srgbClr val="000000"/>
                </a:solidFill>
                <a:latin typeface="+mj-lt"/>
              </a:rPr>
              <a:t>𝜏), for k = 1</a:t>
            </a:r>
            <a:r>
              <a:rPr lang="en-US" sz="2800" dirty="0">
                <a:solidFill>
                  <a:srgbClr val="000000"/>
                </a:solidFill>
                <a:latin typeface="+mj-lt"/>
              </a:rPr>
              <a:t>,</a:t>
            </a:r>
            <a:r>
              <a:rPr lang="en-US" sz="2800" b="0" i="0" u="none" strike="noStrike" baseline="0" dirty="0">
                <a:solidFill>
                  <a:srgbClr val="000000"/>
                </a:solidFill>
                <a:latin typeface="+mj-lt"/>
              </a:rPr>
              <a:t>2</a:t>
            </a:r>
            <a:r>
              <a:rPr lang="en-US" sz="2800" dirty="0">
                <a:solidFill>
                  <a:srgbClr val="000000"/>
                </a:solidFill>
                <a:latin typeface="+mj-lt"/>
              </a:rPr>
              <a:t>,…,p</a:t>
            </a:r>
            <a:r>
              <a:rPr lang="en-US" sz="2800" b="0" i="0" u="none" strike="noStrike" baseline="0" dirty="0">
                <a:solidFill>
                  <a:srgbClr val="000000"/>
                </a:solidFill>
                <a:latin typeface="+mj-lt"/>
              </a:rPr>
              <a:t> measures the change in the 𝜏</a:t>
            </a:r>
            <a:r>
              <a:rPr lang="en-US" sz="2800" b="0" i="0" u="none" strike="noStrike" baseline="30000" dirty="0">
                <a:solidFill>
                  <a:srgbClr val="000000"/>
                </a:solidFill>
                <a:latin typeface="+mj-lt"/>
              </a:rPr>
              <a:t>th</a:t>
            </a:r>
            <a:r>
              <a:rPr lang="en-US" sz="2800" b="0" i="0" u="none" strike="noStrike" baseline="0" dirty="0">
                <a:solidFill>
                  <a:srgbClr val="000000"/>
                </a:solidFill>
                <a:latin typeface="+mj-lt"/>
              </a:rPr>
              <a:t> quantile of Y with respect to x</a:t>
            </a:r>
            <a:r>
              <a:rPr lang="en-US" sz="2800" b="0" i="0" u="none" strike="noStrike" baseline="-25000" dirty="0">
                <a:solidFill>
                  <a:srgbClr val="000000"/>
                </a:solidFill>
                <a:latin typeface="+mj-lt"/>
              </a:rPr>
              <a:t>k</a:t>
            </a:r>
            <a:r>
              <a:rPr lang="en-US" sz="2800" b="0" i="0" u="none" strike="noStrike" baseline="0" dirty="0">
                <a:solidFill>
                  <a:srgbClr val="000000"/>
                </a:solidFill>
                <a:latin typeface="+mj-lt"/>
              </a:rPr>
              <a:t>.</a:t>
            </a:r>
          </a:p>
          <a:p>
            <a:pPr>
              <a:lnSpc>
                <a:spcPct val="150000"/>
              </a:lnSpc>
            </a:pPr>
            <a:r>
              <a:rPr lang="en-US" sz="2800" b="0" i="0" u="none" strike="noStrike" baseline="0" dirty="0">
                <a:latin typeface="+mj-lt"/>
              </a:rPr>
              <a:t>Now, define the quantile regression model</a:t>
            </a:r>
          </a:p>
          <a:p>
            <a:pPr>
              <a:lnSpc>
                <a:spcPct val="150000"/>
              </a:lnSpc>
            </a:pPr>
            <a:endParaRPr lang="en-US" sz="2800" b="0" i="0" u="none" strike="noStrike" baseline="0" dirty="0">
              <a:latin typeface="+mj-lt"/>
            </a:endParaRPr>
          </a:p>
          <a:p>
            <a:pPr>
              <a:lnSpc>
                <a:spcPct val="150000"/>
              </a:lnSpc>
            </a:pPr>
            <a:r>
              <a:rPr lang="en-US" sz="2800" b="0" i="0" u="none" strike="noStrike" baseline="0" dirty="0">
                <a:solidFill>
                  <a:srgbClr val="000000"/>
                </a:solidFill>
                <a:latin typeface="+mj-lt"/>
              </a:rPr>
              <a:t>Where P(𝜖</a:t>
            </a:r>
            <a:r>
              <a:rPr lang="en-US" sz="2800" b="0" i="0" u="none" strike="noStrike" baseline="-25000" dirty="0">
                <a:solidFill>
                  <a:srgbClr val="000000"/>
                </a:solidFill>
                <a:latin typeface="+mj-lt"/>
              </a:rPr>
              <a:t>i</a:t>
            </a:r>
            <a:r>
              <a:rPr lang="en-US" sz="2800" b="0" i="0" u="none" strike="noStrike" dirty="0">
                <a:solidFill>
                  <a:srgbClr val="000000"/>
                </a:solidFill>
                <a:latin typeface="+mj-lt"/>
              </a:rPr>
              <a:t> (</a:t>
            </a:r>
            <a:r>
              <a:rPr lang="en-US" sz="2800" b="0" i="0" u="none" strike="noStrike" baseline="0" dirty="0">
                <a:solidFill>
                  <a:srgbClr val="000000"/>
                </a:solidFill>
                <a:latin typeface="+mj-lt"/>
              </a:rPr>
              <a:t>𝜏)&lt;0) = 𝜏, i=1,2,…,n.</a:t>
            </a:r>
          </a:p>
          <a:p>
            <a:pPr algn="l">
              <a:lnSpc>
                <a:spcPct val="150000"/>
              </a:lnSpc>
            </a:pPr>
            <a:r>
              <a:rPr lang="en-US" sz="2800" b="0" i="0" u="none" strike="noStrike" baseline="0" dirty="0">
                <a:latin typeface="+mj-lt"/>
              </a:rPr>
              <a:t>Analogous to OLS regression, </a:t>
            </a:r>
            <a:r>
              <a:rPr lang="en-US" sz="2800" b="0" i="0" u="none" strike="noStrike" baseline="0" dirty="0">
                <a:solidFill>
                  <a:srgbClr val="000000"/>
                </a:solidFill>
                <a:latin typeface="+mj-lt"/>
              </a:rPr>
              <a:t>𝛽</a:t>
            </a:r>
            <a:r>
              <a:rPr lang="en-US" sz="2800" b="0" i="0" u="none" strike="noStrike" dirty="0">
                <a:solidFill>
                  <a:srgbClr val="000000"/>
                </a:solidFill>
                <a:latin typeface="+mj-lt"/>
              </a:rPr>
              <a:t>(</a:t>
            </a:r>
            <a:r>
              <a:rPr lang="en-US" sz="2800" b="0" i="0" u="none" strike="noStrike" baseline="0" dirty="0">
                <a:solidFill>
                  <a:srgbClr val="000000"/>
                </a:solidFill>
                <a:latin typeface="+mj-lt"/>
              </a:rPr>
              <a:t>𝜏)</a:t>
            </a:r>
            <a:r>
              <a:rPr lang="en-US" sz="2800" b="0" i="0" u="none" strike="noStrike" baseline="0" dirty="0">
                <a:latin typeface="+mj-lt"/>
              </a:rPr>
              <a:t> can be estimated by solving the optimization problem.</a:t>
            </a:r>
            <a:endParaRPr lang="en-US" sz="2800" b="0" i="0" u="none" strike="noStrike" baseline="0" dirty="0">
              <a:solidFill>
                <a:srgbClr val="000000"/>
              </a:solidFill>
              <a:latin typeface="+mj-lt"/>
            </a:endParaRPr>
          </a:p>
        </p:txBody>
      </p:sp>
      <p:graphicFrame>
        <p:nvGraphicFramePr>
          <p:cNvPr id="5" name="Table 4">
            <a:extLst>
              <a:ext uri="{FF2B5EF4-FFF2-40B4-BE49-F238E27FC236}">
                <a16:creationId xmlns:a16="http://schemas.microsoft.com/office/drawing/2014/main" id="{BD0028F8-D439-ABAA-8013-A6A1D248571F}"/>
              </a:ext>
            </a:extLst>
          </p:cNvPr>
          <p:cNvGraphicFramePr>
            <a:graphicFrameLocks noGrp="1"/>
          </p:cNvGraphicFramePr>
          <p:nvPr>
            <p:extLst>
              <p:ext uri="{D42A27DB-BD31-4B8C-83A1-F6EECF244321}">
                <p14:modId xmlns:p14="http://schemas.microsoft.com/office/powerpoint/2010/main" val="763346307"/>
              </p:ext>
            </p:extLst>
          </p:nvPr>
        </p:nvGraphicFramePr>
        <p:xfrm>
          <a:off x="4094016" y="3226439"/>
          <a:ext cx="4003964" cy="662559"/>
        </p:xfrm>
        <a:graphic>
          <a:graphicData uri="http://schemas.openxmlformats.org/drawingml/2006/table">
            <a:tbl>
              <a:tblPr firstRow="1" bandRow="1">
                <a:tableStyleId>{5C22544A-7EE6-4342-B048-85BDC9FD1C3A}</a:tableStyleId>
              </a:tblPr>
              <a:tblGrid>
                <a:gridCol w="4003964">
                  <a:extLst>
                    <a:ext uri="{9D8B030D-6E8A-4147-A177-3AD203B41FA5}">
                      <a16:colId xmlns:a16="http://schemas.microsoft.com/office/drawing/2014/main" val="4160804256"/>
                    </a:ext>
                  </a:extLst>
                </a:gridCol>
              </a:tblGrid>
              <a:tr h="370840">
                <a:tc>
                  <a:txBody>
                    <a:bodyPr/>
                    <a:lstStyle/>
                    <a:p>
                      <a:pPr algn="ctr">
                        <a:lnSpc>
                          <a:spcPct val="150000"/>
                        </a:lnSpc>
                      </a:pPr>
                      <a:r>
                        <a:rPr lang="en-US" sz="2800" b="1" dirty="0">
                          <a:solidFill>
                            <a:srgbClr val="000000"/>
                          </a:solidFill>
                        </a:rPr>
                        <a:t>Yi=</a:t>
                      </a:r>
                      <a:r>
                        <a:rPr lang="en-US" sz="2800" b="1" i="0" u="none" strike="noStrike" kern="1200" baseline="0" dirty="0">
                          <a:solidFill>
                            <a:srgbClr val="000000"/>
                          </a:solidFill>
                          <a:latin typeface="+mn-lt"/>
                          <a:ea typeface="+mn-ea"/>
                          <a:cs typeface="+mn-cs"/>
                        </a:rPr>
                        <a:t>x</a:t>
                      </a:r>
                      <a:r>
                        <a:rPr lang="en-US" sz="2800" b="1" i="0" u="none" strike="noStrike" kern="1200" baseline="-25000" dirty="0">
                          <a:solidFill>
                            <a:srgbClr val="000000"/>
                          </a:solidFill>
                          <a:latin typeface="+mn-lt"/>
                          <a:ea typeface="+mn-ea"/>
                          <a:cs typeface="+mn-cs"/>
                        </a:rPr>
                        <a:t>i</a:t>
                      </a:r>
                      <a:r>
                        <a:rPr lang="en-US" sz="2800" b="1" kern="1200" dirty="0">
                          <a:solidFill>
                            <a:srgbClr val="000000"/>
                          </a:solidFill>
                          <a:latin typeface="+mn-lt"/>
                          <a:ea typeface="+mn-ea"/>
                          <a:cs typeface="+mn-cs"/>
                        </a:rPr>
                        <a:t>’</a:t>
                      </a:r>
                      <a:r>
                        <a:rPr lang="en-US" sz="2800" b="1" i="0" u="none" strike="noStrike" kern="1200" baseline="0" dirty="0">
                          <a:solidFill>
                            <a:srgbClr val="000000"/>
                          </a:solidFill>
                          <a:latin typeface="+mn-lt"/>
                          <a:ea typeface="+mn-ea"/>
                          <a:cs typeface="+mn-cs"/>
                        </a:rPr>
                        <a:t>𝛽</a:t>
                      </a:r>
                      <a:r>
                        <a:rPr lang="en-US" sz="2800" b="1" i="0" u="none" strike="noStrike" kern="1200" dirty="0">
                          <a:solidFill>
                            <a:srgbClr val="000000"/>
                          </a:solidFill>
                          <a:latin typeface="+mn-lt"/>
                          <a:ea typeface="+mn-ea"/>
                          <a:cs typeface="+mn-cs"/>
                        </a:rPr>
                        <a:t>(</a:t>
                      </a:r>
                      <a:r>
                        <a:rPr lang="en-US" sz="2800" b="1" i="0" u="none" strike="noStrike" kern="1200" baseline="0" dirty="0">
                          <a:solidFill>
                            <a:srgbClr val="000000"/>
                          </a:solidFill>
                          <a:latin typeface="+mn-lt"/>
                          <a:ea typeface="+mn-ea"/>
                          <a:cs typeface="+mn-cs"/>
                        </a:rPr>
                        <a:t>𝜏)+𝜖</a:t>
                      </a:r>
                      <a:r>
                        <a:rPr lang="en-US" sz="2800" b="1" i="0" u="none" strike="noStrike" kern="1200" baseline="-25000" dirty="0">
                          <a:solidFill>
                            <a:srgbClr val="000000"/>
                          </a:solidFill>
                          <a:latin typeface="+mn-lt"/>
                          <a:ea typeface="+mn-ea"/>
                          <a:cs typeface="+mn-cs"/>
                        </a:rPr>
                        <a:t>i</a:t>
                      </a:r>
                      <a:r>
                        <a:rPr lang="en-US" sz="2800" b="1" i="0" u="none" strike="noStrike" kern="1200" dirty="0">
                          <a:solidFill>
                            <a:srgbClr val="000000"/>
                          </a:solidFill>
                          <a:latin typeface="+mn-lt"/>
                          <a:ea typeface="+mn-ea"/>
                          <a:cs typeface="+mn-cs"/>
                        </a:rPr>
                        <a:t> (</a:t>
                      </a:r>
                      <a:r>
                        <a:rPr lang="en-US" sz="2800" b="1" i="0" u="none" strike="noStrike" kern="1200" baseline="0" dirty="0">
                          <a:solidFill>
                            <a:srgbClr val="000000"/>
                          </a:solidFill>
                          <a:latin typeface="+mn-lt"/>
                          <a:ea typeface="+mn-ea"/>
                          <a:cs typeface="+mn-cs"/>
                        </a:rPr>
                        <a:t>𝜏),</a:t>
                      </a:r>
                      <a:endParaRPr lang="en-US" sz="2800" b="1" kern="1200" dirty="0">
                        <a:solidFill>
                          <a:srgbClr val="000000"/>
                        </a:solidFill>
                        <a:latin typeface="+mn-lt"/>
                        <a:ea typeface="+mn-ea"/>
                        <a:cs typeface="+mn-cs"/>
                      </a:endParaRPr>
                    </a:p>
                  </a:txBody>
                  <a:tcPr>
                    <a:noFill/>
                  </a:tcPr>
                </a:tc>
                <a:extLst>
                  <a:ext uri="{0D108BD9-81ED-4DB2-BD59-A6C34878D82A}">
                    <a16:rowId xmlns:a16="http://schemas.microsoft.com/office/drawing/2014/main" val="3326615162"/>
                  </a:ext>
                </a:extLst>
              </a:tr>
            </a:tbl>
          </a:graphicData>
        </a:graphic>
      </p:graphicFrame>
      <p:sp>
        <p:nvSpPr>
          <p:cNvPr id="4" name="Date Placeholder 3">
            <a:extLst>
              <a:ext uri="{FF2B5EF4-FFF2-40B4-BE49-F238E27FC236}">
                <a16:creationId xmlns:a16="http://schemas.microsoft.com/office/drawing/2014/main" id="{05554EC9-6B32-1EE3-B156-700D0CB45CDF}"/>
              </a:ext>
            </a:extLst>
          </p:cNvPr>
          <p:cNvSpPr>
            <a:spLocks noGrp="1"/>
          </p:cNvSpPr>
          <p:nvPr>
            <p:ph type="dt" sz="half" idx="10"/>
          </p:nvPr>
        </p:nvSpPr>
        <p:spPr/>
        <p:txBody>
          <a:bodyPr/>
          <a:lstStyle/>
          <a:p>
            <a:r>
              <a:rPr lang="en-US"/>
              <a:t>April 11, 2023</a:t>
            </a:r>
            <a:endParaRPr lang="en-US" dirty="0"/>
          </a:p>
        </p:txBody>
      </p:sp>
      <p:sp>
        <p:nvSpPr>
          <p:cNvPr id="6" name="Slide Number Placeholder 5">
            <a:extLst>
              <a:ext uri="{FF2B5EF4-FFF2-40B4-BE49-F238E27FC236}">
                <a16:creationId xmlns:a16="http://schemas.microsoft.com/office/drawing/2014/main" id="{E140C161-2E6C-B6A1-FA0B-780429EF192D}"/>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4212917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83CAEA-0FA6-A400-E0B2-EA13609882B2}"/>
              </a:ext>
            </a:extLst>
          </p:cNvPr>
          <p:cNvSpPr txBox="1"/>
          <p:nvPr/>
        </p:nvSpPr>
        <p:spPr>
          <a:xfrm>
            <a:off x="509786" y="2427322"/>
            <a:ext cx="3992942" cy="1569660"/>
          </a:xfrm>
          <a:prstGeom prst="rect">
            <a:avLst/>
          </a:prstGeom>
          <a:noFill/>
        </p:spPr>
        <p:txBody>
          <a:bodyPr wrap="square" rtlCol="0">
            <a:spAutoFit/>
          </a:bodyPr>
          <a:lstStyle/>
          <a:p>
            <a:r>
              <a:rPr lang="en-US" sz="4800" b="1" dirty="0">
                <a:solidFill>
                  <a:srgbClr val="C00000"/>
                </a:solidFill>
                <a:latin typeface="+mj-lt"/>
              </a:rPr>
              <a:t>Quantile Regression</a:t>
            </a:r>
          </a:p>
        </p:txBody>
      </p:sp>
      <p:pic>
        <p:nvPicPr>
          <p:cNvPr id="6" name="object 5">
            <a:extLst>
              <a:ext uri="{FF2B5EF4-FFF2-40B4-BE49-F238E27FC236}">
                <a16:creationId xmlns:a16="http://schemas.microsoft.com/office/drawing/2014/main" id="{85121BEA-FF75-31EB-18A4-2A5766BE2A6B}"/>
              </a:ext>
            </a:extLst>
          </p:cNvPr>
          <p:cNvPicPr/>
          <p:nvPr/>
        </p:nvPicPr>
        <p:blipFill>
          <a:blip r:embed="rId2" cstate="print"/>
          <a:stretch>
            <a:fillRect/>
          </a:stretch>
        </p:blipFill>
        <p:spPr>
          <a:xfrm>
            <a:off x="4317999" y="1546271"/>
            <a:ext cx="7364215" cy="3775776"/>
          </a:xfrm>
          <a:prstGeom prst="rect">
            <a:avLst/>
          </a:prstGeom>
        </p:spPr>
      </p:pic>
      <p:sp>
        <p:nvSpPr>
          <p:cNvPr id="7" name="TextBox 6">
            <a:extLst>
              <a:ext uri="{FF2B5EF4-FFF2-40B4-BE49-F238E27FC236}">
                <a16:creationId xmlns:a16="http://schemas.microsoft.com/office/drawing/2014/main" id="{6E9C3B22-52C1-BAF3-AB62-8D182BFC04DA}"/>
              </a:ext>
            </a:extLst>
          </p:cNvPr>
          <p:cNvSpPr txBox="1"/>
          <p:nvPr/>
        </p:nvSpPr>
        <p:spPr>
          <a:xfrm>
            <a:off x="4100945" y="902828"/>
            <a:ext cx="8213845" cy="461665"/>
          </a:xfrm>
          <a:prstGeom prst="rect">
            <a:avLst/>
          </a:prstGeom>
          <a:noFill/>
        </p:spPr>
        <p:txBody>
          <a:bodyPr wrap="square" rtlCol="0">
            <a:spAutoFit/>
          </a:bodyPr>
          <a:lstStyle/>
          <a:p>
            <a:r>
              <a:rPr lang="en-US" sz="2400" dirty="0">
                <a:latin typeface="+mj-lt"/>
              </a:rPr>
              <a:t>Example of Quantile Regression Benefits : </a:t>
            </a:r>
            <a:r>
              <a:rPr lang="en-US" sz="2400" dirty="0">
                <a:solidFill>
                  <a:srgbClr val="000000"/>
                </a:solidFill>
                <a:latin typeface="+mj-lt"/>
              </a:rPr>
              <a:t>q</a:t>
            </a:r>
            <a:r>
              <a:rPr lang="en-US" sz="2400" b="0" i="0" u="none" strike="noStrike" baseline="-25000" dirty="0">
                <a:solidFill>
                  <a:srgbClr val="000000"/>
                </a:solidFill>
                <a:latin typeface="+mj-lt"/>
              </a:rPr>
              <a:t>𝜏</a:t>
            </a:r>
            <a:r>
              <a:rPr lang="en-US" sz="2400" b="0" i="0" u="none" strike="noStrike" baseline="0" dirty="0">
                <a:solidFill>
                  <a:srgbClr val="000000"/>
                </a:solidFill>
                <a:latin typeface="+mj-lt"/>
              </a:rPr>
              <a:t>(Y|</a:t>
            </a:r>
            <a:r>
              <a:rPr lang="en-US" sz="2400" dirty="0">
                <a:solidFill>
                  <a:srgbClr val="000000"/>
                </a:solidFill>
                <a:latin typeface="+mj-lt"/>
              </a:rPr>
              <a:t>Xi</a:t>
            </a:r>
            <a:r>
              <a:rPr lang="en-US" sz="2400" b="0" i="0" u="none" strike="noStrike" baseline="0" dirty="0">
                <a:solidFill>
                  <a:srgbClr val="000000"/>
                </a:solidFill>
                <a:latin typeface="+mj-lt"/>
              </a:rPr>
              <a:t>) </a:t>
            </a:r>
            <a:r>
              <a:rPr lang="en-US" sz="2400" b="0" i="0" u="none" strike="noStrike" baseline="0" dirty="0">
                <a:solidFill>
                  <a:srgbClr val="000000"/>
                </a:solidFill>
                <a:latin typeface="+mj-lt"/>
                <a:sym typeface="Symbol" panose="05050102010706020507" pitchFamily="18" charset="2"/>
              </a:rPr>
              <a:t></a:t>
            </a:r>
            <a:r>
              <a:rPr lang="en-US" sz="2400" b="0" i="0" u="none" strike="noStrike" baseline="0" dirty="0">
                <a:solidFill>
                  <a:srgbClr val="000000"/>
                </a:solidFill>
                <a:latin typeface="+mj-lt"/>
              </a:rPr>
              <a:t>𝛽</a:t>
            </a:r>
            <a:r>
              <a:rPr lang="en-US" sz="2400" b="0" i="0" u="none" strike="noStrike" baseline="30000" dirty="0">
                <a:solidFill>
                  <a:srgbClr val="000000"/>
                </a:solidFill>
                <a:latin typeface="+mj-lt"/>
              </a:rPr>
              <a:t>𝜏</a:t>
            </a:r>
            <a:r>
              <a:rPr lang="en-US" sz="2400" b="0" i="0" u="none" strike="noStrike" baseline="-25000" dirty="0">
                <a:solidFill>
                  <a:srgbClr val="000000"/>
                </a:solidFill>
                <a:latin typeface="+mj-lt"/>
              </a:rPr>
              <a:t>0</a:t>
            </a:r>
            <a:r>
              <a:rPr lang="en-US" sz="2400" dirty="0">
                <a:solidFill>
                  <a:srgbClr val="000000"/>
                </a:solidFill>
                <a:latin typeface="+mj-lt"/>
              </a:rPr>
              <a:t>+</a:t>
            </a:r>
            <a:r>
              <a:rPr lang="en-US" sz="2400" b="0" i="0" u="none" strike="noStrike" baseline="0" dirty="0">
                <a:solidFill>
                  <a:srgbClr val="000000"/>
                </a:solidFill>
                <a:latin typeface="+mj-lt"/>
              </a:rPr>
              <a:t>𝛽</a:t>
            </a:r>
            <a:r>
              <a:rPr lang="en-US" sz="2400" b="0" i="0" u="none" strike="noStrike" baseline="30000" dirty="0">
                <a:solidFill>
                  <a:srgbClr val="000000"/>
                </a:solidFill>
                <a:latin typeface="+mj-lt"/>
              </a:rPr>
              <a:t>𝜏</a:t>
            </a:r>
            <a:r>
              <a:rPr lang="en-US" sz="2400" baseline="-25000" dirty="0">
                <a:solidFill>
                  <a:srgbClr val="000000"/>
                </a:solidFill>
                <a:latin typeface="+mj-lt"/>
              </a:rPr>
              <a:t>1</a:t>
            </a:r>
            <a:r>
              <a:rPr lang="en-US" sz="2400" b="0" i="0" u="none" strike="noStrike" baseline="0" dirty="0">
                <a:solidFill>
                  <a:srgbClr val="000000"/>
                </a:solidFill>
                <a:latin typeface="+mj-lt"/>
              </a:rPr>
              <a:t>𝑋</a:t>
            </a:r>
            <a:r>
              <a:rPr lang="en-US" sz="2400" baseline="-25000" dirty="0">
                <a:solidFill>
                  <a:srgbClr val="000000"/>
                </a:solidFill>
                <a:latin typeface="+mj-lt"/>
              </a:rPr>
              <a:t>i</a:t>
            </a:r>
            <a:endParaRPr lang="en-US" sz="2400" dirty="0">
              <a:latin typeface="+mj-lt"/>
            </a:endParaRPr>
          </a:p>
        </p:txBody>
      </p:sp>
      <p:sp>
        <p:nvSpPr>
          <p:cNvPr id="8" name="TextBox 7">
            <a:extLst>
              <a:ext uri="{FF2B5EF4-FFF2-40B4-BE49-F238E27FC236}">
                <a16:creationId xmlns:a16="http://schemas.microsoft.com/office/drawing/2014/main" id="{945DFCFD-714C-5B82-C326-970CEE57EF0C}"/>
              </a:ext>
            </a:extLst>
          </p:cNvPr>
          <p:cNvSpPr txBox="1"/>
          <p:nvPr/>
        </p:nvSpPr>
        <p:spPr>
          <a:xfrm>
            <a:off x="6373091" y="5503825"/>
            <a:ext cx="3920837" cy="369332"/>
          </a:xfrm>
          <a:prstGeom prst="rect">
            <a:avLst/>
          </a:prstGeom>
          <a:noFill/>
        </p:spPr>
        <p:txBody>
          <a:bodyPr wrap="square">
            <a:spAutoFit/>
          </a:bodyPr>
          <a:lstStyle/>
          <a:p>
            <a:pPr marL="12700">
              <a:lnSpc>
                <a:spcPct val="100000"/>
              </a:lnSpc>
              <a:spcBef>
                <a:spcPts val="100"/>
              </a:spcBef>
            </a:pPr>
            <a:r>
              <a:rPr lang="en-US" spc="-60" dirty="0">
                <a:latin typeface="+mj-lt"/>
                <a:cs typeface="Times New Roman"/>
              </a:rPr>
              <a:t>Gra</a:t>
            </a:r>
            <a:r>
              <a:rPr lang="en-US" spc="-55" dirty="0">
                <a:latin typeface="+mj-lt"/>
                <a:cs typeface="Times New Roman"/>
              </a:rPr>
              <a:t>p</a:t>
            </a:r>
            <a:r>
              <a:rPr lang="en-US" spc="-90" dirty="0">
                <a:latin typeface="+mj-lt"/>
                <a:cs typeface="Times New Roman"/>
              </a:rPr>
              <a:t>h</a:t>
            </a:r>
            <a:r>
              <a:rPr lang="en-US" spc="-55" dirty="0">
                <a:latin typeface="+mj-lt"/>
                <a:cs typeface="Times New Roman"/>
              </a:rPr>
              <a:t> </a:t>
            </a:r>
            <a:r>
              <a:rPr lang="en-US" spc="-85" dirty="0">
                <a:latin typeface="+mj-lt"/>
                <a:cs typeface="Times New Roman"/>
              </a:rPr>
              <a:t>adap</a:t>
            </a:r>
            <a:r>
              <a:rPr lang="en-US" spc="-15" dirty="0">
                <a:latin typeface="+mj-lt"/>
                <a:cs typeface="Times New Roman"/>
              </a:rPr>
              <a:t>t</a:t>
            </a:r>
            <a:r>
              <a:rPr lang="en-US" spc="-30" dirty="0">
                <a:latin typeface="+mj-lt"/>
                <a:cs typeface="Times New Roman"/>
              </a:rPr>
              <a:t>e</a:t>
            </a:r>
            <a:r>
              <a:rPr lang="en-US" spc="-60" dirty="0">
                <a:latin typeface="+mj-lt"/>
                <a:cs typeface="Times New Roman"/>
              </a:rPr>
              <a:t>d</a:t>
            </a:r>
            <a:r>
              <a:rPr lang="en-US" spc="-70" dirty="0">
                <a:latin typeface="+mj-lt"/>
                <a:cs typeface="Times New Roman"/>
              </a:rPr>
              <a:t> </a:t>
            </a:r>
            <a:r>
              <a:rPr lang="en-US" spc="-114" dirty="0">
                <a:latin typeface="+mj-lt"/>
                <a:cs typeface="Times New Roman"/>
              </a:rPr>
              <a:t>f</a:t>
            </a:r>
            <a:r>
              <a:rPr lang="en-US" spc="-5" dirty="0">
                <a:latin typeface="+mj-lt"/>
                <a:cs typeface="Times New Roman"/>
              </a:rPr>
              <a:t>r</a:t>
            </a:r>
            <a:r>
              <a:rPr lang="en-US" spc="-60" dirty="0">
                <a:latin typeface="+mj-lt"/>
                <a:cs typeface="Times New Roman"/>
              </a:rPr>
              <a:t>o</a:t>
            </a:r>
            <a:r>
              <a:rPr lang="en-US" spc="-80" dirty="0">
                <a:latin typeface="+mj-lt"/>
                <a:cs typeface="Times New Roman"/>
              </a:rPr>
              <a:t>m</a:t>
            </a:r>
            <a:r>
              <a:rPr lang="en-US" spc="-35" dirty="0">
                <a:latin typeface="+mj-lt"/>
                <a:cs typeface="Times New Roman"/>
              </a:rPr>
              <a:t> </a:t>
            </a:r>
            <a:r>
              <a:rPr lang="en-US" spc="-140" dirty="0">
                <a:latin typeface="+mj-lt"/>
                <a:cs typeface="Times New Roman"/>
              </a:rPr>
              <a:t>F</a:t>
            </a:r>
            <a:r>
              <a:rPr lang="en-US" spc="-55" dirty="0">
                <a:latin typeface="+mj-lt"/>
                <a:cs typeface="Times New Roman"/>
              </a:rPr>
              <a:t>itzenb</a:t>
            </a:r>
            <a:r>
              <a:rPr lang="en-US" spc="-70" dirty="0">
                <a:latin typeface="+mj-lt"/>
                <a:cs typeface="Times New Roman"/>
              </a:rPr>
              <a:t>e</a:t>
            </a:r>
            <a:r>
              <a:rPr lang="en-US" spc="-55" dirty="0">
                <a:latin typeface="+mj-lt"/>
                <a:cs typeface="Times New Roman"/>
              </a:rPr>
              <a:t>rg</a:t>
            </a:r>
            <a:r>
              <a:rPr lang="en-US" spc="-65" dirty="0">
                <a:latin typeface="+mj-lt"/>
                <a:cs typeface="Times New Roman"/>
              </a:rPr>
              <a:t>e</a:t>
            </a:r>
            <a:r>
              <a:rPr lang="en-US" spc="15" dirty="0">
                <a:latin typeface="+mj-lt"/>
                <a:cs typeface="Times New Roman"/>
              </a:rPr>
              <a:t>r</a:t>
            </a:r>
            <a:r>
              <a:rPr lang="en-US" spc="-50" dirty="0">
                <a:latin typeface="+mj-lt"/>
                <a:cs typeface="Times New Roman"/>
              </a:rPr>
              <a:t> </a:t>
            </a:r>
            <a:r>
              <a:rPr lang="en-US" spc="-30" dirty="0">
                <a:latin typeface="+mj-lt"/>
                <a:cs typeface="Times New Roman"/>
              </a:rPr>
              <a:t>(</a:t>
            </a:r>
            <a:r>
              <a:rPr lang="en-US" spc="-60" dirty="0">
                <a:latin typeface="+mj-lt"/>
                <a:cs typeface="Times New Roman"/>
              </a:rPr>
              <a:t>201</a:t>
            </a:r>
            <a:r>
              <a:rPr lang="en-US" spc="-70" dirty="0">
                <a:latin typeface="+mj-lt"/>
                <a:cs typeface="Times New Roman"/>
              </a:rPr>
              <a:t>2</a:t>
            </a:r>
            <a:r>
              <a:rPr lang="en-US" spc="-30" dirty="0">
                <a:latin typeface="+mj-lt"/>
                <a:cs typeface="Times New Roman"/>
              </a:rPr>
              <a:t>)</a:t>
            </a:r>
            <a:endParaRPr lang="en-US" dirty="0">
              <a:latin typeface="+mj-lt"/>
              <a:cs typeface="Times New Roman"/>
            </a:endParaRPr>
          </a:p>
        </p:txBody>
      </p:sp>
      <p:sp>
        <p:nvSpPr>
          <p:cNvPr id="3" name="Date Placeholder 2">
            <a:extLst>
              <a:ext uri="{FF2B5EF4-FFF2-40B4-BE49-F238E27FC236}">
                <a16:creationId xmlns:a16="http://schemas.microsoft.com/office/drawing/2014/main" id="{1C0D127C-70F8-D63E-1104-EF4FB1331DAE}"/>
              </a:ext>
            </a:extLst>
          </p:cNvPr>
          <p:cNvSpPr>
            <a:spLocks noGrp="1"/>
          </p:cNvSpPr>
          <p:nvPr>
            <p:ph type="dt" sz="half" idx="10"/>
          </p:nvPr>
        </p:nvSpPr>
        <p:spPr/>
        <p:txBody>
          <a:bodyPr/>
          <a:lstStyle/>
          <a:p>
            <a:r>
              <a:rPr lang="en-US"/>
              <a:t>April 11, 2023</a:t>
            </a:r>
            <a:endParaRPr lang="en-US" dirty="0"/>
          </a:p>
        </p:txBody>
      </p:sp>
      <p:sp>
        <p:nvSpPr>
          <p:cNvPr id="4" name="Slide Number Placeholder 3">
            <a:extLst>
              <a:ext uri="{FF2B5EF4-FFF2-40B4-BE49-F238E27FC236}">
                <a16:creationId xmlns:a16="http://schemas.microsoft.com/office/drawing/2014/main" id="{753C16B2-021A-DF2F-C010-FD46953F6C7F}"/>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F82A0-F4E3-45B7-AF6D-1D89198889C4}">
  <ds:schemaRefs>
    <ds:schemaRef ds:uri="http://purl.org/dc/elements/1.1/"/>
    <ds:schemaRef ds:uri="http://schemas.microsoft.com/office/infopath/2007/PartnerControls"/>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Frosted design</Template>
  <TotalTime>2532</TotalTime>
  <Words>2153</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Calibri</vt:lpstr>
      <vt:lpstr>Cambria Math</vt:lpstr>
      <vt:lpstr>Goudy Old Style</vt:lpstr>
      <vt:lpstr>Wingdings</vt:lpstr>
      <vt:lpstr>FrostyVTI</vt:lpstr>
      <vt:lpstr>Quantile Regression</vt:lpstr>
      <vt:lpstr>Content</vt:lpstr>
      <vt:lpstr>PowerPoint Presentation</vt:lpstr>
      <vt:lpstr>PowerPoint Presentation</vt:lpstr>
      <vt:lpstr>.</vt:lpstr>
      <vt:lpstr>PowerPoint Presentation</vt:lpstr>
      <vt:lpstr>Basic Model Structure</vt:lpstr>
      <vt:lpstr>PowerPoint Presentation</vt:lpstr>
      <vt:lpstr>PowerPoint Presentation</vt:lpstr>
      <vt:lpstr>PowerPoint Presentation</vt:lpstr>
      <vt:lpstr>PowerPoint Presentation</vt:lpstr>
      <vt:lpstr>PowerPoint Presentation</vt:lpstr>
      <vt:lpstr>Why/When Quantile Analysis?</vt:lpstr>
      <vt:lpstr>Continued…</vt:lpstr>
      <vt:lpstr>PowerPoint Presentation</vt:lpstr>
      <vt:lpstr>Significance of Quantile Regression in Real World Scenarios</vt:lpstr>
      <vt:lpstr>Continued…</vt:lpstr>
      <vt:lpstr>Continued…</vt:lpstr>
      <vt:lpstr>Hands on in Python</vt:lpstr>
      <vt:lpstr>Continued…</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Wine Processing</dc:title>
  <dc:creator>Ritika Chaudhari</dc:creator>
  <cp:lastModifiedBy>Diksha Patil</cp:lastModifiedBy>
  <cp:revision>26</cp:revision>
  <cp:lastPrinted>2023-04-08T20:05:38Z</cp:lastPrinted>
  <dcterms:created xsi:type="dcterms:W3CDTF">2023-01-17T01:40:17Z</dcterms:created>
  <dcterms:modified xsi:type="dcterms:W3CDTF">2023-04-08T20:10:23Z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